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5"/>
  </p:sldMasterIdLst>
  <p:notesMasterIdLst>
    <p:notesMasterId r:id="rId22"/>
  </p:notesMasterIdLst>
  <p:handoutMasterIdLst>
    <p:handoutMasterId r:id="rId23"/>
  </p:handoutMasterIdLst>
  <p:sldIdLst>
    <p:sldId id="260" r:id="rId6"/>
    <p:sldId id="261" r:id="rId7"/>
    <p:sldId id="258" r:id="rId8"/>
    <p:sldId id="265" r:id="rId9"/>
    <p:sldId id="266" r:id="rId10"/>
    <p:sldId id="273" r:id="rId11"/>
    <p:sldId id="267" r:id="rId12"/>
    <p:sldId id="262" r:id="rId13"/>
    <p:sldId id="263" r:id="rId14"/>
    <p:sldId id="264" r:id="rId15"/>
    <p:sldId id="270" r:id="rId16"/>
    <p:sldId id="259" r:id="rId17"/>
    <p:sldId id="271" r:id="rId18"/>
    <p:sldId id="272" r:id="rId19"/>
    <p:sldId id="268" r:id="rId20"/>
    <p:sldId id="269" r:id="rId21"/>
  </p:sldIdLst>
  <p:sldSz cx="12190413" cy="6858000"/>
  <p:notesSz cx="6858000" cy="9144000"/>
  <p:custDataLst>
    <p:tags r:id="rId24"/>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CC3399"/>
    <a:srgbClr val="FF9300"/>
    <a:srgbClr val="FF0099"/>
    <a:srgbClr val="EC9BDE"/>
    <a:srgbClr val="FFFFFF"/>
    <a:srgbClr val="990000"/>
    <a:srgbClr val="000000"/>
    <a:srgbClr val="FF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96074" autoAdjust="0"/>
  </p:normalViewPr>
  <p:slideViewPr>
    <p:cSldViewPr showGuides="1">
      <p:cViewPr varScale="1">
        <p:scale>
          <a:sx n="55" d="100"/>
          <a:sy n="55" d="100"/>
        </p:scale>
        <p:origin x="569" y="38"/>
      </p:cViewPr>
      <p:guideLst/>
    </p:cSldViewPr>
  </p:slideViewPr>
  <p:notesTextViewPr>
    <p:cViewPr>
      <p:scale>
        <a:sx n="100" d="100"/>
        <a:sy n="100" d="100"/>
      </p:scale>
      <p:origin x="0" y="0"/>
    </p:cViewPr>
  </p:notesText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a:t>
            </a:fld>
            <a:endParaRPr lang="da-DK" dirty="0">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dirty="0"/>
          </a:p>
        </p:txBody>
      </p:sp>
      <p:sp>
        <p:nvSpPr>
          <p:cNvPr id="307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Eksempel </a:t>
            </a:r>
            <a:r>
              <a:rPr lang="en-GB" dirty="0" err="1"/>
              <a:t>på</a:t>
            </a:r>
            <a:r>
              <a:rPr lang="en-GB" dirty="0"/>
              <a:t> </a:t>
            </a:r>
            <a:r>
              <a:rPr lang="en-GB" dirty="0" err="1"/>
              <a:t>en</a:t>
            </a:r>
            <a:r>
              <a:rPr lang="en-GB" dirty="0"/>
              <a:t> </a:t>
            </a:r>
            <a:r>
              <a:rPr lang="en-GB" dirty="0" err="1"/>
              <a:t>lille</a:t>
            </a:r>
            <a:r>
              <a:rPr lang="en-GB" dirty="0"/>
              <a:t> å/</a:t>
            </a:r>
            <a:r>
              <a:rPr lang="en-GB" dirty="0" err="1"/>
              <a:t>flod</a:t>
            </a:r>
            <a:r>
              <a:rPr lang="en-GB" dirty="0"/>
              <a:t> i </a:t>
            </a:r>
            <a:r>
              <a:rPr lang="en-GB" dirty="0" err="1"/>
              <a:t>Polen</a:t>
            </a:r>
            <a:r>
              <a:rPr lang="en-GB" dirty="0"/>
              <a:t>, </a:t>
            </a:r>
            <a:r>
              <a:rPr lang="en-GB" dirty="0" err="1"/>
              <a:t>hvor</a:t>
            </a:r>
            <a:r>
              <a:rPr lang="en-GB" dirty="0"/>
              <a:t> FFSAR </a:t>
            </a:r>
            <a:r>
              <a:rPr lang="en-GB" dirty="0" err="1"/>
              <a:t>virker</a:t>
            </a:r>
            <a:r>
              <a:rPr lang="en-GB" dirty="0"/>
              <a:t> </a:t>
            </a:r>
            <a:r>
              <a:rPr lang="en-GB" dirty="0" err="1"/>
              <a:t>rigtig</a:t>
            </a:r>
            <a:r>
              <a:rPr lang="en-GB" dirty="0"/>
              <a:t> </a:t>
            </a:r>
            <a:r>
              <a:rPr lang="en-GB" dirty="0" err="1"/>
              <a:t>godt</a:t>
            </a:r>
            <a:r>
              <a:rPr lang="en-GB" dirty="0"/>
              <a:t>.</a:t>
            </a:r>
          </a:p>
        </p:txBody>
      </p:sp>
      <p:sp>
        <p:nvSpPr>
          <p:cNvPr id="4" name="Slide Number Placeholder 3"/>
          <p:cNvSpPr>
            <a:spLocks noGrp="1"/>
          </p:cNvSpPr>
          <p:nvPr>
            <p:ph type="sldNum" sz="quarter" idx="5"/>
          </p:nvPr>
        </p:nvSpPr>
        <p:spPr/>
        <p:txBody>
          <a:bodyPr/>
          <a:lstStyle/>
          <a:p>
            <a:fld id="{51C82AB3-6559-774B-A637-9D7D145FB00D}" type="slidenum">
              <a:rPr lang="en-GB" smtClean="0"/>
              <a:t>7</a:t>
            </a:fld>
            <a:endParaRPr lang="en-GB"/>
          </a:p>
        </p:txBody>
      </p:sp>
    </p:spTree>
    <p:extLst>
      <p:ext uri="{BB962C8B-B14F-4D97-AF65-F5344CB8AC3E}">
        <p14:creationId xmlns:p14="http://schemas.microsoft.com/office/powerpoint/2010/main" val="330702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Eksempel </a:t>
            </a:r>
            <a:r>
              <a:rPr lang="en-GB" dirty="0" err="1"/>
              <a:t>på</a:t>
            </a:r>
            <a:r>
              <a:rPr lang="en-GB" dirty="0"/>
              <a:t> </a:t>
            </a:r>
            <a:r>
              <a:rPr lang="en-GB" dirty="0" err="1"/>
              <a:t>en</a:t>
            </a:r>
            <a:r>
              <a:rPr lang="en-GB" dirty="0"/>
              <a:t> </a:t>
            </a:r>
            <a:r>
              <a:rPr lang="en-GB" dirty="0" err="1"/>
              <a:t>lille</a:t>
            </a:r>
            <a:r>
              <a:rPr lang="en-GB" dirty="0"/>
              <a:t> </a:t>
            </a:r>
            <a:r>
              <a:rPr lang="en-GB" dirty="0" err="1"/>
              <a:t>å</a:t>
            </a:r>
            <a:r>
              <a:rPr lang="en-GB" dirty="0"/>
              <a:t>/</a:t>
            </a:r>
            <a:r>
              <a:rPr lang="en-GB" dirty="0" err="1"/>
              <a:t>flod</a:t>
            </a:r>
            <a:r>
              <a:rPr lang="en-GB" dirty="0"/>
              <a:t> </a:t>
            </a:r>
            <a:r>
              <a:rPr lang="en-GB" dirty="0" err="1"/>
              <a:t>i</a:t>
            </a:r>
            <a:r>
              <a:rPr lang="en-GB" dirty="0"/>
              <a:t> </a:t>
            </a:r>
            <a:r>
              <a:rPr lang="en-GB" dirty="0" err="1"/>
              <a:t>Polen</a:t>
            </a:r>
            <a:r>
              <a:rPr lang="en-GB" dirty="0"/>
              <a:t>, </a:t>
            </a:r>
            <a:r>
              <a:rPr lang="en-GB" dirty="0" err="1"/>
              <a:t>hvor</a:t>
            </a:r>
            <a:r>
              <a:rPr lang="en-GB" dirty="0"/>
              <a:t> FFSAR </a:t>
            </a:r>
            <a:r>
              <a:rPr lang="en-GB" dirty="0" err="1"/>
              <a:t>virker</a:t>
            </a:r>
            <a:r>
              <a:rPr lang="en-GB" dirty="0"/>
              <a:t> </a:t>
            </a:r>
            <a:r>
              <a:rPr lang="en-GB" dirty="0" err="1"/>
              <a:t>rigtig</a:t>
            </a:r>
            <a:r>
              <a:rPr lang="en-GB" dirty="0"/>
              <a:t> </a:t>
            </a:r>
            <a:r>
              <a:rPr lang="en-GB" dirty="0" err="1"/>
              <a:t>godt</a:t>
            </a:r>
            <a:r>
              <a:rPr lang="en-GB" dirty="0"/>
              <a:t>. Det her er et zoom </a:t>
            </a:r>
            <a:r>
              <a:rPr lang="en-GB" dirty="0" err="1"/>
              <a:t>fra</a:t>
            </a:r>
            <a:r>
              <a:rPr lang="en-GB" dirty="0"/>
              <a:t> </a:t>
            </a:r>
            <a:r>
              <a:rPr lang="en-GB" dirty="0" err="1"/>
              <a:t>sidste</a:t>
            </a:r>
            <a:r>
              <a:rPr lang="en-GB" dirty="0"/>
              <a:t> slide.</a:t>
            </a:r>
          </a:p>
          <a:p>
            <a:endParaRPr lang="en-GB" dirty="0"/>
          </a:p>
        </p:txBody>
      </p:sp>
      <p:sp>
        <p:nvSpPr>
          <p:cNvPr id="4" name="Slide Number Placeholder 3"/>
          <p:cNvSpPr>
            <a:spLocks noGrp="1"/>
          </p:cNvSpPr>
          <p:nvPr>
            <p:ph type="sldNum" sz="quarter" idx="5"/>
          </p:nvPr>
        </p:nvSpPr>
        <p:spPr/>
        <p:txBody>
          <a:bodyPr/>
          <a:lstStyle/>
          <a:p>
            <a:fld id="{51C82AB3-6559-774B-A637-9D7D145FB00D}" type="slidenum">
              <a:rPr lang="en-GB" smtClean="0"/>
              <a:t>8</a:t>
            </a:fld>
            <a:endParaRPr lang="en-GB"/>
          </a:p>
        </p:txBody>
      </p:sp>
    </p:spTree>
    <p:extLst>
      <p:ext uri="{BB962C8B-B14F-4D97-AF65-F5344CB8AC3E}">
        <p14:creationId xmlns:p14="http://schemas.microsoft.com/office/powerpoint/2010/main" val="94035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Eksempel </a:t>
            </a:r>
            <a:r>
              <a:rPr lang="en-GB" dirty="0" err="1"/>
              <a:t>på</a:t>
            </a:r>
            <a:r>
              <a:rPr lang="en-GB" dirty="0"/>
              <a:t> Sentinel-3a track der </a:t>
            </a:r>
            <a:r>
              <a:rPr lang="en-GB" dirty="0" err="1"/>
              <a:t>krydser</a:t>
            </a:r>
            <a:r>
              <a:rPr lang="en-GB" dirty="0"/>
              <a:t> Yangtze </a:t>
            </a:r>
            <a:r>
              <a:rPr lang="en-GB" dirty="0" err="1"/>
              <a:t>nær</a:t>
            </a:r>
            <a:r>
              <a:rPr lang="en-GB" dirty="0"/>
              <a:t> Wuhan, </a:t>
            </a:r>
            <a:r>
              <a:rPr lang="en-GB" dirty="0" err="1"/>
              <a:t>hvor</a:t>
            </a:r>
            <a:r>
              <a:rPr lang="en-GB" dirty="0"/>
              <a:t> Peter </a:t>
            </a:r>
            <a:r>
              <a:rPr lang="en-GB" dirty="0" err="1"/>
              <a:t>tidligere</a:t>
            </a:r>
            <a:r>
              <a:rPr lang="en-GB" dirty="0"/>
              <a:t> har </a:t>
            </a:r>
            <a:r>
              <a:rPr lang="en-GB" dirty="0" err="1"/>
              <a:t>kigget</a:t>
            </a:r>
            <a:r>
              <a:rPr lang="en-GB" dirty="0"/>
              <a:t> </a:t>
            </a:r>
            <a:r>
              <a:rPr lang="en-GB" dirty="0" err="1"/>
              <a:t>på</a:t>
            </a:r>
            <a:r>
              <a:rPr lang="en-GB" dirty="0"/>
              <a:t> </a:t>
            </a:r>
            <a:r>
              <a:rPr lang="en-GB" dirty="0" err="1"/>
              <a:t>elendige</a:t>
            </a:r>
            <a:r>
              <a:rPr lang="en-GB" dirty="0"/>
              <a:t> </a:t>
            </a:r>
            <a:r>
              <a:rPr lang="en-GB" dirty="0" err="1"/>
              <a:t>resultater</a:t>
            </a:r>
            <a:r>
              <a:rPr lang="en-GB" dirty="0"/>
              <a:t> </a:t>
            </a:r>
            <a:r>
              <a:rPr lang="en-GB" dirty="0" err="1"/>
              <a:t>fra</a:t>
            </a:r>
            <a:r>
              <a:rPr lang="en-GB" dirty="0"/>
              <a:t> Sentinel-3 SAR data. </a:t>
            </a:r>
          </a:p>
        </p:txBody>
      </p:sp>
      <p:sp>
        <p:nvSpPr>
          <p:cNvPr id="4" name="Slide Number Placeholder 3"/>
          <p:cNvSpPr>
            <a:spLocks noGrp="1"/>
          </p:cNvSpPr>
          <p:nvPr>
            <p:ph type="sldNum" sz="quarter" idx="5"/>
          </p:nvPr>
        </p:nvSpPr>
        <p:spPr/>
        <p:txBody>
          <a:bodyPr/>
          <a:lstStyle/>
          <a:p>
            <a:fld id="{51C82AB3-6559-774B-A637-9D7D145FB00D}" type="slidenum">
              <a:rPr lang="en-GB" smtClean="0"/>
              <a:t>9</a:t>
            </a:fld>
            <a:endParaRPr lang="en-GB"/>
          </a:p>
        </p:txBody>
      </p:sp>
    </p:spTree>
    <p:extLst>
      <p:ext uri="{BB962C8B-B14F-4D97-AF65-F5344CB8AC3E}">
        <p14:creationId xmlns:p14="http://schemas.microsoft.com/office/powerpoint/2010/main" val="3111975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Det her er et </a:t>
            </a:r>
            <a:r>
              <a:rPr lang="en-GB" dirty="0" err="1"/>
              <a:t>sted</a:t>
            </a:r>
            <a:r>
              <a:rPr lang="en-GB" dirty="0"/>
              <a:t>, </a:t>
            </a:r>
            <a:r>
              <a:rPr lang="en-GB" dirty="0" err="1"/>
              <a:t>hvor</a:t>
            </a:r>
            <a:r>
              <a:rPr lang="en-GB" dirty="0"/>
              <a:t> Jun Liu </a:t>
            </a:r>
            <a:r>
              <a:rPr lang="en-GB" dirty="0" err="1"/>
              <a:t>fra</a:t>
            </a:r>
            <a:r>
              <a:rPr lang="en-GB" dirty="0"/>
              <a:t> DTU </a:t>
            </a:r>
            <a:r>
              <a:rPr lang="en-GB" dirty="0" err="1"/>
              <a:t>Miljø</a:t>
            </a:r>
            <a:r>
              <a:rPr lang="en-GB" dirty="0"/>
              <a:t> </a:t>
            </a:r>
            <a:r>
              <a:rPr lang="en-GB" dirty="0" err="1"/>
              <a:t>kiggede</a:t>
            </a:r>
            <a:r>
              <a:rPr lang="en-GB" dirty="0"/>
              <a:t> </a:t>
            </a:r>
            <a:r>
              <a:rPr lang="en-GB" dirty="0" err="1"/>
              <a:t>på</a:t>
            </a:r>
            <a:r>
              <a:rPr lang="en-GB" dirty="0"/>
              <a:t> Sentinel-3 data </a:t>
            </a:r>
            <a:r>
              <a:rPr lang="en-GB" dirty="0" err="1"/>
              <a:t>fra</a:t>
            </a:r>
            <a:r>
              <a:rPr lang="en-GB" dirty="0"/>
              <a:t> tracks 175 </a:t>
            </a:r>
            <a:r>
              <a:rPr lang="en-GB" dirty="0" err="1"/>
              <a:t>og</a:t>
            </a:r>
            <a:r>
              <a:rPr lang="en-GB" dirty="0"/>
              <a:t> 295 (se </a:t>
            </a:r>
            <a:r>
              <a:rPr lang="en-GB" dirty="0" err="1"/>
              <a:t>tidsserier</a:t>
            </a:r>
            <a:r>
              <a:rPr lang="en-GB" dirty="0"/>
              <a:t>) </a:t>
            </a:r>
            <a:r>
              <a:rPr lang="en-GB" dirty="0" err="1"/>
              <a:t>hvor</a:t>
            </a:r>
            <a:r>
              <a:rPr lang="en-GB" dirty="0"/>
              <a:t> </a:t>
            </a:r>
            <a:r>
              <a:rPr lang="en-GB" dirty="0" err="1"/>
              <a:t>højderne</a:t>
            </a:r>
            <a:r>
              <a:rPr lang="en-GB" dirty="0"/>
              <a:t> var </a:t>
            </a:r>
            <a:r>
              <a:rPr lang="en-GB" dirty="0" err="1"/>
              <a:t>helt</a:t>
            </a:r>
            <a:r>
              <a:rPr lang="en-GB" dirty="0"/>
              <a:t> </a:t>
            </a:r>
            <a:r>
              <a:rPr lang="en-GB" dirty="0" err="1"/>
              <a:t>ved</a:t>
            </a:r>
            <a:r>
              <a:rPr lang="en-GB" dirty="0"/>
              <a:t> </a:t>
            </a:r>
            <a:r>
              <a:rPr lang="en-GB" dirty="0" err="1"/>
              <a:t>siden</a:t>
            </a:r>
            <a:r>
              <a:rPr lang="en-GB" dirty="0"/>
              <a:t> </a:t>
            </a:r>
            <a:r>
              <a:rPr lang="en-GB" dirty="0" err="1"/>
              <a:t>af</a:t>
            </a:r>
            <a:r>
              <a:rPr lang="en-GB" dirty="0"/>
              <a:t> – </a:t>
            </a:r>
            <a:r>
              <a:rPr lang="en-GB" dirty="0" err="1"/>
              <a:t>især</a:t>
            </a:r>
            <a:r>
              <a:rPr lang="en-GB" dirty="0"/>
              <a:t> om </a:t>
            </a:r>
            <a:r>
              <a:rPr lang="en-GB" dirty="0" err="1"/>
              <a:t>sommeren</a:t>
            </a:r>
            <a:r>
              <a:rPr lang="en-GB" dirty="0"/>
              <a:t> for track 175. </a:t>
            </a:r>
            <a:r>
              <a:rPr lang="en-GB" dirty="0" err="1"/>
              <a:t>Jeg</a:t>
            </a:r>
            <a:r>
              <a:rPr lang="en-GB" dirty="0"/>
              <a:t> </a:t>
            </a:r>
            <a:r>
              <a:rPr lang="en-GB" dirty="0" err="1"/>
              <a:t>lovede</a:t>
            </a:r>
            <a:r>
              <a:rPr lang="en-GB" dirty="0"/>
              <a:t> at </a:t>
            </a:r>
            <a:r>
              <a:rPr lang="en-GB" dirty="0" err="1"/>
              <a:t>kigge</a:t>
            </a:r>
            <a:r>
              <a:rPr lang="en-GB" dirty="0"/>
              <a:t> </a:t>
            </a:r>
            <a:r>
              <a:rPr lang="en-GB" dirty="0" err="1"/>
              <a:t>på</a:t>
            </a:r>
            <a:r>
              <a:rPr lang="en-GB" dirty="0"/>
              <a:t> det her </a:t>
            </a:r>
            <a:r>
              <a:rPr lang="en-GB" dirty="0" err="1"/>
              <a:t>sted</a:t>
            </a:r>
            <a:r>
              <a:rPr lang="en-GB" dirty="0"/>
              <a:t>. </a:t>
            </a:r>
            <a:r>
              <a:rPr lang="en-GB" dirty="0" err="1"/>
              <a:t>Jeg</a:t>
            </a:r>
            <a:r>
              <a:rPr lang="en-GB" dirty="0"/>
              <a:t> har set </a:t>
            </a:r>
            <a:r>
              <a:rPr lang="en-GB" dirty="0" err="1"/>
              <a:t>på</a:t>
            </a:r>
            <a:r>
              <a:rPr lang="en-GB" dirty="0"/>
              <a:t> </a:t>
            </a:r>
            <a:r>
              <a:rPr lang="en-GB" dirty="0" err="1"/>
              <a:t>flere</a:t>
            </a:r>
            <a:r>
              <a:rPr lang="en-GB" dirty="0"/>
              <a:t> overflights </a:t>
            </a:r>
            <a:r>
              <a:rPr lang="en-GB" dirty="0" err="1"/>
              <a:t>af</a:t>
            </a:r>
            <a:r>
              <a:rPr lang="en-GB" dirty="0"/>
              <a:t> det her </a:t>
            </a:r>
            <a:r>
              <a:rPr lang="en-GB" dirty="0" err="1"/>
              <a:t>spor</a:t>
            </a:r>
            <a:r>
              <a:rPr lang="en-GB" dirty="0"/>
              <a:t>, </a:t>
            </a:r>
            <a:r>
              <a:rPr lang="en-GB" dirty="0" err="1"/>
              <a:t>og</a:t>
            </a:r>
            <a:r>
              <a:rPr lang="en-GB" dirty="0"/>
              <a:t> </a:t>
            </a:r>
            <a:r>
              <a:rPr lang="en-GB" dirty="0" err="1"/>
              <a:t>umiddelbart</a:t>
            </a:r>
            <a:r>
              <a:rPr lang="en-GB" dirty="0"/>
              <a:t> ser det </a:t>
            </a:r>
            <a:r>
              <a:rPr lang="en-GB" dirty="0" err="1"/>
              <a:t>ikke</a:t>
            </a:r>
            <a:r>
              <a:rPr lang="en-GB" dirty="0"/>
              <a:t> </a:t>
            </a:r>
            <a:r>
              <a:rPr lang="en-GB" dirty="0" err="1"/>
              <a:t>kønt</a:t>
            </a:r>
            <a:r>
              <a:rPr lang="en-GB" dirty="0"/>
              <a:t> </a:t>
            </a:r>
            <a:r>
              <a:rPr lang="en-GB" dirty="0" err="1"/>
              <a:t>ud</a:t>
            </a:r>
            <a:r>
              <a:rPr lang="en-GB" dirty="0"/>
              <a:t>. Men </a:t>
            </a:r>
            <a:r>
              <a:rPr lang="en-GB" dirty="0" err="1"/>
              <a:t>måske</a:t>
            </a:r>
            <a:r>
              <a:rPr lang="en-GB" dirty="0"/>
              <a:t> </a:t>
            </a:r>
            <a:r>
              <a:rPr lang="en-GB" dirty="0" err="1"/>
              <a:t>en</a:t>
            </a:r>
            <a:r>
              <a:rPr lang="en-GB" dirty="0"/>
              <a:t> </a:t>
            </a:r>
            <a:r>
              <a:rPr lang="en-GB" dirty="0" err="1"/>
              <a:t>hel</a:t>
            </a:r>
            <a:r>
              <a:rPr lang="en-GB" dirty="0"/>
              <a:t> </a:t>
            </a:r>
            <a:r>
              <a:rPr lang="en-GB" dirty="0" err="1"/>
              <a:t>tidsserie</a:t>
            </a:r>
            <a:r>
              <a:rPr lang="en-GB" dirty="0"/>
              <a:t> </a:t>
            </a:r>
            <a:r>
              <a:rPr lang="en-GB" dirty="0" err="1"/>
              <a:t>bedre</a:t>
            </a:r>
            <a:r>
              <a:rPr lang="en-GB" dirty="0"/>
              <a:t> </a:t>
            </a:r>
            <a:r>
              <a:rPr lang="en-GB" dirty="0" err="1"/>
              <a:t>kan</a:t>
            </a:r>
            <a:r>
              <a:rPr lang="en-GB" dirty="0"/>
              <a:t> </a:t>
            </a:r>
            <a:r>
              <a:rPr lang="en-GB" dirty="0" err="1"/>
              <a:t>vise</a:t>
            </a:r>
            <a:r>
              <a:rPr lang="en-GB" dirty="0"/>
              <a:t> det. Hans problem var, at 20 Hz data </a:t>
            </a:r>
            <a:r>
              <a:rPr lang="en-GB" dirty="0" err="1"/>
              <a:t>generelt</a:t>
            </a:r>
            <a:r>
              <a:rPr lang="en-GB" dirty="0"/>
              <a:t> </a:t>
            </a:r>
            <a:r>
              <a:rPr lang="en-GB" dirty="0" err="1"/>
              <a:t>overestimerede</a:t>
            </a:r>
            <a:r>
              <a:rPr lang="en-GB" dirty="0"/>
              <a:t> </a:t>
            </a:r>
            <a:r>
              <a:rPr lang="en-GB" dirty="0" err="1"/>
              <a:t>niveauet</a:t>
            </a:r>
            <a:r>
              <a:rPr lang="en-GB" dirty="0"/>
              <a:t> </a:t>
            </a:r>
            <a:r>
              <a:rPr lang="en-GB" dirty="0" err="1"/>
              <a:t>i</a:t>
            </a:r>
            <a:r>
              <a:rPr lang="en-GB" dirty="0"/>
              <a:t> </a:t>
            </a:r>
            <a:r>
              <a:rPr lang="en-GB" dirty="0" err="1"/>
              <a:t>floden</a:t>
            </a:r>
            <a:r>
              <a:rPr lang="en-GB" dirty="0"/>
              <a:t> om </a:t>
            </a:r>
            <a:r>
              <a:rPr lang="en-GB" dirty="0" err="1"/>
              <a:t>sommeren</a:t>
            </a:r>
            <a:r>
              <a:rPr lang="en-GB" dirty="0"/>
              <a:t>.</a:t>
            </a:r>
          </a:p>
        </p:txBody>
      </p:sp>
      <p:sp>
        <p:nvSpPr>
          <p:cNvPr id="4" name="Slide Number Placeholder 3"/>
          <p:cNvSpPr>
            <a:spLocks noGrp="1"/>
          </p:cNvSpPr>
          <p:nvPr>
            <p:ph type="sldNum" sz="quarter" idx="5"/>
          </p:nvPr>
        </p:nvSpPr>
        <p:spPr/>
        <p:txBody>
          <a:bodyPr/>
          <a:lstStyle/>
          <a:p>
            <a:fld id="{51C82AB3-6559-774B-A637-9D7D145FB00D}" type="slidenum">
              <a:rPr lang="en-GB" smtClean="0"/>
              <a:t>10</a:t>
            </a:fld>
            <a:endParaRPr lang="en-GB"/>
          </a:p>
        </p:txBody>
      </p:sp>
    </p:spTree>
    <p:extLst>
      <p:ext uri="{BB962C8B-B14F-4D97-AF65-F5344CB8AC3E}">
        <p14:creationId xmlns:p14="http://schemas.microsoft.com/office/powerpoint/2010/main" val="2431988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Jeg</a:t>
            </a:r>
            <a:r>
              <a:rPr lang="en-GB" dirty="0"/>
              <a:t> har set </a:t>
            </a:r>
            <a:r>
              <a:rPr lang="en-GB" dirty="0" err="1"/>
              <a:t>på</a:t>
            </a:r>
            <a:r>
              <a:rPr lang="en-GB" dirty="0"/>
              <a:t> </a:t>
            </a:r>
            <a:r>
              <a:rPr lang="en-GB" dirty="0" err="1"/>
              <a:t>flere</a:t>
            </a:r>
            <a:r>
              <a:rPr lang="en-GB" dirty="0"/>
              <a:t> overflights </a:t>
            </a:r>
            <a:r>
              <a:rPr lang="en-GB" dirty="0" err="1"/>
              <a:t>af</a:t>
            </a:r>
            <a:r>
              <a:rPr lang="en-GB" dirty="0"/>
              <a:t> det her </a:t>
            </a:r>
            <a:r>
              <a:rPr lang="en-GB" dirty="0" err="1"/>
              <a:t>spor</a:t>
            </a:r>
            <a:r>
              <a:rPr lang="en-GB" dirty="0"/>
              <a:t>, </a:t>
            </a:r>
            <a:r>
              <a:rPr lang="en-GB" dirty="0" err="1"/>
              <a:t>og</a:t>
            </a:r>
            <a:r>
              <a:rPr lang="en-GB" dirty="0"/>
              <a:t> </a:t>
            </a:r>
            <a:r>
              <a:rPr lang="en-GB" dirty="0" err="1"/>
              <a:t>umiddelbart</a:t>
            </a:r>
            <a:r>
              <a:rPr lang="en-GB" dirty="0"/>
              <a:t> ser det </a:t>
            </a:r>
            <a:r>
              <a:rPr lang="en-GB" dirty="0" err="1"/>
              <a:t>ikke</a:t>
            </a:r>
            <a:r>
              <a:rPr lang="en-GB" dirty="0"/>
              <a:t> </a:t>
            </a:r>
            <a:r>
              <a:rPr lang="en-GB" dirty="0" err="1"/>
              <a:t>kønt</a:t>
            </a:r>
            <a:r>
              <a:rPr lang="en-GB" dirty="0"/>
              <a:t> </a:t>
            </a:r>
            <a:r>
              <a:rPr lang="en-GB" dirty="0" err="1"/>
              <a:t>ud</a:t>
            </a:r>
            <a:r>
              <a:rPr lang="en-GB" dirty="0"/>
              <a:t>. Men </a:t>
            </a:r>
            <a:r>
              <a:rPr lang="en-GB" dirty="0" err="1"/>
              <a:t>måske</a:t>
            </a:r>
            <a:r>
              <a:rPr lang="en-GB" dirty="0"/>
              <a:t> </a:t>
            </a:r>
            <a:r>
              <a:rPr lang="en-GB" dirty="0" err="1"/>
              <a:t>en</a:t>
            </a:r>
            <a:r>
              <a:rPr lang="en-GB" dirty="0"/>
              <a:t> </a:t>
            </a:r>
            <a:r>
              <a:rPr lang="en-GB" dirty="0" err="1"/>
              <a:t>hel</a:t>
            </a:r>
            <a:r>
              <a:rPr lang="en-GB" dirty="0"/>
              <a:t> </a:t>
            </a:r>
            <a:r>
              <a:rPr lang="en-GB" dirty="0" err="1"/>
              <a:t>tidsserie</a:t>
            </a:r>
            <a:r>
              <a:rPr lang="en-GB" dirty="0"/>
              <a:t> </a:t>
            </a:r>
            <a:r>
              <a:rPr lang="en-GB" dirty="0" err="1"/>
              <a:t>bedre</a:t>
            </a:r>
            <a:r>
              <a:rPr lang="en-GB" dirty="0"/>
              <a:t> </a:t>
            </a:r>
            <a:r>
              <a:rPr lang="en-GB" dirty="0" err="1"/>
              <a:t>kan</a:t>
            </a:r>
            <a:r>
              <a:rPr lang="en-GB" dirty="0"/>
              <a:t> </a:t>
            </a:r>
            <a:r>
              <a:rPr lang="en-GB" dirty="0" err="1"/>
              <a:t>vise</a:t>
            </a:r>
            <a:r>
              <a:rPr lang="en-GB" dirty="0"/>
              <a:t> om det giver et </a:t>
            </a:r>
            <a:r>
              <a:rPr lang="en-GB" dirty="0" err="1"/>
              <a:t>bedre</a:t>
            </a:r>
            <a:r>
              <a:rPr lang="en-GB" dirty="0"/>
              <a:t> WSE </a:t>
            </a:r>
            <a:r>
              <a:rPr lang="en-GB" dirty="0" err="1"/>
              <a:t>estimat</a:t>
            </a:r>
            <a:r>
              <a:rPr lang="en-GB" dirty="0"/>
              <a:t>..  </a:t>
            </a:r>
          </a:p>
        </p:txBody>
      </p:sp>
      <p:sp>
        <p:nvSpPr>
          <p:cNvPr id="4" name="Slide Number Placeholder 3"/>
          <p:cNvSpPr>
            <a:spLocks noGrp="1"/>
          </p:cNvSpPr>
          <p:nvPr>
            <p:ph type="sldNum" sz="quarter" idx="5"/>
          </p:nvPr>
        </p:nvSpPr>
        <p:spPr/>
        <p:txBody>
          <a:bodyPr/>
          <a:lstStyle/>
          <a:p>
            <a:fld id="{51C82AB3-6559-774B-A637-9D7D145FB00D}" type="slidenum">
              <a:rPr lang="en-GB" smtClean="0"/>
              <a:t>11</a:t>
            </a:fld>
            <a:endParaRPr lang="en-GB"/>
          </a:p>
        </p:txBody>
      </p:sp>
    </p:spTree>
    <p:extLst>
      <p:ext uri="{BB962C8B-B14F-4D97-AF65-F5344CB8AC3E}">
        <p14:creationId xmlns:p14="http://schemas.microsoft.com/office/powerpoint/2010/main" val="342228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a-ET" sz="1200" dirty="0"/>
              <a:t>Eksempel er fra Han River, vest for Xiangyang, Hubei</a:t>
            </a:r>
          </a:p>
          <a:p>
            <a:endParaRPr lang="en-GB" dirty="0"/>
          </a:p>
        </p:txBody>
      </p:sp>
      <p:sp>
        <p:nvSpPr>
          <p:cNvPr id="4" name="Slide Number Placeholder 3"/>
          <p:cNvSpPr>
            <a:spLocks noGrp="1"/>
          </p:cNvSpPr>
          <p:nvPr>
            <p:ph type="sldNum" sz="quarter" idx="5"/>
          </p:nvPr>
        </p:nvSpPr>
        <p:spPr/>
        <p:txBody>
          <a:bodyPr/>
          <a:lstStyle/>
          <a:p>
            <a:fld id="{51C82AB3-6559-774B-A637-9D7D145FB00D}" type="slidenum">
              <a:rPr lang="en-GB" smtClean="0"/>
              <a:t>13</a:t>
            </a:fld>
            <a:endParaRPr lang="en-GB"/>
          </a:p>
        </p:txBody>
      </p:sp>
    </p:spTree>
    <p:extLst>
      <p:ext uri="{BB962C8B-B14F-4D97-AF65-F5344CB8AC3E}">
        <p14:creationId xmlns:p14="http://schemas.microsoft.com/office/powerpoint/2010/main" val="2040681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en-GB" noProof="0" dirty="0"/>
              <a:t>Click to edit Master title style</a:t>
            </a:r>
            <a:endParaRPr lang="en-GB"/>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en-GB" noProof="0" dirty="0"/>
              <a:t>Click to edit Master subtitle style</a:t>
            </a:r>
            <a:endParaRPr lang="en-GB"/>
          </a:p>
        </p:txBody>
      </p:sp>
      <p:sp>
        <p:nvSpPr>
          <p:cNvPr id="3" name="Footer Placeholder 2">
            <a:extLst>
              <a:ext uri="{FF2B5EF4-FFF2-40B4-BE49-F238E27FC236}">
                <a16:creationId xmlns=""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en-GB" dirty="0"/>
          </a:p>
        </p:txBody>
      </p:sp>
      <p:sp>
        <p:nvSpPr>
          <p:cNvPr id="4" name="Slide Number Placeholder 3">
            <a:extLst>
              <a:ext uri="{FF2B5EF4-FFF2-40B4-BE49-F238E27FC236}">
                <a16:creationId xmlns=""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2272145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5" name="Footer Placeholder 3">
            <a:extLst>
              <a:ext uri="{FF2B5EF4-FFF2-40B4-BE49-F238E27FC236}">
                <a16:creationId xmlns=""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6" name="Slide Number Placeholder 4">
            <a:extLst>
              <a:ext uri="{FF2B5EF4-FFF2-40B4-BE49-F238E27FC236}">
                <a16:creationId xmlns=""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32178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7" name="Footer Placeholder 3">
            <a:extLst>
              <a:ext uri="{FF2B5EF4-FFF2-40B4-BE49-F238E27FC236}">
                <a16:creationId xmlns=""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9" name="Slide Number Placeholder 4">
            <a:extLst>
              <a:ext uri="{FF2B5EF4-FFF2-40B4-BE49-F238E27FC236}">
                <a16:creationId xmlns=""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4963761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9688C7-6AF6-D24A-90C3-CFBD0C2457F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 xmlns:a16="http://schemas.microsoft.com/office/drawing/2014/main" id="{B3D879FA-8746-D246-9E2B-302B122210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 xmlns:a16="http://schemas.microsoft.com/office/drawing/2014/main" id="{B4AF3828-5788-3C4A-A247-291960F9B252}"/>
              </a:ext>
            </a:extLst>
          </p:cNvPr>
          <p:cNvSpPr>
            <a:spLocks noGrp="1"/>
          </p:cNvSpPr>
          <p:nvPr>
            <p:ph type="dt" sz="half" idx="10"/>
          </p:nvPr>
        </p:nvSpPr>
        <p:spPr/>
        <p:txBody>
          <a:bodyPr/>
          <a:lstStyle/>
          <a:p>
            <a:fld id="{5F1D89EB-E391-694A-BA9C-2C1A7C24DD5F}" type="datetimeFigureOut">
              <a:rPr lang="en-GB" smtClean="0"/>
              <a:t>24/02/2022</a:t>
            </a:fld>
            <a:endParaRPr lang="en-GB"/>
          </a:p>
        </p:txBody>
      </p:sp>
      <p:sp>
        <p:nvSpPr>
          <p:cNvPr id="5" name="Footer Placeholder 4">
            <a:extLst>
              <a:ext uri="{FF2B5EF4-FFF2-40B4-BE49-F238E27FC236}">
                <a16:creationId xmlns="" xmlns:a16="http://schemas.microsoft.com/office/drawing/2014/main" id="{65016304-3081-2D48-924D-1BFBE97EA9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1FAE88B-E41A-274F-B62E-FE7F3E290907}"/>
              </a:ext>
            </a:extLst>
          </p:cNvPr>
          <p:cNvSpPr>
            <a:spLocks noGrp="1"/>
          </p:cNvSpPr>
          <p:nvPr>
            <p:ph type="sldNum" sz="quarter" idx="12"/>
          </p:nvPr>
        </p:nvSpPr>
        <p:spPr/>
        <p:txBody>
          <a:bodyPr/>
          <a:lstStyle/>
          <a:p>
            <a:fld id="{543FDCF1-B1A7-9B4D-8FEE-E15256829AAC}" type="slidenum">
              <a:rPr lang="en-GB" smtClean="0"/>
              <a:t>‹#›</a:t>
            </a:fld>
            <a:endParaRPr lang="en-GB"/>
          </a:p>
        </p:txBody>
      </p:sp>
    </p:spTree>
    <p:extLst>
      <p:ext uri="{BB962C8B-B14F-4D97-AF65-F5344CB8AC3E}">
        <p14:creationId xmlns:p14="http://schemas.microsoft.com/office/powerpoint/2010/main" val="1721594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en-GB" noProof="0" dirty="0"/>
              <a:t>Click to edit Master title style</a:t>
            </a:r>
            <a:endParaRPr lang="en-GB"/>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en-GB" noProof="0" dirty="0"/>
              <a:t>Click to edit Master subtitle style</a:t>
            </a:r>
            <a:endParaRPr lang="en-GB"/>
          </a:p>
        </p:txBody>
      </p:sp>
      <p:sp>
        <p:nvSpPr>
          <p:cNvPr id="3" name="Footer Placeholder 2">
            <a:extLst>
              <a:ext uri="{FF2B5EF4-FFF2-40B4-BE49-F238E27FC236}">
                <a16:creationId xmlns=""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25919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248A0E3C-0CE1-4BBF-A912-5A81BF3B7BCA}"/>
              </a:ext>
            </a:extLst>
          </p:cNvPr>
          <p:cNvSpPr>
            <a:spLocks noGrp="1"/>
          </p:cNvSpPr>
          <p:nvPr>
            <p:ph type="title"/>
          </p:nvPr>
        </p:nvSpPr>
        <p:spPr/>
        <p:txBody>
          <a:bodyPr/>
          <a:lstStyle/>
          <a:p>
            <a:r>
              <a:rPr lang="en-GB" dirty="0"/>
              <a:t>Click to edit Master title style</a:t>
            </a:r>
            <a:endParaRPr lang="en-GB"/>
          </a:p>
        </p:txBody>
      </p:sp>
      <p:sp>
        <p:nvSpPr>
          <p:cNvPr id="3" name="Content Placeholder 2"/>
          <p:cNvSpPr>
            <a:spLocks noGrp="1"/>
          </p:cNvSpPr>
          <p:nvPr>
            <p:ph idx="1"/>
          </p:nvPr>
        </p:nvSpPr>
        <p:spPr>
          <a:xfrm>
            <a:off x="1774800" y="1706400"/>
            <a:ext cx="9312374" cy="4545578"/>
          </a:xfrm>
        </p:spPr>
        <p:txBody>
          <a:body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2" name="Footer Placeholder 1">
            <a:extLst>
              <a:ext uri="{FF2B5EF4-FFF2-40B4-BE49-F238E27FC236}">
                <a16:creationId xmlns=""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187774059"/>
      </p:ext>
    </p:extLst>
  </p:cSld>
  <p:clrMapOvr>
    <a:masterClrMapping/>
  </p:clrMapOvr>
  <p:extLst>
    <p:ext uri="{DCECCB84-F9BA-43D5-87BE-67443E8EF086}">
      <p15:sldGuideLst xmlns:p15="http://schemas.microsoft.com/office/powerpoint/2012/main">
        <p15:guide id="1" pos="6984" userDrawn="1">
          <p15:clr>
            <a:srgbClr val="F26B43"/>
          </p15:clr>
        </p15:guide>
        <p15:guide id="2" pos="1117"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en-GB"/>
              <a:t>Click to edit Master title style</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Footer Placeholder 6">
            <a:extLst>
              <a:ext uri="{FF2B5EF4-FFF2-40B4-BE49-F238E27FC236}">
                <a16:creationId xmlns="" xmlns:a16="http://schemas.microsoft.com/office/drawing/2014/main" id="{02499420-B0E8-4C8A-8C00-E21262271ADD}"/>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945711255"/>
      </p:ext>
    </p:extLst>
  </p:cSld>
  <p:clrMapOvr>
    <a:masterClrMapping/>
  </p:clrMapOvr>
  <p:extLst>
    <p:ext uri="{DCECCB84-F9BA-43D5-87BE-67443E8EF086}">
      <p15:sldGuideLst xmlns:p15="http://schemas.microsoft.com/office/powerpoint/2012/main">
        <p15:guide id="1" pos="1118" userDrawn="1">
          <p15:clr>
            <a:srgbClr val="F26B43"/>
          </p15:clr>
        </p15:guide>
        <p15:guide id="2" pos="3896" userDrawn="1">
          <p15:clr>
            <a:srgbClr val="F26B43"/>
          </p15:clr>
        </p15:guide>
        <p15:guide id="3" pos="4205" userDrawn="1">
          <p15:clr>
            <a:srgbClr val="F26B43"/>
          </p15:clr>
        </p15:guide>
        <p15:guide id="4" pos="6984"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en-GB" dirty="0"/>
              <a:t>Click to edit Master title style</a:t>
            </a:r>
            <a:endParaRPr lang="en-GB"/>
          </a:p>
        </p:txBody>
      </p:sp>
      <p:sp>
        <p:nvSpPr>
          <p:cNvPr id="3" name="Content Placeholder 2"/>
          <p:cNvSpPr>
            <a:spLocks noGrp="1"/>
          </p:cNvSpPr>
          <p:nvPr>
            <p:ph idx="1"/>
          </p:nvPr>
        </p:nvSpPr>
        <p:spPr>
          <a:xfrm>
            <a:off x="1774726" y="1706328"/>
            <a:ext cx="6048672" cy="4545578"/>
          </a:xfrm>
        </p:spPr>
        <p:txBody>
          <a:body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10" name="Picture Placeholder 9">
            <a:extLst>
              <a:ext uri="{FF2B5EF4-FFF2-40B4-BE49-F238E27FC236}">
                <a16:creationId xmlns=""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endParaRPr lang="en-GB"/>
          </a:p>
        </p:txBody>
      </p:sp>
      <p:sp>
        <p:nvSpPr>
          <p:cNvPr id="12" name="Picture Placeholder 11">
            <a:extLst>
              <a:ext uri="{FF2B5EF4-FFF2-40B4-BE49-F238E27FC236}">
                <a16:creationId xmlns=""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endParaRPr lang="en-GB"/>
          </a:p>
          <a:p>
            <a:endParaRPr lang="en-GB" dirty="0"/>
          </a:p>
        </p:txBody>
      </p:sp>
      <p:sp>
        <p:nvSpPr>
          <p:cNvPr id="2" name="Footer Placeholder 1">
            <a:extLst>
              <a:ext uri="{FF2B5EF4-FFF2-40B4-BE49-F238E27FC236}">
                <a16:creationId xmlns="" xmlns:a16="http://schemas.microsoft.com/office/drawing/2014/main" id="{D2986237-C7E2-4498-82A4-361A340A6504}"/>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922670733"/>
      </p:ext>
    </p:extLst>
  </p:cSld>
  <p:clrMapOvr>
    <a:masterClrMapping/>
  </p:clrMapOvr>
  <p:extLst>
    <p:ext uri="{DCECCB84-F9BA-43D5-87BE-67443E8EF086}">
      <p15:sldGuideLst xmlns:p15="http://schemas.microsoft.com/office/powerpoint/2012/main">
        <p15:guide id="1" pos="4927" userDrawn="1">
          <p15:clr>
            <a:srgbClr val="F26B43"/>
          </p15:clr>
        </p15:guide>
        <p15:guide id="2" pos="5247" userDrawn="1">
          <p15:clr>
            <a:srgbClr val="F26B43"/>
          </p15:clr>
        </p15:guide>
        <p15:guide id="3" pos="1117"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en-GB" dirty="0"/>
              <a:t>Click to edit Master title style</a:t>
            </a:r>
            <a:endParaRPr lang="en-GB"/>
          </a:p>
        </p:txBody>
      </p:sp>
      <p:sp>
        <p:nvSpPr>
          <p:cNvPr id="3" name="Content Placeholder 2"/>
          <p:cNvSpPr>
            <a:spLocks noGrp="1"/>
          </p:cNvSpPr>
          <p:nvPr>
            <p:ph idx="1"/>
          </p:nvPr>
        </p:nvSpPr>
        <p:spPr>
          <a:xfrm>
            <a:off x="4221360" y="1706328"/>
            <a:ext cx="6865740" cy="4545578"/>
          </a:xfrm>
        </p:spPr>
        <p:txBody>
          <a:body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10" name="Picture Placeholder 9">
            <a:extLst>
              <a:ext uri="{FF2B5EF4-FFF2-40B4-BE49-F238E27FC236}">
                <a16:creationId xmlns=""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endParaRPr lang="en-GB"/>
          </a:p>
        </p:txBody>
      </p:sp>
      <p:sp>
        <p:nvSpPr>
          <p:cNvPr id="12" name="Picture Placeholder 11">
            <a:extLst>
              <a:ext uri="{FF2B5EF4-FFF2-40B4-BE49-F238E27FC236}">
                <a16:creationId xmlns=""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endParaRPr lang="en-GB"/>
          </a:p>
          <a:p>
            <a:endParaRPr lang="en-GB" dirty="0"/>
          </a:p>
        </p:txBody>
      </p:sp>
      <p:sp>
        <p:nvSpPr>
          <p:cNvPr id="2" name="Footer Placeholder 1">
            <a:extLst>
              <a:ext uri="{FF2B5EF4-FFF2-40B4-BE49-F238E27FC236}">
                <a16:creationId xmlns="" xmlns:a16="http://schemas.microsoft.com/office/drawing/2014/main" id="{AE26B732-1A52-4AA9-89FC-8FC5439E40DC}"/>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83562364"/>
      </p:ext>
    </p:extLst>
  </p:cSld>
  <p:clrMapOvr>
    <a:masterClrMapping/>
  </p:clrMapOvr>
  <p:extLst>
    <p:ext uri="{DCECCB84-F9BA-43D5-87BE-67443E8EF086}">
      <p15:sldGuideLst xmlns:p15="http://schemas.microsoft.com/office/powerpoint/2012/main">
        <p15:guide id="1" pos="6984" userDrawn="1">
          <p15:clr>
            <a:srgbClr val="F26B43"/>
          </p15:clr>
        </p15:guide>
        <p15:guide id="2" pos="2660" userDrawn="1">
          <p15:clr>
            <a:srgbClr val="F26B43"/>
          </p15:clr>
        </p15:guide>
        <p15:guide id="3" pos="2335"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a:t>Click to add title one line</a:t>
            </a:r>
            <a:endParaRPr lang="en-GB" dirty="0"/>
          </a:p>
        </p:txBody>
      </p:sp>
      <p:sp>
        <p:nvSpPr>
          <p:cNvPr id="15" name="Content Placeholder 2">
            <a:extLst>
              <a:ext uri="{FF2B5EF4-FFF2-40B4-BE49-F238E27FC236}">
                <a16:creationId xmlns=""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19" name="Text Placeholder 18">
            <a:extLst>
              <a:ext uri="{FF2B5EF4-FFF2-40B4-BE49-F238E27FC236}">
                <a16:creationId xmlns=""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1" name="Content Placeholder 20">
            <a:extLst>
              <a:ext uri="{FF2B5EF4-FFF2-40B4-BE49-F238E27FC236}">
                <a16:creationId xmlns=""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endParaRPr lang="en-GB" dirty="0"/>
          </a:p>
        </p:txBody>
      </p:sp>
      <p:sp>
        <p:nvSpPr>
          <p:cNvPr id="23" name="Text Placeholder 22">
            <a:extLst>
              <a:ext uri="{FF2B5EF4-FFF2-40B4-BE49-F238E27FC236}">
                <a16:creationId xmlns=""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5" name="Content Placeholder 24">
            <a:extLst>
              <a:ext uri="{FF2B5EF4-FFF2-40B4-BE49-F238E27FC236}">
                <a16:creationId xmlns=""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endParaRPr lang="en-GB" dirty="0"/>
          </a:p>
        </p:txBody>
      </p:sp>
      <p:sp>
        <p:nvSpPr>
          <p:cNvPr id="9" name="Picture Placeholder 8">
            <a:extLst>
              <a:ext uri="{FF2B5EF4-FFF2-40B4-BE49-F238E27FC236}">
                <a16:creationId xmlns=""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endParaRPr lang="en-GB"/>
          </a:p>
        </p:txBody>
      </p:sp>
      <p:sp>
        <p:nvSpPr>
          <p:cNvPr id="13" name="Picture Placeholder 8">
            <a:extLst>
              <a:ext uri="{FF2B5EF4-FFF2-40B4-BE49-F238E27FC236}">
                <a16:creationId xmlns=""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endParaRPr lang="en-GB"/>
          </a:p>
        </p:txBody>
      </p:sp>
      <p:sp>
        <p:nvSpPr>
          <p:cNvPr id="14" name="Picture Placeholder 8">
            <a:extLst>
              <a:ext uri="{FF2B5EF4-FFF2-40B4-BE49-F238E27FC236}">
                <a16:creationId xmlns=""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endParaRPr lang="en-GB"/>
          </a:p>
        </p:txBody>
      </p:sp>
      <p:sp>
        <p:nvSpPr>
          <p:cNvPr id="3" name="Footer Placeholder 2">
            <a:extLst>
              <a:ext uri="{FF2B5EF4-FFF2-40B4-BE49-F238E27FC236}">
                <a16:creationId xmlns=""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8863740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8297DEAA-3B7B-49C7-8C28-3F21F36A93D7}"/>
              </a:ext>
            </a:extLst>
          </p:cNvPr>
          <p:cNvSpPr>
            <a:spLocks noGrp="1"/>
          </p:cNvSpPr>
          <p:nvPr>
            <p:ph type="title"/>
          </p:nvPr>
        </p:nvSpPr>
        <p:spPr/>
        <p:txBody>
          <a:bodyPr/>
          <a:lstStyle/>
          <a:p>
            <a:r>
              <a:rPr lang="en-GB" dirty="0"/>
              <a:t>Click to edit Master title style</a:t>
            </a:r>
            <a:endParaRPr lang="en-GB"/>
          </a:p>
        </p:txBody>
      </p:sp>
      <p:sp>
        <p:nvSpPr>
          <p:cNvPr id="2" name="Footer Placeholder 1">
            <a:extLst>
              <a:ext uri="{FF2B5EF4-FFF2-40B4-BE49-F238E27FC236}">
                <a16:creationId xmlns="" xmlns:a16="http://schemas.microsoft.com/office/drawing/2014/main" id="{51F74546-9D06-4CF7-806D-E04B043BF5A5}"/>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0845512"/>
      </p:ext>
    </p:extLst>
  </p:cSld>
  <p:clrMapOvr>
    <a:masterClrMapping/>
  </p:clrMapOvr>
  <p:extLst>
    <p:ext uri="{DCECCB84-F9BA-43D5-87BE-67443E8EF086}">
      <p15:sldGuideLst xmlns:p15="http://schemas.microsoft.com/office/powerpoint/2012/main">
        <p15:guide id="1" pos="1117" userDrawn="1">
          <p15:clr>
            <a:srgbClr val="F26B43"/>
          </p15:clr>
        </p15:guide>
        <p15:guide id="2" pos="6984"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3AE75ABF-082F-4A38-B952-09157E37A81A}"/>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6692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 xmlns:a16="http://schemas.microsoft.com/office/drawing/2014/main" id="{ADC92552-7939-46C1-AAFE-B97F51EBFFE9}"/>
              </a:ext>
            </a:extLst>
          </p:cNvPr>
          <p:cNvSpPr>
            <a:spLocks noChangeAspect="1"/>
          </p:cNvSpPr>
          <p:nvPr userDrawn="1">
            <p:custDataLst>
              <p:tags r:id="rId14"/>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 name="Bottom bar">
            <a:extLst>
              <a:ext uri="{FF2B5EF4-FFF2-40B4-BE49-F238E27FC236}">
                <a16:creationId xmlns=""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en-GB"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dirty="0"/>
              <a:t>Click to edit Master title style</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endParaRPr lang="en-GB" dirty="0"/>
          </a:p>
        </p:txBody>
      </p:sp>
      <p:sp>
        <p:nvSpPr>
          <p:cNvPr id="113676" name="text" descr="{&quot;templafy&quot;:{&quot;id&quot;:&quot;866fcdc6-aef0-4adb-96bd-77891c864375&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en-GB" sz="700" b="1" dirty="0">
                <a:solidFill>
                  <a:schemeClr val="bg1"/>
                </a:solidFill>
                <a:latin typeface="+mn-lt"/>
              </a:rPr>
              <a:t>DTU Space</a:t>
            </a:r>
          </a:p>
        </p:txBody>
      </p:sp>
      <p:sp>
        <p:nvSpPr>
          <p:cNvPr id="5" name="date" descr="{&quot;templafy&quot;:{&quot;id&quot;:&quot;b9ea912d-7cdb-4a28-925b-e98697274c0e&quot;}}" title="Form.Date">
            <a:extLst>
              <a:ext uri="{FF2B5EF4-FFF2-40B4-BE49-F238E27FC236}">
                <a16:creationId xmlns=""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dirty="0">
                <a:ln>
                  <a:noFill/>
                </a:ln>
                <a:solidFill>
                  <a:schemeClr val="bg1"/>
                </a:solidFill>
                <a:effectLst/>
                <a:latin typeface="+mn-lt"/>
                <a:ea typeface="ＭＳ Ｐゴシック" pitchFamily="-80" charset="-128"/>
              </a:rPr>
              <a:t>24 February 2022</a:t>
            </a:r>
          </a:p>
        </p:txBody>
      </p:sp>
      <p:sp>
        <p:nvSpPr>
          <p:cNvPr id="7" name="text" descr="{&quot;templafy&quot;:{&quot;id&quot;:&quot;982ff0fa-a48b-49e8-9d8f-9d82f6598750&quot;}}" title="Form.PresentationTitle">
            <a:extLst>
              <a:ext uri="{FF2B5EF4-FFF2-40B4-BE49-F238E27FC236}">
                <a16:creationId xmlns=""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r>
              <a:rPr lang="en-GB" sz="700" dirty="0">
                <a:solidFill>
                  <a:schemeClr val="bg1"/>
                </a:solidFill>
                <a:latin typeface="+mn-lt"/>
              </a:rPr>
              <a:t>Work done by DTU Space for the EOForChina project</a:t>
            </a:r>
          </a:p>
        </p:txBody>
      </p:sp>
      <p:sp>
        <p:nvSpPr>
          <p:cNvPr id="2" name="Top bar">
            <a:extLst>
              <a:ext uri="{FF2B5EF4-FFF2-40B4-BE49-F238E27FC236}">
                <a16:creationId xmlns=""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77" r:id="rId4"/>
    <p:sldLayoutId id="2147483672" r:id="rId5"/>
    <p:sldLayoutId id="2147483673" r:id="rId6"/>
    <p:sldLayoutId id="2147483676" r:id="rId7"/>
    <p:sldLayoutId id="2147483666" r:id="rId8"/>
    <p:sldLayoutId id="2147483667" r:id="rId9"/>
    <p:sldLayoutId id="2147483668" r:id="rId10"/>
    <p:sldLayoutId id="2147483669" r:id="rId11"/>
    <p:sldLayoutId id="2147483678" r:id="rId12"/>
  </p:sldLayoutIdLst>
  <p:hf hdr="0" ft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userDrawn="1">
          <p15:clr>
            <a:srgbClr val="F26B43"/>
          </p15:clr>
        </p15:guide>
        <p15:guide id="4" orient="horz" pos="881" userDrawn="1">
          <p15:clr>
            <a:srgbClr val="F26B43"/>
          </p15:clr>
        </p15:guide>
        <p15:guide id="5" orient="horz" pos="1074" userDrawn="1">
          <p15:clr>
            <a:srgbClr val="F26B43"/>
          </p15:clr>
        </p15:guide>
        <p15:guide id="6" orient="horz" pos="39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xml"/><Relationship Id="rId1" Type="http://schemas.openxmlformats.org/officeDocument/2006/relationships/customXml" Target="../../customXml/item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74358EA-4D5B-461F-997D-DE6729900DE7}"/>
              </a:ext>
            </a:extLst>
          </p:cNvPr>
          <p:cNvSpPr>
            <a:spLocks noGrp="1"/>
          </p:cNvSpPr>
          <p:nvPr>
            <p:ph type="ctrTitle"/>
          </p:nvPr>
        </p:nvSpPr>
        <p:spPr/>
        <p:txBody>
          <a:bodyPr/>
          <a:lstStyle/>
          <a:p>
            <a:r>
              <a:rPr lang="en-GB" sz="5400" dirty="0" err="1"/>
              <a:t>EOForChina</a:t>
            </a:r>
            <a:r>
              <a:rPr lang="en-GB" sz="5400" dirty="0"/>
              <a:t>, Final meeting</a:t>
            </a:r>
          </a:p>
        </p:txBody>
      </p:sp>
      <p:sp>
        <p:nvSpPr>
          <p:cNvPr id="5" name="Subtitle 4">
            <a:extLst>
              <a:ext uri="{FF2B5EF4-FFF2-40B4-BE49-F238E27FC236}">
                <a16:creationId xmlns="" xmlns:a16="http://schemas.microsoft.com/office/drawing/2014/main" id="{88CE6942-A17C-4247-86C6-41FACF7E90AC}"/>
              </a:ext>
            </a:extLst>
          </p:cNvPr>
          <p:cNvSpPr>
            <a:spLocks noGrp="1"/>
          </p:cNvSpPr>
          <p:nvPr>
            <p:ph type="subTitle" idx="1"/>
          </p:nvPr>
        </p:nvSpPr>
        <p:spPr/>
        <p:txBody>
          <a:bodyPr/>
          <a:lstStyle/>
          <a:p>
            <a:r>
              <a:rPr lang="en-GB" sz="2800" i="1" dirty="0"/>
              <a:t>DTU Space</a:t>
            </a:r>
          </a:p>
          <a:p>
            <a:r>
              <a:rPr lang="en-GB" sz="2000" i="1" dirty="0"/>
              <a:t>Heidi </a:t>
            </a:r>
            <a:r>
              <a:rPr lang="en-GB" sz="2000" i="1" dirty="0" err="1"/>
              <a:t>Ranndal,Ole</a:t>
            </a:r>
            <a:r>
              <a:rPr lang="en-GB" sz="2000" i="1" dirty="0"/>
              <a:t> B. Andersen, and Karina Nielsen</a:t>
            </a:r>
          </a:p>
        </p:txBody>
      </p:sp>
      <p:sp>
        <p:nvSpPr>
          <p:cNvPr id="3" name="Slide Number Placeholder 2">
            <a:extLst>
              <a:ext uri="{FF2B5EF4-FFF2-40B4-BE49-F238E27FC236}">
                <a16:creationId xmlns="" xmlns:a16="http://schemas.microsoft.com/office/drawing/2014/main" id="{0AA221E4-1851-497D-90EE-984C7112166A}"/>
              </a:ext>
            </a:extLst>
          </p:cNvPr>
          <p:cNvSpPr>
            <a:spLocks noGrp="1"/>
          </p:cNvSpPr>
          <p:nvPr>
            <p:ph type="sldNum" sz="quarter" idx="17"/>
          </p:nvPr>
        </p:nvSpPr>
        <p:spPr/>
        <p:txBody>
          <a:bodyPr/>
          <a:lstStyle/>
          <a:p>
            <a:fld id="{24C8C45C-947F-4981-8B3F-4F32E973C901}" type="slidenum">
              <a:rPr lang="en-GB" smtClean="0"/>
              <a:pPr/>
              <a:t>1</a:t>
            </a:fld>
            <a:endParaRPr lang="en-GB" dirty="0"/>
          </a:p>
        </p:txBody>
      </p:sp>
    </p:spTree>
    <p:custDataLst>
      <p:custData r:id="rId1"/>
      <p:custData r:id="rId2"/>
    </p:custDataLst>
    <p:extLst>
      <p:ext uri="{BB962C8B-B14F-4D97-AF65-F5344CB8AC3E}">
        <p14:creationId xmlns:p14="http://schemas.microsoft.com/office/powerpoint/2010/main" val="2320714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234E8EB-675E-EC4E-9DC2-738CE08CF332}"/>
              </a:ext>
            </a:extLst>
          </p:cNvPr>
          <p:cNvSpPr>
            <a:spLocks noGrp="1"/>
          </p:cNvSpPr>
          <p:nvPr>
            <p:ph type="title"/>
          </p:nvPr>
        </p:nvSpPr>
        <p:spPr>
          <a:xfrm>
            <a:off x="1774726" y="426127"/>
            <a:ext cx="9312374" cy="471072"/>
          </a:xfrm>
        </p:spPr>
        <p:txBody>
          <a:bodyPr>
            <a:noAutofit/>
          </a:bodyPr>
          <a:lstStyle/>
          <a:p>
            <a:r>
              <a:rPr lang="en-GB" sz="3200" dirty="0"/>
              <a:t>2. Fully-Focused SAR processing - Yellow River</a:t>
            </a:r>
          </a:p>
        </p:txBody>
      </p:sp>
      <p:sp>
        <p:nvSpPr>
          <p:cNvPr id="5" name="TextBox 4">
            <a:extLst>
              <a:ext uri="{FF2B5EF4-FFF2-40B4-BE49-F238E27FC236}">
                <a16:creationId xmlns="" xmlns:a16="http://schemas.microsoft.com/office/drawing/2014/main" id="{2ACACC68-4FF1-6246-865F-C1E07DCB75CC}"/>
              </a:ext>
            </a:extLst>
          </p:cNvPr>
          <p:cNvSpPr txBox="1"/>
          <p:nvPr/>
        </p:nvSpPr>
        <p:spPr>
          <a:xfrm>
            <a:off x="838091" y="1449646"/>
            <a:ext cx="5605872" cy="2185214"/>
          </a:xfrm>
          <a:prstGeom prst="rect">
            <a:avLst/>
          </a:prstGeom>
          <a:noFill/>
        </p:spPr>
        <p:txBody>
          <a:bodyPr wrap="square" rtlCol="0">
            <a:spAutoFit/>
          </a:bodyPr>
          <a:lstStyle/>
          <a:p>
            <a:r>
              <a:rPr lang="en-GB" sz="1400" dirty="0"/>
              <a:t>Area with a lot of specular targets and topography within the footprint.</a:t>
            </a:r>
          </a:p>
          <a:p>
            <a:endParaRPr lang="en-GB" sz="1400" dirty="0"/>
          </a:p>
          <a:p>
            <a:r>
              <a:rPr lang="en-GB" sz="1400" dirty="0"/>
              <a:t>Angle of track </a:t>
            </a:r>
            <a:r>
              <a:rPr lang="en-GB" sz="1400" dirty="0" err="1"/>
              <a:t>wrt</a:t>
            </a:r>
            <a:r>
              <a:rPr lang="en-GB" sz="1400" dirty="0"/>
              <a:t>. river is important!</a:t>
            </a:r>
          </a:p>
          <a:p>
            <a:endParaRPr lang="en-GB" sz="1400" dirty="0"/>
          </a:p>
          <a:p>
            <a:r>
              <a:rPr lang="en-GB" sz="1400" dirty="0"/>
              <a:t>WSE from track 175 are too high compared to the in situ.</a:t>
            </a:r>
          </a:p>
          <a:p>
            <a:endParaRPr lang="en-GB" sz="1400" dirty="0"/>
          </a:p>
        </p:txBody>
      </p:sp>
      <p:pic>
        <p:nvPicPr>
          <p:cNvPr id="11" name="Picture 10">
            <a:extLst>
              <a:ext uri="{FF2B5EF4-FFF2-40B4-BE49-F238E27FC236}">
                <a16:creationId xmlns="" xmlns:a16="http://schemas.microsoft.com/office/drawing/2014/main" id="{D90A9BDB-5031-4A45-8810-6646278A78BB}"/>
              </a:ext>
            </a:extLst>
          </p:cNvPr>
          <p:cNvPicPr>
            <a:picLocks noChangeAspect="1"/>
          </p:cNvPicPr>
          <p:nvPr/>
        </p:nvPicPr>
        <p:blipFill>
          <a:blip r:embed="rId3"/>
          <a:stretch>
            <a:fillRect/>
          </a:stretch>
        </p:blipFill>
        <p:spPr>
          <a:xfrm>
            <a:off x="402411" y="3212976"/>
            <a:ext cx="4890083" cy="3185656"/>
          </a:xfrm>
          <a:prstGeom prst="rect">
            <a:avLst/>
          </a:prstGeom>
        </p:spPr>
      </p:pic>
      <p:pic>
        <p:nvPicPr>
          <p:cNvPr id="12" name="Picture 11">
            <a:extLst>
              <a:ext uri="{FF2B5EF4-FFF2-40B4-BE49-F238E27FC236}">
                <a16:creationId xmlns="" xmlns:a16="http://schemas.microsoft.com/office/drawing/2014/main" id="{3D152D83-6D0B-9841-85E6-FADF16FE0CF0}"/>
              </a:ext>
            </a:extLst>
          </p:cNvPr>
          <p:cNvPicPr>
            <a:picLocks noChangeAspect="1"/>
          </p:cNvPicPr>
          <p:nvPr/>
        </p:nvPicPr>
        <p:blipFill>
          <a:blip r:embed="rId4"/>
          <a:stretch>
            <a:fillRect/>
          </a:stretch>
        </p:blipFill>
        <p:spPr>
          <a:xfrm>
            <a:off x="6303009" y="1973953"/>
            <a:ext cx="5764510" cy="4073497"/>
          </a:xfrm>
          <a:prstGeom prst="rect">
            <a:avLst/>
          </a:prstGeom>
        </p:spPr>
      </p:pic>
      <p:sp>
        <p:nvSpPr>
          <p:cNvPr id="13" name="TextBox 12">
            <a:extLst>
              <a:ext uri="{FF2B5EF4-FFF2-40B4-BE49-F238E27FC236}">
                <a16:creationId xmlns="" xmlns:a16="http://schemas.microsoft.com/office/drawing/2014/main" id="{222D9D07-5D89-E145-888B-268E4F3260C7}"/>
              </a:ext>
            </a:extLst>
          </p:cNvPr>
          <p:cNvSpPr txBox="1"/>
          <p:nvPr/>
        </p:nvSpPr>
        <p:spPr>
          <a:xfrm>
            <a:off x="1846734" y="5857567"/>
            <a:ext cx="3064864" cy="307737"/>
          </a:xfrm>
          <a:prstGeom prst="rect">
            <a:avLst/>
          </a:prstGeom>
          <a:noFill/>
        </p:spPr>
        <p:txBody>
          <a:bodyPr wrap="none" rtlCol="0">
            <a:spAutoFit/>
          </a:bodyPr>
          <a:lstStyle/>
          <a:p>
            <a:r>
              <a:rPr lang="en-GB" sz="1400" i="1" dirty="0"/>
              <a:t>From Jun Liu, DTU Environment</a:t>
            </a:r>
          </a:p>
        </p:txBody>
      </p:sp>
      <p:cxnSp>
        <p:nvCxnSpPr>
          <p:cNvPr id="15" name="Straight Connector 14">
            <a:extLst>
              <a:ext uri="{FF2B5EF4-FFF2-40B4-BE49-F238E27FC236}">
                <a16:creationId xmlns="" xmlns:a16="http://schemas.microsoft.com/office/drawing/2014/main" id="{87B5F9A4-3583-8A40-AB23-3D00DB7A6672}"/>
              </a:ext>
            </a:extLst>
          </p:cNvPr>
          <p:cNvCxnSpPr>
            <a:cxnSpLocks/>
          </p:cNvCxnSpPr>
          <p:nvPr/>
        </p:nvCxnSpPr>
        <p:spPr>
          <a:xfrm flipH="1">
            <a:off x="7714878" y="2107718"/>
            <a:ext cx="1121450" cy="385308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85706094-6E51-364E-82D9-D63B896AF529}"/>
              </a:ext>
            </a:extLst>
          </p:cNvPr>
          <p:cNvCxnSpPr>
            <a:cxnSpLocks/>
          </p:cNvCxnSpPr>
          <p:nvPr/>
        </p:nvCxnSpPr>
        <p:spPr>
          <a:xfrm>
            <a:off x="10107244" y="2059974"/>
            <a:ext cx="1141229" cy="377811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210C3B44-E28C-2F41-95D3-442451DA25FE}"/>
              </a:ext>
            </a:extLst>
          </p:cNvPr>
          <p:cNvSpPr txBox="1"/>
          <p:nvPr/>
        </p:nvSpPr>
        <p:spPr>
          <a:xfrm>
            <a:off x="8433481" y="3418978"/>
            <a:ext cx="1330641" cy="338510"/>
          </a:xfrm>
          <a:prstGeom prst="rect">
            <a:avLst/>
          </a:prstGeom>
          <a:noFill/>
        </p:spPr>
        <p:txBody>
          <a:bodyPr wrap="none" rtlCol="0">
            <a:spAutoFit/>
          </a:bodyPr>
          <a:lstStyle/>
          <a:p>
            <a:r>
              <a:rPr lang="en-GB" b="1" dirty="0">
                <a:solidFill>
                  <a:schemeClr val="bg1"/>
                </a:solidFill>
              </a:rPr>
              <a:t>Track 175</a:t>
            </a:r>
          </a:p>
        </p:txBody>
      </p:sp>
      <p:sp>
        <p:nvSpPr>
          <p:cNvPr id="23" name="TextBox 22">
            <a:extLst>
              <a:ext uri="{FF2B5EF4-FFF2-40B4-BE49-F238E27FC236}">
                <a16:creationId xmlns="" xmlns:a16="http://schemas.microsoft.com/office/drawing/2014/main" id="{4F5AE588-325B-A948-AFA3-58EF9A634EA6}"/>
              </a:ext>
            </a:extLst>
          </p:cNvPr>
          <p:cNvSpPr txBox="1"/>
          <p:nvPr/>
        </p:nvSpPr>
        <p:spPr>
          <a:xfrm>
            <a:off x="10340854" y="2792118"/>
            <a:ext cx="1330641" cy="338510"/>
          </a:xfrm>
          <a:prstGeom prst="rect">
            <a:avLst/>
          </a:prstGeom>
          <a:noFill/>
        </p:spPr>
        <p:txBody>
          <a:bodyPr wrap="none" rtlCol="0">
            <a:spAutoFit/>
          </a:bodyPr>
          <a:lstStyle/>
          <a:p>
            <a:r>
              <a:rPr lang="en-GB" b="1" dirty="0">
                <a:solidFill>
                  <a:schemeClr val="bg1"/>
                </a:solidFill>
              </a:rPr>
              <a:t>Track 295</a:t>
            </a:r>
          </a:p>
        </p:txBody>
      </p:sp>
    </p:spTree>
    <p:extLst>
      <p:ext uri="{BB962C8B-B14F-4D97-AF65-F5344CB8AC3E}">
        <p14:creationId xmlns:p14="http://schemas.microsoft.com/office/powerpoint/2010/main" val="1459755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234E8EB-675E-EC4E-9DC2-738CE08CF332}"/>
              </a:ext>
            </a:extLst>
          </p:cNvPr>
          <p:cNvSpPr>
            <a:spLocks noGrp="1"/>
          </p:cNvSpPr>
          <p:nvPr>
            <p:ph type="title"/>
          </p:nvPr>
        </p:nvSpPr>
        <p:spPr>
          <a:xfrm>
            <a:off x="1774726" y="426127"/>
            <a:ext cx="9312374" cy="482593"/>
          </a:xfrm>
        </p:spPr>
        <p:txBody>
          <a:bodyPr>
            <a:noAutofit/>
          </a:bodyPr>
          <a:lstStyle/>
          <a:p>
            <a:r>
              <a:rPr lang="en-GB" sz="3200" dirty="0"/>
              <a:t>2. Fully-Focused SAR processing - Yellow River</a:t>
            </a:r>
          </a:p>
        </p:txBody>
      </p:sp>
      <p:sp>
        <p:nvSpPr>
          <p:cNvPr id="6" name="TextBox 5">
            <a:extLst>
              <a:ext uri="{FF2B5EF4-FFF2-40B4-BE49-F238E27FC236}">
                <a16:creationId xmlns="" xmlns:a16="http://schemas.microsoft.com/office/drawing/2014/main" id="{063CEEC4-EED1-B043-BF0F-D71507344789}"/>
              </a:ext>
            </a:extLst>
          </p:cNvPr>
          <p:cNvSpPr txBox="1"/>
          <p:nvPr/>
        </p:nvSpPr>
        <p:spPr>
          <a:xfrm>
            <a:off x="7021209" y="3282481"/>
            <a:ext cx="4200796" cy="338510"/>
          </a:xfrm>
          <a:prstGeom prst="rect">
            <a:avLst/>
          </a:prstGeom>
          <a:noFill/>
        </p:spPr>
        <p:txBody>
          <a:bodyPr wrap="none" rtlCol="0">
            <a:spAutoFit/>
          </a:bodyPr>
          <a:lstStyle/>
          <a:p>
            <a:r>
              <a:rPr lang="en-GB" dirty="0">
                <a:solidFill>
                  <a:srgbClr val="C00000"/>
                </a:solidFill>
              </a:rPr>
              <a:t>INDSÆT PLOT AF AUGUST 2020 DATA!</a:t>
            </a:r>
          </a:p>
        </p:txBody>
      </p:sp>
      <p:pic>
        <p:nvPicPr>
          <p:cNvPr id="9" name="Picture 8">
            <a:extLst>
              <a:ext uri="{FF2B5EF4-FFF2-40B4-BE49-F238E27FC236}">
                <a16:creationId xmlns="" xmlns:a16="http://schemas.microsoft.com/office/drawing/2014/main" id="{D8598FDA-472B-5F44-8DB9-686AF3EE4FB6}"/>
              </a:ext>
            </a:extLst>
          </p:cNvPr>
          <p:cNvPicPr>
            <a:picLocks noChangeAspect="1"/>
          </p:cNvPicPr>
          <p:nvPr/>
        </p:nvPicPr>
        <p:blipFill rotWithShape="1">
          <a:blip r:embed="rId3"/>
          <a:srcRect t="6776" r="8468" b="4313"/>
          <a:stretch/>
        </p:blipFill>
        <p:spPr>
          <a:xfrm>
            <a:off x="6006026" y="1771378"/>
            <a:ext cx="6008652" cy="4675696"/>
          </a:xfrm>
          <a:prstGeom prst="rect">
            <a:avLst/>
          </a:prstGeom>
        </p:spPr>
      </p:pic>
      <p:sp>
        <p:nvSpPr>
          <p:cNvPr id="7" name="TextBox 6">
            <a:extLst>
              <a:ext uri="{FF2B5EF4-FFF2-40B4-BE49-F238E27FC236}">
                <a16:creationId xmlns="" xmlns:a16="http://schemas.microsoft.com/office/drawing/2014/main" id="{819491DA-E92B-764A-9E1C-56E9D28C0203}"/>
              </a:ext>
            </a:extLst>
          </p:cNvPr>
          <p:cNvSpPr txBox="1"/>
          <p:nvPr/>
        </p:nvSpPr>
        <p:spPr>
          <a:xfrm>
            <a:off x="7580278" y="1401063"/>
            <a:ext cx="3175391" cy="338554"/>
          </a:xfrm>
          <a:prstGeom prst="rect">
            <a:avLst/>
          </a:prstGeom>
          <a:solidFill>
            <a:schemeClr val="bg1"/>
          </a:solidFill>
        </p:spPr>
        <p:txBody>
          <a:bodyPr wrap="square" rtlCol="0">
            <a:spAutoFit/>
          </a:bodyPr>
          <a:lstStyle/>
          <a:p>
            <a:r>
              <a:rPr lang="en-GB" dirty="0"/>
              <a:t>Track </a:t>
            </a:r>
            <a:r>
              <a:rPr lang="en-GB" dirty="0" smtClean="0"/>
              <a:t>17</a:t>
            </a:r>
            <a:r>
              <a:rPr lang="en-GB" dirty="0" smtClean="0"/>
              <a:t>5</a:t>
            </a:r>
            <a:r>
              <a:rPr lang="en-GB" dirty="0" smtClean="0"/>
              <a:t>: </a:t>
            </a:r>
            <a:r>
              <a:rPr lang="en-GB" dirty="0"/>
              <a:t>August 31, 2020</a:t>
            </a:r>
          </a:p>
        </p:txBody>
      </p:sp>
      <p:pic>
        <p:nvPicPr>
          <p:cNvPr id="12" name="Picture 11">
            <a:extLst>
              <a:ext uri="{FF2B5EF4-FFF2-40B4-BE49-F238E27FC236}">
                <a16:creationId xmlns="" xmlns:a16="http://schemas.microsoft.com/office/drawing/2014/main" id="{07202F3D-BEAB-2240-8C7D-0CAEBF913B73}"/>
              </a:ext>
            </a:extLst>
          </p:cNvPr>
          <p:cNvPicPr>
            <a:picLocks noChangeAspect="1"/>
          </p:cNvPicPr>
          <p:nvPr/>
        </p:nvPicPr>
        <p:blipFill rotWithShape="1">
          <a:blip r:embed="rId4"/>
          <a:srcRect t="6092" r="7013" b="4468"/>
          <a:stretch/>
        </p:blipFill>
        <p:spPr>
          <a:xfrm>
            <a:off x="-1399" y="1877794"/>
            <a:ext cx="5969622" cy="4569280"/>
          </a:xfrm>
          <a:prstGeom prst="rect">
            <a:avLst/>
          </a:prstGeom>
        </p:spPr>
      </p:pic>
      <p:sp>
        <p:nvSpPr>
          <p:cNvPr id="13" name="TextBox 12">
            <a:extLst>
              <a:ext uri="{FF2B5EF4-FFF2-40B4-BE49-F238E27FC236}">
                <a16:creationId xmlns="" xmlns:a16="http://schemas.microsoft.com/office/drawing/2014/main" id="{0BA67FB7-E62C-0A41-852C-5C853B871160}"/>
              </a:ext>
            </a:extLst>
          </p:cNvPr>
          <p:cNvSpPr txBox="1"/>
          <p:nvPr/>
        </p:nvSpPr>
        <p:spPr>
          <a:xfrm>
            <a:off x="1218579" y="1558687"/>
            <a:ext cx="4876627" cy="338510"/>
          </a:xfrm>
          <a:prstGeom prst="rect">
            <a:avLst/>
          </a:prstGeom>
          <a:solidFill>
            <a:schemeClr val="bg1"/>
          </a:solidFill>
        </p:spPr>
        <p:txBody>
          <a:bodyPr wrap="square" rtlCol="0">
            <a:spAutoFit/>
          </a:bodyPr>
          <a:lstStyle/>
          <a:p>
            <a:r>
              <a:rPr lang="en-GB" dirty="0"/>
              <a:t>Track 175: August 17, 2021</a:t>
            </a:r>
          </a:p>
        </p:txBody>
      </p:sp>
    </p:spTree>
    <p:extLst>
      <p:ext uri="{BB962C8B-B14F-4D97-AF65-F5344CB8AC3E}">
        <p14:creationId xmlns:p14="http://schemas.microsoft.com/office/powerpoint/2010/main" val="17960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2C34F401-C2F7-CB4E-846E-5938B407B71C}"/>
              </a:ext>
            </a:extLst>
          </p:cNvPr>
          <p:cNvGrpSpPr/>
          <p:nvPr/>
        </p:nvGrpSpPr>
        <p:grpSpPr>
          <a:xfrm>
            <a:off x="7625826" y="3187908"/>
            <a:ext cx="4463915" cy="2036632"/>
            <a:chOff x="5015086" y="4478923"/>
            <a:chExt cx="4464496" cy="2036897"/>
          </a:xfrm>
        </p:grpSpPr>
        <p:pic>
          <p:nvPicPr>
            <p:cNvPr id="6" name="Picture 5">
              <a:extLst>
                <a:ext uri="{FF2B5EF4-FFF2-40B4-BE49-F238E27FC236}">
                  <a16:creationId xmlns="" xmlns:a16="http://schemas.microsoft.com/office/drawing/2014/main" id="{B542519B-4712-B247-A4A2-3AE461E812FC}"/>
                </a:ext>
              </a:extLst>
            </p:cNvPr>
            <p:cNvPicPr>
              <a:picLocks noChangeAspect="1"/>
            </p:cNvPicPr>
            <p:nvPr/>
          </p:nvPicPr>
          <p:blipFill>
            <a:blip r:embed="rId2"/>
            <a:stretch>
              <a:fillRect/>
            </a:stretch>
          </p:blipFill>
          <p:spPr>
            <a:xfrm>
              <a:off x="5015086" y="4941168"/>
              <a:ext cx="4464496" cy="1574652"/>
            </a:xfrm>
            <a:prstGeom prst="rect">
              <a:avLst/>
            </a:prstGeom>
          </p:spPr>
        </p:pic>
        <p:sp>
          <p:nvSpPr>
            <p:cNvPr id="7" name="TextBox 6">
              <a:extLst>
                <a:ext uri="{FF2B5EF4-FFF2-40B4-BE49-F238E27FC236}">
                  <a16:creationId xmlns="" xmlns:a16="http://schemas.microsoft.com/office/drawing/2014/main" id="{4F847A73-70CA-E942-9F6F-0E4569261CF0}"/>
                </a:ext>
              </a:extLst>
            </p:cNvPr>
            <p:cNvSpPr txBox="1">
              <a:spLocks noChangeAspect="1"/>
            </p:cNvSpPr>
            <p:nvPr/>
          </p:nvSpPr>
          <p:spPr>
            <a:xfrm>
              <a:off x="7933748" y="4478923"/>
              <a:ext cx="753745" cy="246221"/>
            </a:xfrm>
            <a:prstGeom prst="rect">
              <a:avLst/>
            </a:prstGeom>
            <a:noFill/>
          </p:spPr>
          <p:txBody>
            <a:bodyPr wrap="square" lIns="0" tIns="0" rIns="0" bIns="0" rtlCol="0">
              <a:spAutoFit/>
            </a:bodyPr>
            <a:lstStyle/>
            <a:p>
              <a:pPr>
                <a:spcBef>
                  <a:spcPts val="432"/>
                </a:spcBef>
              </a:pPr>
              <a:r>
                <a:rPr lang="aa-ET" b="1" dirty="0">
                  <a:latin typeface="+mn-lt"/>
                </a:rPr>
                <a:t>3.3 km</a:t>
              </a:r>
            </a:p>
          </p:txBody>
        </p:sp>
        <p:cxnSp>
          <p:nvCxnSpPr>
            <p:cNvPr id="8" name="Straight Arrow Connector 7">
              <a:extLst>
                <a:ext uri="{FF2B5EF4-FFF2-40B4-BE49-F238E27FC236}">
                  <a16:creationId xmlns="" xmlns:a16="http://schemas.microsoft.com/office/drawing/2014/main" id="{116760C2-93DA-644F-8929-414CEDCE0080}"/>
                </a:ext>
              </a:extLst>
            </p:cNvPr>
            <p:cNvCxnSpPr>
              <a:cxnSpLocks noChangeAspect="1"/>
            </p:cNvCxnSpPr>
            <p:nvPr/>
          </p:nvCxnSpPr>
          <p:spPr bwMode="auto">
            <a:xfrm>
              <a:off x="7394785" y="4797151"/>
              <a:ext cx="1724757" cy="1"/>
            </a:xfrm>
            <a:prstGeom prst="straightConnector1">
              <a:avLst/>
            </a:prstGeom>
            <a:solidFill>
              <a:schemeClr val="accent1"/>
            </a:solidFill>
            <a:ln w="38100" cap="flat" cmpd="sng" algn="ctr">
              <a:solidFill>
                <a:schemeClr val="tx1"/>
              </a:solidFill>
              <a:prstDash val="solid"/>
              <a:miter lim="800000"/>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itle 1">
            <a:extLst>
              <a:ext uri="{FF2B5EF4-FFF2-40B4-BE49-F238E27FC236}">
                <a16:creationId xmlns="" xmlns:a16="http://schemas.microsoft.com/office/drawing/2014/main" id="{BF68BDCA-D331-FB4A-91B9-5FD0542C5BED}"/>
              </a:ext>
            </a:extLst>
          </p:cNvPr>
          <p:cNvSpPr>
            <a:spLocks noGrp="1"/>
          </p:cNvSpPr>
          <p:nvPr>
            <p:ph type="title"/>
          </p:nvPr>
        </p:nvSpPr>
        <p:spPr/>
        <p:txBody>
          <a:bodyPr/>
          <a:lstStyle/>
          <a:p>
            <a:r>
              <a:rPr lang="en-GB" dirty="0"/>
              <a:t>3. Studying new possibilities with ICESat-2</a:t>
            </a:r>
          </a:p>
        </p:txBody>
      </p:sp>
      <p:sp>
        <p:nvSpPr>
          <p:cNvPr id="3" name="Content Placeholder 2">
            <a:extLst>
              <a:ext uri="{FF2B5EF4-FFF2-40B4-BE49-F238E27FC236}">
                <a16:creationId xmlns="" xmlns:a16="http://schemas.microsoft.com/office/drawing/2014/main" id="{810776C5-5D98-0541-925A-E071D7CAE054}"/>
              </a:ext>
            </a:extLst>
          </p:cNvPr>
          <p:cNvSpPr>
            <a:spLocks noGrp="1"/>
          </p:cNvSpPr>
          <p:nvPr>
            <p:ph idx="1"/>
          </p:nvPr>
        </p:nvSpPr>
        <p:spPr/>
        <p:txBody>
          <a:bodyPr/>
          <a:lstStyle/>
          <a:p>
            <a:r>
              <a:rPr lang="en-GB" sz="2400" dirty="0"/>
              <a:t>ICESat-2 data have been investigated for several purposes </a:t>
            </a:r>
          </a:p>
          <a:p>
            <a:pPr lvl="1"/>
            <a:r>
              <a:rPr lang="en-GB" sz="2000" dirty="0"/>
              <a:t>Obtaining precise and accurate water levels</a:t>
            </a:r>
          </a:p>
          <a:p>
            <a:pPr lvl="1"/>
            <a:r>
              <a:rPr lang="en-GB" sz="2000" dirty="0"/>
              <a:t>Retrieving information about the river banks</a:t>
            </a:r>
          </a:p>
          <a:p>
            <a:pPr lvl="1"/>
            <a:r>
              <a:rPr lang="en-GB" sz="2000" dirty="0"/>
              <a:t>The possibility of capturing bathymetry signals</a:t>
            </a:r>
          </a:p>
          <a:p>
            <a:pPr lvl="1"/>
            <a:endParaRPr lang="en-GB" dirty="0"/>
          </a:p>
        </p:txBody>
      </p:sp>
      <p:pic>
        <p:nvPicPr>
          <p:cNvPr id="4" name="Picture 3">
            <a:extLst>
              <a:ext uri="{FF2B5EF4-FFF2-40B4-BE49-F238E27FC236}">
                <a16:creationId xmlns="" xmlns:a16="http://schemas.microsoft.com/office/drawing/2014/main" id="{BB914566-0F48-1347-9BD1-631FC57969FD}"/>
              </a:ext>
            </a:extLst>
          </p:cNvPr>
          <p:cNvPicPr>
            <a:picLocks noChangeAspect="1"/>
          </p:cNvPicPr>
          <p:nvPr/>
        </p:nvPicPr>
        <p:blipFill>
          <a:blip r:embed="rId3"/>
          <a:stretch>
            <a:fillRect/>
          </a:stretch>
        </p:blipFill>
        <p:spPr>
          <a:xfrm rot="985944">
            <a:off x="274801" y="4190095"/>
            <a:ext cx="5045032" cy="1448334"/>
          </a:xfrm>
          <a:prstGeom prst="rect">
            <a:avLst/>
          </a:prstGeom>
        </p:spPr>
      </p:pic>
      <p:sp>
        <p:nvSpPr>
          <p:cNvPr id="5" name="TextBox 4">
            <a:extLst>
              <a:ext uri="{FF2B5EF4-FFF2-40B4-BE49-F238E27FC236}">
                <a16:creationId xmlns="" xmlns:a16="http://schemas.microsoft.com/office/drawing/2014/main" id="{18FC6232-0809-474F-BCAD-A2539CCD9C6A}"/>
              </a:ext>
            </a:extLst>
          </p:cNvPr>
          <p:cNvSpPr txBox="1"/>
          <p:nvPr/>
        </p:nvSpPr>
        <p:spPr>
          <a:xfrm>
            <a:off x="5673190" y="4042499"/>
            <a:ext cx="4184593" cy="2400657"/>
          </a:xfrm>
          <a:prstGeom prst="rect">
            <a:avLst/>
          </a:prstGeom>
          <a:noFill/>
        </p:spPr>
        <p:txBody>
          <a:bodyPr wrap="square" rtlCol="0">
            <a:spAutoFit/>
          </a:bodyPr>
          <a:lstStyle/>
          <a:p>
            <a:r>
              <a:rPr lang="en-GB" sz="1200" b="1" dirty="0"/>
              <a:t>About ICESat-2:</a:t>
            </a:r>
          </a:p>
          <a:p>
            <a:r>
              <a:rPr lang="en-GB" sz="1200" dirty="0"/>
              <a:t>Laser altimeter</a:t>
            </a:r>
          </a:p>
          <a:p>
            <a:endParaRPr lang="en-GB" sz="1200" dirty="0"/>
          </a:p>
          <a:p>
            <a:r>
              <a:rPr lang="en-GB" sz="1200" dirty="0"/>
              <a:t>6 beams</a:t>
            </a:r>
          </a:p>
          <a:p>
            <a:endParaRPr lang="en-GB" sz="1200" dirty="0"/>
          </a:p>
          <a:p>
            <a:r>
              <a:rPr lang="en-GB" sz="1200" dirty="0"/>
              <a:t>Repeat period of 90 days</a:t>
            </a:r>
          </a:p>
          <a:p>
            <a:endParaRPr lang="en-GB" sz="1200" dirty="0"/>
          </a:p>
          <a:p>
            <a:r>
              <a:rPr lang="en-GB" sz="1200" dirty="0"/>
              <a:t>Is able to determine the point of reflection for every single photon with a very high precision!</a:t>
            </a:r>
          </a:p>
        </p:txBody>
      </p:sp>
    </p:spTree>
    <p:extLst>
      <p:ext uri="{BB962C8B-B14F-4D97-AF65-F5344CB8AC3E}">
        <p14:creationId xmlns:p14="http://schemas.microsoft.com/office/powerpoint/2010/main" val="3947572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D8C4D3F-E56D-E549-BDC5-08BCD8FC8E3A}"/>
              </a:ext>
            </a:extLst>
          </p:cNvPr>
          <p:cNvPicPr>
            <a:picLocks noChangeAspect="1"/>
          </p:cNvPicPr>
          <p:nvPr/>
        </p:nvPicPr>
        <p:blipFill rotWithShape="1">
          <a:blip r:embed="rId3"/>
          <a:srcRect l="4392" r="6195"/>
          <a:stretch/>
        </p:blipFill>
        <p:spPr>
          <a:xfrm>
            <a:off x="1284625" y="3645024"/>
            <a:ext cx="10901407" cy="2853660"/>
          </a:xfrm>
          <a:prstGeom prst="rect">
            <a:avLst/>
          </a:prstGeom>
        </p:spPr>
      </p:pic>
      <p:pic>
        <p:nvPicPr>
          <p:cNvPr id="7" name="Picture 6">
            <a:extLst>
              <a:ext uri="{FF2B5EF4-FFF2-40B4-BE49-F238E27FC236}">
                <a16:creationId xmlns="" xmlns:a16="http://schemas.microsoft.com/office/drawing/2014/main" id="{4DB8C5AD-299B-954D-9D50-67E26572C325}"/>
              </a:ext>
            </a:extLst>
          </p:cNvPr>
          <p:cNvPicPr>
            <a:picLocks noChangeAspect="1"/>
          </p:cNvPicPr>
          <p:nvPr/>
        </p:nvPicPr>
        <p:blipFill rotWithShape="1">
          <a:blip r:embed="rId4"/>
          <a:srcRect l="30778"/>
          <a:stretch/>
        </p:blipFill>
        <p:spPr>
          <a:xfrm>
            <a:off x="9046670" y="44624"/>
            <a:ext cx="3169216" cy="2575288"/>
          </a:xfrm>
          <a:prstGeom prst="rect">
            <a:avLst/>
          </a:prstGeom>
        </p:spPr>
      </p:pic>
      <p:sp>
        <p:nvSpPr>
          <p:cNvPr id="8" name="TextBox 7">
            <a:extLst>
              <a:ext uri="{FF2B5EF4-FFF2-40B4-BE49-F238E27FC236}">
                <a16:creationId xmlns="" xmlns:a16="http://schemas.microsoft.com/office/drawing/2014/main" id="{7DD729FE-0911-0D40-B522-FE0E2D2E9F0E}"/>
              </a:ext>
            </a:extLst>
          </p:cNvPr>
          <p:cNvSpPr txBox="1"/>
          <p:nvPr/>
        </p:nvSpPr>
        <p:spPr>
          <a:xfrm>
            <a:off x="2060945" y="4775262"/>
            <a:ext cx="4035079" cy="630942"/>
          </a:xfrm>
          <a:prstGeom prst="rect">
            <a:avLst/>
          </a:prstGeom>
          <a:noFill/>
        </p:spPr>
        <p:txBody>
          <a:bodyPr wrap="none" rtlCol="0">
            <a:spAutoFit/>
          </a:bodyPr>
          <a:lstStyle/>
          <a:p>
            <a:r>
              <a:rPr lang="en-GB" sz="1400" dirty="0">
                <a:solidFill>
                  <a:srgbClr val="92D050"/>
                </a:solidFill>
              </a:rPr>
              <a:t>Standard deviation of green points:   8 cm</a:t>
            </a:r>
          </a:p>
          <a:p>
            <a:endParaRPr lang="en-GB" sz="1400" dirty="0">
              <a:solidFill>
                <a:schemeClr val="accent2"/>
              </a:solidFill>
            </a:endParaRPr>
          </a:p>
        </p:txBody>
      </p:sp>
      <p:sp>
        <p:nvSpPr>
          <p:cNvPr id="9" name="Content Placeholder 2">
            <a:extLst>
              <a:ext uri="{FF2B5EF4-FFF2-40B4-BE49-F238E27FC236}">
                <a16:creationId xmlns="" xmlns:a16="http://schemas.microsoft.com/office/drawing/2014/main" id="{99A1F3DD-15DB-0347-85DD-2871B7A2BCE6}"/>
              </a:ext>
            </a:extLst>
          </p:cNvPr>
          <p:cNvSpPr txBox="1">
            <a:spLocks/>
          </p:cNvSpPr>
          <p:nvPr/>
        </p:nvSpPr>
        <p:spPr>
          <a:xfrm>
            <a:off x="838622" y="1306247"/>
            <a:ext cx="7448173" cy="1848082"/>
          </a:xfrm>
          <a:prstGeom prst="rect">
            <a:avLst/>
          </a:prstGeom>
        </p:spPr>
        <p:txBody>
          <a:bodyPr vert="horz" lIns="91428" tIns="45714" rIns="91428"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a-ET" sz="1800" dirty="0"/>
              <a:t>In general, ICESat-2 data are very precise.</a:t>
            </a:r>
          </a:p>
          <a:p>
            <a:pPr marL="0" indent="0">
              <a:buNone/>
            </a:pPr>
            <a:r>
              <a:rPr lang="aa-ET" sz="1800" dirty="0"/>
              <a:t>However, elevation estimates are only availble under cloud free conditions, which make single VS time series even more sparse.</a:t>
            </a:r>
          </a:p>
          <a:p>
            <a:pPr marL="0" indent="0">
              <a:buNone/>
            </a:pPr>
            <a:r>
              <a:rPr lang="aa-ET" sz="1800" dirty="0"/>
              <a:t>These data are from the photon data product (ATL03), but the inland water product ATL13 is sufficient almost all cases, and is computationally easier to handle.</a:t>
            </a:r>
          </a:p>
          <a:p>
            <a:pPr marL="0" indent="0">
              <a:buNone/>
            </a:pPr>
            <a:endParaRPr lang="aa-ET" sz="1800" dirty="0"/>
          </a:p>
        </p:txBody>
      </p:sp>
      <p:sp>
        <p:nvSpPr>
          <p:cNvPr id="10" name="Title 1">
            <a:extLst>
              <a:ext uri="{FF2B5EF4-FFF2-40B4-BE49-F238E27FC236}">
                <a16:creationId xmlns="" xmlns:a16="http://schemas.microsoft.com/office/drawing/2014/main" id="{2C6BF00C-2874-4B4A-B913-7E1B5E01C212}"/>
              </a:ext>
            </a:extLst>
          </p:cNvPr>
          <p:cNvSpPr txBox="1">
            <a:spLocks/>
          </p:cNvSpPr>
          <p:nvPr/>
        </p:nvSpPr>
        <p:spPr bwMode="auto">
          <a:xfrm>
            <a:off x="1774726" y="426127"/>
            <a:ext cx="9312374" cy="48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r>
              <a:rPr lang="en-GB" sz="3200" kern="0" dirty="0"/>
              <a:t>3. New possibilities with ICESat-2</a:t>
            </a:r>
          </a:p>
        </p:txBody>
      </p:sp>
    </p:spTree>
    <p:extLst>
      <p:ext uri="{BB962C8B-B14F-4D97-AF65-F5344CB8AC3E}">
        <p14:creationId xmlns:p14="http://schemas.microsoft.com/office/powerpoint/2010/main" val="668484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912E5F44-F092-CE44-9A8F-B5FEFF3C52EA}"/>
              </a:ext>
            </a:extLst>
          </p:cNvPr>
          <p:cNvSpPr txBox="1">
            <a:spLocks/>
          </p:cNvSpPr>
          <p:nvPr/>
        </p:nvSpPr>
        <p:spPr>
          <a:xfrm>
            <a:off x="724485" y="1754864"/>
            <a:ext cx="2900045" cy="3778058"/>
          </a:xfrm>
          <a:prstGeom prst="rect">
            <a:avLst/>
          </a:prstGeom>
        </p:spPr>
        <p:txBody>
          <a:bodyPr vert="horz" lIns="91428" tIns="45714" rIns="91428"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aa-ET" sz="1800" dirty="0"/>
          </a:p>
          <a:p>
            <a:pPr marL="0" indent="0">
              <a:buNone/>
            </a:pPr>
            <a:r>
              <a:rPr lang="aa-ET" sz="1800" dirty="0"/>
              <a:t>ICESat-2 is able to provide river elevations in areas where radar altimeters fail – like in narrow rivers in mountainous regions.</a:t>
            </a:r>
          </a:p>
          <a:p>
            <a:pPr marL="0" indent="0">
              <a:buNone/>
            </a:pPr>
            <a:endParaRPr lang="aa-ET" sz="1800" dirty="0"/>
          </a:p>
          <a:p>
            <a:pPr marL="0" indent="0">
              <a:buNone/>
            </a:pPr>
            <a:r>
              <a:rPr lang="aa-ET" sz="1800" dirty="0"/>
              <a:t>Because of the high along-track resolution of the photon data, ships on the rivers can also be detected.</a:t>
            </a:r>
          </a:p>
          <a:p>
            <a:pPr marL="0" indent="0">
              <a:buNone/>
            </a:pPr>
            <a:endParaRPr lang="aa-ET" sz="1800" dirty="0"/>
          </a:p>
        </p:txBody>
      </p:sp>
      <p:pic>
        <p:nvPicPr>
          <p:cNvPr id="4" name="Content Placeholder 4">
            <a:extLst>
              <a:ext uri="{FF2B5EF4-FFF2-40B4-BE49-F238E27FC236}">
                <a16:creationId xmlns="" xmlns:a16="http://schemas.microsoft.com/office/drawing/2014/main" id="{2D0D4731-50C0-9E46-B5D3-BD7A26EBCA37}"/>
              </a:ext>
            </a:extLst>
          </p:cNvPr>
          <p:cNvPicPr>
            <a:picLocks noGrp="1" noChangeAspect="1"/>
          </p:cNvPicPr>
          <p:nvPr>
            <p:ph idx="1"/>
          </p:nvPr>
        </p:nvPicPr>
        <p:blipFill rotWithShape="1">
          <a:blip r:embed="rId2"/>
          <a:srcRect l="2561" r="7794"/>
          <a:stretch/>
        </p:blipFill>
        <p:spPr>
          <a:xfrm>
            <a:off x="3585147" y="1599966"/>
            <a:ext cx="8232895" cy="2149586"/>
          </a:xfrm>
          <a:prstGeom prst="rect">
            <a:avLst/>
          </a:prstGeom>
        </p:spPr>
      </p:pic>
      <p:pic>
        <p:nvPicPr>
          <p:cNvPr id="7" name="Picture 6">
            <a:extLst>
              <a:ext uri="{FF2B5EF4-FFF2-40B4-BE49-F238E27FC236}">
                <a16:creationId xmlns="" xmlns:a16="http://schemas.microsoft.com/office/drawing/2014/main" id="{FD94CEAC-E5A4-C047-9C9E-24766FBE0E39}"/>
              </a:ext>
            </a:extLst>
          </p:cNvPr>
          <p:cNvPicPr>
            <a:picLocks noChangeAspect="1"/>
          </p:cNvPicPr>
          <p:nvPr/>
        </p:nvPicPr>
        <p:blipFill rotWithShape="1">
          <a:blip r:embed="rId3"/>
          <a:srcRect l="9478" r="6963"/>
          <a:stretch/>
        </p:blipFill>
        <p:spPr>
          <a:xfrm>
            <a:off x="3648400" y="4077072"/>
            <a:ext cx="4609766" cy="2336939"/>
          </a:xfrm>
          <a:prstGeom prst="rect">
            <a:avLst/>
          </a:prstGeom>
        </p:spPr>
      </p:pic>
      <p:pic>
        <p:nvPicPr>
          <p:cNvPr id="8" name="Picture 7">
            <a:extLst>
              <a:ext uri="{FF2B5EF4-FFF2-40B4-BE49-F238E27FC236}">
                <a16:creationId xmlns="" xmlns:a16="http://schemas.microsoft.com/office/drawing/2014/main" id="{D3D941E8-C19D-1044-941B-173BA1B0133E}"/>
              </a:ext>
            </a:extLst>
          </p:cNvPr>
          <p:cNvPicPr>
            <a:picLocks noChangeAspect="1"/>
          </p:cNvPicPr>
          <p:nvPr/>
        </p:nvPicPr>
        <p:blipFill rotWithShape="1">
          <a:blip r:embed="rId4"/>
          <a:srcRect l="4322" r="6346"/>
          <a:stretch/>
        </p:blipFill>
        <p:spPr>
          <a:xfrm>
            <a:off x="8170661" y="3789040"/>
            <a:ext cx="3773104" cy="2726375"/>
          </a:xfrm>
          <a:prstGeom prst="rect">
            <a:avLst/>
          </a:prstGeom>
        </p:spPr>
      </p:pic>
      <p:cxnSp>
        <p:nvCxnSpPr>
          <p:cNvPr id="9" name="Straight Arrow Connector 8">
            <a:extLst>
              <a:ext uri="{FF2B5EF4-FFF2-40B4-BE49-F238E27FC236}">
                <a16:creationId xmlns="" xmlns:a16="http://schemas.microsoft.com/office/drawing/2014/main" id="{9945741A-CFB5-D94C-80ED-A196E68C269A}"/>
              </a:ext>
            </a:extLst>
          </p:cNvPr>
          <p:cNvCxnSpPr>
            <a:cxnSpLocks/>
          </p:cNvCxnSpPr>
          <p:nvPr/>
        </p:nvCxnSpPr>
        <p:spPr bwMode="auto">
          <a:xfrm>
            <a:off x="6095206" y="4996220"/>
            <a:ext cx="3834581" cy="406506"/>
          </a:xfrm>
          <a:prstGeom prst="straightConnector1">
            <a:avLst/>
          </a:prstGeom>
          <a:solidFill>
            <a:schemeClr val="accent1"/>
          </a:solidFill>
          <a:ln w="28575" cap="flat" cmpd="sng" algn="ctr">
            <a:solidFill>
              <a:schemeClr val="accent2"/>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 xmlns:a16="http://schemas.microsoft.com/office/drawing/2014/main" id="{338FD170-5BC8-364F-8B60-59C2DFFCAC06}"/>
              </a:ext>
            </a:extLst>
          </p:cNvPr>
          <p:cNvCxnSpPr>
            <a:cxnSpLocks/>
          </p:cNvCxnSpPr>
          <p:nvPr/>
        </p:nvCxnSpPr>
        <p:spPr bwMode="auto">
          <a:xfrm>
            <a:off x="5463784" y="4587793"/>
            <a:ext cx="0" cy="814934"/>
          </a:xfrm>
          <a:prstGeom prst="straightConnector1">
            <a:avLst/>
          </a:prstGeom>
          <a:solidFill>
            <a:schemeClr val="accent1"/>
          </a:solidFill>
          <a:ln w="28575" cap="flat" cmpd="sng" algn="ctr">
            <a:solidFill>
              <a:schemeClr val="accent2"/>
            </a:solidFill>
            <a:prstDash val="solid"/>
            <a:miter lim="800000"/>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575C27DA-8B19-F54D-B699-948FBDCD5CFA}"/>
                  </a:ext>
                </a:extLst>
              </p:cNvPr>
              <p:cNvSpPr txBox="1"/>
              <p:nvPr/>
            </p:nvSpPr>
            <p:spPr>
              <a:xfrm>
                <a:off x="4745939" y="4811578"/>
                <a:ext cx="732798" cy="338510"/>
              </a:xfrm>
              <a:prstGeom prst="rect">
                <a:avLst/>
              </a:prstGeom>
              <a:noFill/>
            </p:spPr>
            <p:txBody>
              <a:bodyPr wrap="none" rtlCol="0">
                <a:spAutoFit/>
              </a:bodyPr>
              <a:lstStyle/>
              <a:p>
                <a14:m>
                  <m:oMath xmlns:m="http://schemas.openxmlformats.org/officeDocument/2006/math">
                    <m:r>
                      <a:rPr lang="en-GB" i="1">
                        <a:solidFill>
                          <a:schemeClr val="accent2"/>
                        </a:solidFill>
                        <a:latin typeface="Cambria Math" panose="02040503050406030204" pitchFamily="18" charset="0"/>
                        <a:ea typeface="Cambria Math" panose="02040503050406030204" pitchFamily="18" charset="0"/>
                      </a:rPr>
                      <m:t>~</m:t>
                    </m:r>
                  </m:oMath>
                </a14:m>
                <a:r>
                  <a:rPr lang="en-GB" dirty="0">
                    <a:solidFill>
                      <a:schemeClr val="accent2"/>
                    </a:solidFill>
                  </a:rPr>
                  <a:t>4 m</a:t>
                </a:r>
              </a:p>
            </p:txBody>
          </p:sp>
        </mc:Choice>
        <mc:Fallback xmlns="">
          <p:sp>
            <p:nvSpPr>
              <p:cNvPr id="18" name="TextBox 17">
                <a:extLst>
                  <a:ext uri="{FF2B5EF4-FFF2-40B4-BE49-F238E27FC236}">
                    <a16:creationId xmlns:a16="http://schemas.microsoft.com/office/drawing/2014/main" id="{575C27DA-8B19-F54D-B699-948FBDCD5CFA}"/>
                  </a:ext>
                </a:extLst>
              </p:cNvPr>
              <p:cNvSpPr txBox="1">
                <a:spLocks noRot="1" noChangeAspect="1" noMove="1" noResize="1" noEditPoints="1" noAdjustHandles="1" noChangeArrowheads="1" noChangeShapeType="1" noTextEdit="1"/>
              </p:cNvSpPr>
              <p:nvPr/>
            </p:nvSpPr>
            <p:spPr>
              <a:xfrm>
                <a:off x="4745939" y="4811578"/>
                <a:ext cx="732798" cy="338510"/>
              </a:xfrm>
              <a:prstGeom prst="rect">
                <a:avLst/>
              </a:prstGeom>
              <a:blipFill>
                <a:blip r:embed="rId5"/>
                <a:stretch>
                  <a:fillRect t="-3571" r="-3390" b="-21429"/>
                </a:stretch>
              </a:blipFill>
            </p:spPr>
            <p:txBody>
              <a:bodyPr/>
              <a:lstStyle/>
              <a:p>
                <a:r>
                  <a:rPr lang="en-GB">
                    <a:noFill/>
                  </a:rPr>
                  <a:t> </a:t>
                </a:r>
              </a:p>
            </p:txBody>
          </p:sp>
        </mc:Fallback>
      </mc:AlternateContent>
      <p:sp>
        <p:nvSpPr>
          <p:cNvPr id="11" name="Title 1">
            <a:extLst>
              <a:ext uri="{FF2B5EF4-FFF2-40B4-BE49-F238E27FC236}">
                <a16:creationId xmlns="" xmlns:a16="http://schemas.microsoft.com/office/drawing/2014/main" id="{D08C0C5C-FE8E-C24E-9651-6536CE854208}"/>
              </a:ext>
            </a:extLst>
          </p:cNvPr>
          <p:cNvSpPr txBox="1">
            <a:spLocks/>
          </p:cNvSpPr>
          <p:nvPr/>
        </p:nvSpPr>
        <p:spPr bwMode="auto">
          <a:xfrm>
            <a:off x="1774726" y="426127"/>
            <a:ext cx="9312374" cy="48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r>
              <a:rPr lang="en-GB" sz="3200" kern="0" dirty="0"/>
              <a:t>3. New possibilities with ICESat-2</a:t>
            </a:r>
          </a:p>
        </p:txBody>
      </p:sp>
    </p:spTree>
    <p:extLst>
      <p:ext uri="{BB962C8B-B14F-4D97-AF65-F5344CB8AC3E}">
        <p14:creationId xmlns:p14="http://schemas.microsoft.com/office/powerpoint/2010/main" val="1422270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 xmlns:a16="http://schemas.microsoft.com/office/drawing/2014/main" id="{5BC2A545-57C9-A54C-9D09-FD1E03B6991C}"/>
              </a:ext>
            </a:extLst>
          </p:cNvPr>
          <p:cNvSpPr txBox="1">
            <a:spLocks/>
          </p:cNvSpPr>
          <p:nvPr/>
        </p:nvSpPr>
        <p:spPr>
          <a:xfrm>
            <a:off x="11504951" y="6540795"/>
            <a:ext cx="432544" cy="316759"/>
          </a:xfrm>
          <a:prstGeom prst="rect">
            <a:avLst/>
          </a:prstGeom>
        </p:spPr>
        <p:txBody>
          <a:bodyPr vert="horz" lIns="91428" tIns="45714" rIns="91428" bIns="45714" rtlCol="0" anchor="ctr"/>
          <a:lstStyle>
            <a:defPPr>
              <a:defRPr lang="aa-E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3EA872-A674-449B-A120-B97244F8E91D}" type="slidenum">
              <a:rPr lang="en-GB"/>
              <a:pPr/>
              <a:t>15</a:t>
            </a:fld>
            <a:endParaRPr lang="en-GB" dirty="0"/>
          </a:p>
        </p:txBody>
      </p:sp>
      <p:pic>
        <p:nvPicPr>
          <p:cNvPr id="7" name="Picture 6">
            <a:extLst>
              <a:ext uri="{FF2B5EF4-FFF2-40B4-BE49-F238E27FC236}">
                <a16:creationId xmlns="" xmlns:a16="http://schemas.microsoft.com/office/drawing/2014/main" id="{E53A6DD6-30AA-3D40-809C-AB778B028D25}"/>
              </a:ext>
            </a:extLst>
          </p:cNvPr>
          <p:cNvPicPr>
            <a:picLocks noChangeAspect="1"/>
          </p:cNvPicPr>
          <p:nvPr/>
        </p:nvPicPr>
        <p:blipFill>
          <a:blip r:embed="rId2"/>
          <a:stretch>
            <a:fillRect/>
          </a:stretch>
        </p:blipFill>
        <p:spPr>
          <a:xfrm>
            <a:off x="747249" y="4137660"/>
            <a:ext cx="4372097" cy="2354816"/>
          </a:xfrm>
          <a:prstGeom prst="rect">
            <a:avLst/>
          </a:prstGeom>
        </p:spPr>
      </p:pic>
      <p:pic>
        <p:nvPicPr>
          <p:cNvPr id="8" name="Picture 7">
            <a:extLst>
              <a:ext uri="{FF2B5EF4-FFF2-40B4-BE49-F238E27FC236}">
                <a16:creationId xmlns="" xmlns:a16="http://schemas.microsoft.com/office/drawing/2014/main" id="{0BC2FD3D-967F-3B49-9BE2-A0106BB5C2EC}"/>
              </a:ext>
            </a:extLst>
          </p:cNvPr>
          <p:cNvPicPr>
            <a:picLocks noChangeAspect="1"/>
          </p:cNvPicPr>
          <p:nvPr/>
        </p:nvPicPr>
        <p:blipFill>
          <a:blip r:embed="rId3"/>
          <a:stretch>
            <a:fillRect/>
          </a:stretch>
        </p:blipFill>
        <p:spPr>
          <a:xfrm>
            <a:off x="8346743" y="743216"/>
            <a:ext cx="3581111" cy="3117832"/>
          </a:xfrm>
          <a:prstGeom prst="rect">
            <a:avLst/>
          </a:prstGeom>
        </p:spPr>
      </p:pic>
      <p:sp>
        <p:nvSpPr>
          <p:cNvPr id="5" name="Content Placeholder 2">
            <a:extLst>
              <a:ext uri="{FF2B5EF4-FFF2-40B4-BE49-F238E27FC236}">
                <a16:creationId xmlns="" xmlns:a16="http://schemas.microsoft.com/office/drawing/2014/main" id="{5D5880B4-8132-634C-84F8-2843868DD3D6}"/>
              </a:ext>
            </a:extLst>
          </p:cNvPr>
          <p:cNvSpPr>
            <a:spLocks noGrp="1"/>
          </p:cNvSpPr>
          <p:nvPr>
            <p:ph idx="1"/>
          </p:nvPr>
        </p:nvSpPr>
        <p:spPr>
          <a:xfrm>
            <a:off x="10422664" y="2271830"/>
            <a:ext cx="1424989" cy="415649"/>
          </a:xfrm>
        </p:spPr>
        <p:txBody>
          <a:bodyPr>
            <a:normAutofit fontScale="77500" lnSpcReduction="20000"/>
          </a:bodyPr>
          <a:lstStyle/>
          <a:p>
            <a:pPr marL="0" indent="0">
              <a:buNone/>
            </a:pPr>
            <a:r>
              <a:rPr lang="aa-ET" sz="2400" dirty="0">
                <a:solidFill>
                  <a:schemeClr val="bg1"/>
                </a:solidFill>
              </a:rPr>
              <a:t>Lake Namco</a:t>
            </a:r>
          </a:p>
        </p:txBody>
      </p:sp>
      <p:sp>
        <p:nvSpPr>
          <p:cNvPr id="14" name="TextBox 13">
            <a:extLst>
              <a:ext uri="{FF2B5EF4-FFF2-40B4-BE49-F238E27FC236}">
                <a16:creationId xmlns="" xmlns:a16="http://schemas.microsoft.com/office/drawing/2014/main" id="{B26EF5CD-2B93-5449-8B2B-9D1C11859BCB}"/>
              </a:ext>
            </a:extLst>
          </p:cNvPr>
          <p:cNvSpPr txBox="1"/>
          <p:nvPr/>
        </p:nvSpPr>
        <p:spPr>
          <a:xfrm>
            <a:off x="747249" y="1558627"/>
            <a:ext cx="5347957" cy="2800767"/>
          </a:xfrm>
          <a:prstGeom prst="rect">
            <a:avLst/>
          </a:prstGeom>
          <a:noFill/>
        </p:spPr>
        <p:txBody>
          <a:bodyPr wrap="square" rtlCol="0">
            <a:spAutoFit/>
          </a:bodyPr>
          <a:lstStyle/>
          <a:p>
            <a:r>
              <a:rPr lang="en-GB" dirty="0"/>
              <a:t>ICESat-2 can also detect photons reflected beneath the water surface.</a:t>
            </a:r>
          </a:p>
          <a:p>
            <a:r>
              <a:rPr lang="en-GB" dirty="0"/>
              <a:t>The laser can reach a depth of down to 40 m under </a:t>
            </a:r>
            <a:r>
              <a:rPr lang="en-GB" i="1" dirty="0"/>
              <a:t>ideal </a:t>
            </a:r>
            <a:r>
              <a:rPr lang="en-GB" dirty="0"/>
              <a:t>conditions.</a:t>
            </a:r>
          </a:p>
          <a:p>
            <a:r>
              <a:rPr lang="en-GB" dirty="0"/>
              <a:t>River bathymetry was not found for any of the studied rivers, but lake bathymetry was found for Lake Namco.</a:t>
            </a:r>
          </a:p>
          <a:p>
            <a:endParaRPr lang="en-GB" dirty="0"/>
          </a:p>
          <a:p>
            <a:r>
              <a:rPr lang="en-GB" dirty="0"/>
              <a:t> </a:t>
            </a:r>
          </a:p>
        </p:txBody>
      </p:sp>
      <p:pic>
        <p:nvPicPr>
          <p:cNvPr id="16" name="Picture 15">
            <a:extLst>
              <a:ext uri="{FF2B5EF4-FFF2-40B4-BE49-F238E27FC236}">
                <a16:creationId xmlns="" xmlns:a16="http://schemas.microsoft.com/office/drawing/2014/main" id="{FF364DD4-2986-A446-A612-DDE1A86BA066}"/>
              </a:ext>
            </a:extLst>
          </p:cNvPr>
          <p:cNvPicPr>
            <a:picLocks noChangeAspect="1"/>
          </p:cNvPicPr>
          <p:nvPr/>
        </p:nvPicPr>
        <p:blipFill rotWithShape="1">
          <a:blip r:embed="rId4"/>
          <a:srcRect l="4527" r="6169"/>
          <a:stretch/>
        </p:blipFill>
        <p:spPr>
          <a:xfrm>
            <a:off x="5485686" y="4293096"/>
            <a:ext cx="6591671" cy="2216553"/>
          </a:xfrm>
          <a:prstGeom prst="rect">
            <a:avLst/>
          </a:prstGeom>
        </p:spPr>
      </p:pic>
      <p:cxnSp>
        <p:nvCxnSpPr>
          <p:cNvPr id="18" name="Straight Arrow Connector 17">
            <a:extLst>
              <a:ext uri="{FF2B5EF4-FFF2-40B4-BE49-F238E27FC236}">
                <a16:creationId xmlns="" xmlns:a16="http://schemas.microsoft.com/office/drawing/2014/main" id="{B203E066-A52F-564E-9CF5-94EFB296AE88}"/>
              </a:ext>
            </a:extLst>
          </p:cNvPr>
          <p:cNvCxnSpPr>
            <a:cxnSpLocks/>
          </p:cNvCxnSpPr>
          <p:nvPr/>
        </p:nvCxnSpPr>
        <p:spPr bwMode="auto">
          <a:xfrm flipH="1">
            <a:off x="10095185" y="1484784"/>
            <a:ext cx="4026" cy="3506113"/>
          </a:xfrm>
          <a:prstGeom prst="straightConnector1">
            <a:avLst/>
          </a:prstGeom>
          <a:solidFill>
            <a:schemeClr val="accent1"/>
          </a:solidFill>
          <a:ln w="28575" cap="flat" cmpd="sng" algn="ctr">
            <a:solidFill>
              <a:srgbClr val="00B0F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a:extLst>
              <a:ext uri="{FF2B5EF4-FFF2-40B4-BE49-F238E27FC236}">
                <a16:creationId xmlns="" xmlns:a16="http://schemas.microsoft.com/office/drawing/2014/main" id="{E464C38B-1039-0542-8CEF-8A16ACEAD2B8}"/>
              </a:ext>
            </a:extLst>
          </p:cNvPr>
          <p:cNvSpPr txBox="1"/>
          <p:nvPr/>
        </p:nvSpPr>
        <p:spPr>
          <a:xfrm>
            <a:off x="6073855" y="5425536"/>
            <a:ext cx="3477735" cy="461665"/>
          </a:xfrm>
          <a:prstGeom prst="rect">
            <a:avLst/>
          </a:prstGeom>
          <a:noFill/>
        </p:spPr>
        <p:txBody>
          <a:bodyPr wrap="square" rtlCol="0">
            <a:spAutoFit/>
          </a:bodyPr>
          <a:lstStyle/>
          <a:p>
            <a:r>
              <a:rPr lang="en-GB" sz="1200" i="1" dirty="0">
                <a:solidFill>
                  <a:srgbClr val="CC3399"/>
                </a:solidFill>
              </a:rPr>
              <a:t>Lake bathymetry obtained using algorithm presented in Ranndal et al. (2021)</a:t>
            </a:r>
          </a:p>
        </p:txBody>
      </p:sp>
      <p:sp>
        <p:nvSpPr>
          <p:cNvPr id="2" name="TextBox 1">
            <a:extLst>
              <a:ext uri="{FF2B5EF4-FFF2-40B4-BE49-F238E27FC236}">
                <a16:creationId xmlns="" xmlns:a16="http://schemas.microsoft.com/office/drawing/2014/main" id="{3A96B26A-8D28-934A-9124-6EB21A0C0565}"/>
              </a:ext>
            </a:extLst>
          </p:cNvPr>
          <p:cNvSpPr txBox="1"/>
          <p:nvPr/>
        </p:nvSpPr>
        <p:spPr>
          <a:xfrm>
            <a:off x="2278782" y="4581128"/>
            <a:ext cx="1352934" cy="215444"/>
          </a:xfrm>
          <a:prstGeom prst="rect">
            <a:avLst/>
          </a:prstGeom>
          <a:noFill/>
        </p:spPr>
        <p:txBody>
          <a:bodyPr wrap="none" lIns="0" tIns="0" rIns="0" bIns="0" rtlCol="0">
            <a:spAutoFit/>
          </a:bodyPr>
          <a:lstStyle/>
          <a:p>
            <a:pPr algn="l">
              <a:spcBef>
                <a:spcPts val="432"/>
              </a:spcBef>
            </a:pPr>
            <a:r>
              <a:rPr lang="en-GB" sz="1400" i="1" dirty="0">
                <a:solidFill>
                  <a:schemeClr val="tx1">
                    <a:lumMod val="50000"/>
                    <a:lumOff val="50000"/>
                  </a:schemeClr>
                </a:solidFill>
                <a:latin typeface="+mn-lt"/>
              </a:rPr>
              <a:t>Raw photon data</a:t>
            </a:r>
          </a:p>
        </p:txBody>
      </p:sp>
      <p:sp>
        <p:nvSpPr>
          <p:cNvPr id="3" name="Oval 2">
            <a:extLst>
              <a:ext uri="{FF2B5EF4-FFF2-40B4-BE49-F238E27FC236}">
                <a16:creationId xmlns="" xmlns:a16="http://schemas.microsoft.com/office/drawing/2014/main" id="{4A996CAB-4941-BC43-BCCC-B649D9299269}"/>
              </a:ext>
            </a:extLst>
          </p:cNvPr>
          <p:cNvSpPr/>
          <p:nvPr/>
        </p:nvSpPr>
        <p:spPr bwMode="auto">
          <a:xfrm>
            <a:off x="3574926" y="5887201"/>
            <a:ext cx="936104" cy="422119"/>
          </a:xfrm>
          <a:prstGeom prst="ellipse">
            <a:avLst/>
          </a:prstGeom>
          <a:solidFill>
            <a:srgbClr val="FF85FF">
              <a:alpha val="20000"/>
            </a:srgbClr>
          </a:solidFill>
          <a:ln w="9525" cap="flat" cmpd="sng" algn="ctr">
            <a:solidFill>
              <a:srgbClr val="FF0099"/>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cxnSp>
        <p:nvCxnSpPr>
          <p:cNvPr id="10" name="Straight Arrow Connector 9">
            <a:extLst>
              <a:ext uri="{FF2B5EF4-FFF2-40B4-BE49-F238E27FC236}">
                <a16:creationId xmlns="" xmlns:a16="http://schemas.microsoft.com/office/drawing/2014/main" id="{38C30BFD-721B-4C4C-9407-C83CCC328E8D}"/>
              </a:ext>
            </a:extLst>
          </p:cNvPr>
          <p:cNvCxnSpPr/>
          <p:nvPr/>
        </p:nvCxnSpPr>
        <p:spPr bwMode="auto">
          <a:xfrm flipV="1">
            <a:off x="4576505" y="5160773"/>
            <a:ext cx="1878741" cy="834440"/>
          </a:xfrm>
          <a:prstGeom prst="straightConnector1">
            <a:avLst/>
          </a:prstGeom>
          <a:solidFill>
            <a:schemeClr val="accent1"/>
          </a:solidFill>
          <a:ln w="38100" cap="flat" cmpd="sng" algn="ctr">
            <a:solidFill>
              <a:srgbClr val="CC3399"/>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itle 1">
            <a:extLst>
              <a:ext uri="{FF2B5EF4-FFF2-40B4-BE49-F238E27FC236}">
                <a16:creationId xmlns="" xmlns:a16="http://schemas.microsoft.com/office/drawing/2014/main" id="{836B76B4-4F38-DD4D-AA17-1B4445271477}"/>
              </a:ext>
            </a:extLst>
          </p:cNvPr>
          <p:cNvSpPr txBox="1">
            <a:spLocks/>
          </p:cNvSpPr>
          <p:nvPr/>
        </p:nvSpPr>
        <p:spPr bwMode="auto">
          <a:xfrm>
            <a:off x="1774726" y="426127"/>
            <a:ext cx="9312374" cy="48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r>
              <a:rPr lang="en-GB" sz="3200" kern="0" dirty="0"/>
              <a:t>3. New possibilities with ICESat-2</a:t>
            </a:r>
          </a:p>
        </p:txBody>
      </p:sp>
    </p:spTree>
    <p:extLst>
      <p:ext uri="{BB962C8B-B14F-4D97-AF65-F5344CB8AC3E}">
        <p14:creationId xmlns:p14="http://schemas.microsoft.com/office/powerpoint/2010/main" val="468861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4BF1-69F1-0B4F-B668-C3C6A7DC7FF5}"/>
              </a:ext>
            </a:extLst>
          </p:cNvPr>
          <p:cNvSpPr>
            <a:spLocks noGrp="1"/>
          </p:cNvSpPr>
          <p:nvPr>
            <p:ph type="title"/>
          </p:nvPr>
        </p:nvSpPr>
        <p:spPr>
          <a:xfrm>
            <a:off x="1990750" y="-315416"/>
            <a:ext cx="9312374" cy="972716"/>
          </a:xfrm>
        </p:spPr>
        <p:txBody>
          <a:bodyPr/>
          <a:lstStyle/>
          <a:p>
            <a:r>
              <a:rPr lang="en-GB" dirty="0" smtClean="0"/>
              <a:t>Conclusions / outlook</a:t>
            </a:r>
            <a:endParaRPr lang="en-GB" dirty="0"/>
          </a:p>
        </p:txBody>
      </p:sp>
      <p:sp>
        <p:nvSpPr>
          <p:cNvPr id="3" name="Content Placeholder 2">
            <a:extLst>
              <a:ext uri="{FF2B5EF4-FFF2-40B4-BE49-F238E27FC236}">
                <a16:creationId xmlns="" xmlns:a16="http://schemas.microsoft.com/office/drawing/2014/main" id="{B4A97835-4734-4147-B748-E5A7D27FA0A6}"/>
              </a:ext>
            </a:extLst>
          </p:cNvPr>
          <p:cNvSpPr>
            <a:spLocks noGrp="1"/>
          </p:cNvSpPr>
          <p:nvPr>
            <p:ph idx="1"/>
          </p:nvPr>
        </p:nvSpPr>
        <p:spPr>
          <a:xfrm>
            <a:off x="1414686" y="980728"/>
            <a:ext cx="9312374" cy="4545578"/>
          </a:xfrm>
        </p:spPr>
        <p:txBody>
          <a:bodyPr>
            <a:normAutofit/>
          </a:bodyPr>
          <a:lstStyle/>
          <a:p>
            <a:r>
              <a:rPr lang="en-GB" dirty="0"/>
              <a:t>Obtaining accurate river levels from satellite radar altimetry in Chinese rivers is challenging due to the size of the altimeter footprint and the high number of scatterers. </a:t>
            </a:r>
          </a:p>
          <a:p>
            <a:endParaRPr lang="en-GB" dirty="0"/>
          </a:p>
          <a:p>
            <a:r>
              <a:rPr lang="en-GB" dirty="0"/>
              <a:t>Remains difficult when using MWaPP in SAR mode, and even when using </a:t>
            </a:r>
            <a:r>
              <a:rPr lang="en-GB" dirty="0" smtClean="0"/>
              <a:t>FFSAR</a:t>
            </a:r>
            <a:endParaRPr lang="en-GB" dirty="0"/>
          </a:p>
          <a:p>
            <a:endParaRPr lang="en-GB" dirty="0"/>
          </a:p>
          <a:p>
            <a:r>
              <a:rPr lang="en-GB" dirty="0" smtClean="0"/>
              <a:t>Combining FF-SAR </a:t>
            </a:r>
            <a:r>
              <a:rPr lang="en-GB" dirty="0"/>
              <a:t>processing </a:t>
            </a:r>
            <a:r>
              <a:rPr lang="en-GB" dirty="0" smtClean="0"/>
              <a:t>with </a:t>
            </a:r>
            <a:r>
              <a:rPr lang="en-GB" dirty="0" err="1" smtClean="0"/>
              <a:t>MWaPP</a:t>
            </a:r>
            <a:r>
              <a:rPr lang="en-GB" dirty="0" smtClean="0"/>
              <a:t> </a:t>
            </a:r>
            <a:r>
              <a:rPr lang="en-GB" dirty="0"/>
              <a:t>retracker should be attempted?</a:t>
            </a:r>
          </a:p>
          <a:p>
            <a:endParaRPr lang="en-GB" dirty="0"/>
          </a:p>
          <a:p>
            <a:r>
              <a:rPr lang="en-GB" dirty="0"/>
              <a:t>Laser data from ICESat-2 is able to provide reliable river levels in the most challenging </a:t>
            </a:r>
            <a:r>
              <a:rPr lang="en-GB" dirty="0" smtClean="0"/>
              <a:t>areas but limitation due to cloud cover. </a:t>
            </a:r>
          </a:p>
          <a:p>
            <a:endParaRPr lang="en-GB" dirty="0" smtClean="0"/>
          </a:p>
          <a:p>
            <a:r>
              <a:rPr lang="en-GB" dirty="0" smtClean="0"/>
              <a:t>S3 A/B and S6 NRT data is now available (S6 higher temporal and along track res).</a:t>
            </a:r>
          </a:p>
          <a:p>
            <a:endParaRPr lang="en-GB" dirty="0" smtClean="0"/>
          </a:p>
          <a:p>
            <a:r>
              <a:rPr lang="en-GB" dirty="0" smtClean="0"/>
              <a:t>Surface Water and Ocean Topography (SWOT mission) will be launched in late 2022. </a:t>
            </a:r>
            <a:endParaRPr lang="en-GB" dirty="0"/>
          </a:p>
        </p:txBody>
      </p:sp>
    </p:spTree>
    <p:extLst>
      <p:ext uri="{BB962C8B-B14F-4D97-AF65-F5344CB8AC3E}">
        <p14:creationId xmlns:p14="http://schemas.microsoft.com/office/powerpoint/2010/main" val="2751854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DC1E1C-903B-664C-AF2D-51DFB8B9E0EE}"/>
              </a:ext>
            </a:extLst>
          </p:cNvPr>
          <p:cNvSpPr>
            <a:spLocks noGrp="1"/>
          </p:cNvSpPr>
          <p:nvPr>
            <p:ph type="title"/>
          </p:nvPr>
        </p:nvSpPr>
        <p:spPr>
          <a:xfrm>
            <a:off x="838091" y="597718"/>
            <a:ext cx="10514231" cy="1325390"/>
          </a:xfrm>
        </p:spPr>
        <p:txBody>
          <a:bodyPr/>
          <a:lstStyle/>
          <a:p>
            <a:r>
              <a:rPr lang="en-GB" dirty="0"/>
              <a:t>Studying possible improvements of altimetry over Chinese rivers</a:t>
            </a:r>
          </a:p>
        </p:txBody>
      </p:sp>
      <p:sp>
        <p:nvSpPr>
          <p:cNvPr id="3" name="Content Placeholder 2">
            <a:extLst>
              <a:ext uri="{FF2B5EF4-FFF2-40B4-BE49-F238E27FC236}">
                <a16:creationId xmlns="" xmlns:a16="http://schemas.microsoft.com/office/drawing/2014/main" id="{FF009266-0528-6848-BDC0-ED4623E4C17E}"/>
              </a:ext>
            </a:extLst>
          </p:cNvPr>
          <p:cNvSpPr>
            <a:spLocks noGrp="1"/>
          </p:cNvSpPr>
          <p:nvPr>
            <p:ph idx="1"/>
          </p:nvPr>
        </p:nvSpPr>
        <p:spPr>
          <a:xfrm>
            <a:off x="838091" y="2276872"/>
            <a:ext cx="10514231" cy="3691190"/>
          </a:xfrm>
        </p:spPr>
        <p:txBody>
          <a:bodyPr>
            <a:normAutofit fontScale="92500" lnSpcReduction="10000"/>
          </a:bodyPr>
          <a:lstStyle/>
          <a:p>
            <a:pPr marL="0" indent="0">
              <a:buNone/>
            </a:pPr>
            <a:r>
              <a:rPr lang="en-GB" sz="2400" dirty="0" smtClean="0"/>
              <a:t>Science collaboration. </a:t>
            </a:r>
          </a:p>
          <a:p>
            <a:pPr marL="0" indent="0">
              <a:buNone/>
            </a:pPr>
            <a:r>
              <a:rPr lang="en-GB" sz="2400" dirty="0"/>
              <a:t>	</a:t>
            </a:r>
            <a:r>
              <a:rPr lang="en-GB" sz="2400" dirty="0" smtClean="0"/>
              <a:t>Very fruitful and dynamic interaction and collaboration and science progress. </a:t>
            </a:r>
          </a:p>
          <a:p>
            <a:pPr marL="0" indent="0">
              <a:buNone/>
            </a:pPr>
            <a:r>
              <a:rPr lang="en-GB" sz="2400" dirty="0" smtClean="0"/>
              <a:t>	DTU space providing </a:t>
            </a:r>
            <a:r>
              <a:rPr lang="en-GB" sz="2400" dirty="0"/>
              <a:t>satellite data to numerous partners and interaction. </a:t>
            </a:r>
          </a:p>
          <a:p>
            <a:pPr marL="0" indent="0">
              <a:buNone/>
            </a:pPr>
            <a:r>
              <a:rPr lang="en-GB" sz="2400" dirty="0"/>
              <a:t>	</a:t>
            </a:r>
            <a:r>
              <a:rPr lang="en-GB" sz="2400" dirty="0" smtClean="0"/>
              <a:t>Number of joint scientific publications and presentation. </a:t>
            </a:r>
          </a:p>
          <a:p>
            <a:pPr marL="0" indent="0">
              <a:buNone/>
            </a:pPr>
            <a:endParaRPr lang="en-GB" sz="2400" dirty="0" smtClean="0"/>
          </a:p>
          <a:p>
            <a:pPr marL="0" indent="0">
              <a:buNone/>
            </a:pPr>
            <a:r>
              <a:rPr lang="en-GB" sz="2400" dirty="0" smtClean="0"/>
              <a:t>Science achievements:</a:t>
            </a:r>
            <a:endParaRPr lang="en-GB" sz="2400" dirty="0"/>
          </a:p>
          <a:p>
            <a:pPr marL="914309" lvl="1" indent="-457154">
              <a:buFont typeface="+mj-lt"/>
              <a:buAutoNum type="arabicPeriod"/>
            </a:pPr>
            <a:r>
              <a:rPr lang="en-GB" sz="1900" dirty="0" smtClean="0"/>
              <a:t>Updating </a:t>
            </a:r>
            <a:r>
              <a:rPr lang="en-GB" sz="1900" dirty="0"/>
              <a:t>the MWaPP retracker</a:t>
            </a:r>
          </a:p>
          <a:p>
            <a:pPr marL="914309" lvl="1" indent="-457154">
              <a:buFont typeface="+mj-lt"/>
              <a:buAutoNum type="arabicPeriod"/>
            </a:pPr>
            <a:r>
              <a:rPr lang="en-GB" sz="1900" dirty="0" smtClean="0"/>
              <a:t>Implementing </a:t>
            </a:r>
            <a:r>
              <a:rPr lang="en-GB" sz="1900" dirty="0"/>
              <a:t>Fully Focused SAR (FF-SAR) processing of Sentinel-3 data.</a:t>
            </a:r>
          </a:p>
          <a:p>
            <a:pPr marL="914309" lvl="1" indent="-457154">
              <a:buFont typeface="+mj-lt"/>
              <a:buAutoNum type="arabicPeriod"/>
            </a:pPr>
            <a:r>
              <a:rPr lang="en-GB" sz="1900" dirty="0" smtClean="0"/>
              <a:t>Studying </a:t>
            </a:r>
            <a:r>
              <a:rPr lang="en-GB" sz="1900" dirty="0"/>
              <a:t>ICESat-2 data</a:t>
            </a:r>
          </a:p>
          <a:p>
            <a:pPr marL="1257174" lvl="2" indent="-342866"/>
            <a:r>
              <a:rPr lang="en-GB" sz="1700" dirty="0"/>
              <a:t>ATL03 and ATL13 data for river level determination</a:t>
            </a:r>
          </a:p>
          <a:p>
            <a:pPr marL="1257174" lvl="2" indent="-342866"/>
            <a:r>
              <a:rPr lang="en-GB" sz="1700" dirty="0"/>
              <a:t>ATL03 data for inland water bathymetry</a:t>
            </a:r>
          </a:p>
          <a:p>
            <a:pPr marL="914309" lvl="1" indent="-457154">
              <a:buFont typeface="+mj-lt"/>
              <a:buAutoNum type="arabicPeriod"/>
            </a:pPr>
            <a:endParaRPr lang="en-GB" sz="2000" dirty="0"/>
          </a:p>
          <a:p>
            <a:pPr lvl="1"/>
            <a:endParaRPr lang="en-GB" dirty="0"/>
          </a:p>
        </p:txBody>
      </p:sp>
    </p:spTree>
    <p:extLst>
      <p:ext uri="{BB962C8B-B14F-4D97-AF65-F5344CB8AC3E}">
        <p14:creationId xmlns:p14="http://schemas.microsoft.com/office/powerpoint/2010/main" val="1522861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435393A-2FA0-4A49-BC59-F0619C29451D}"/>
              </a:ext>
            </a:extLst>
          </p:cNvPr>
          <p:cNvSpPr>
            <a:spLocks noGrp="1"/>
          </p:cNvSpPr>
          <p:nvPr>
            <p:ph idx="1"/>
          </p:nvPr>
        </p:nvSpPr>
        <p:spPr>
          <a:xfrm>
            <a:off x="838091" y="1591405"/>
            <a:ext cx="10514231" cy="4350771"/>
          </a:xfrm>
        </p:spPr>
        <p:txBody>
          <a:bodyPr>
            <a:normAutofit/>
          </a:bodyPr>
          <a:lstStyle/>
          <a:p>
            <a:r>
              <a:rPr lang="en-GB" dirty="0"/>
              <a:t>Originally proposed by DTU Space in </a:t>
            </a:r>
            <a:r>
              <a:rPr lang="en-GB" dirty="0" err="1"/>
              <a:t>Villadsen</a:t>
            </a:r>
            <a:r>
              <a:rPr lang="en-GB" dirty="0"/>
              <a:t> et al. (2016)</a:t>
            </a:r>
          </a:p>
          <a:p>
            <a:pPr marL="457154" lvl="1" indent="0">
              <a:buNone/>
            </a:pPr>
            <a:r>
              <a:rPr lang="en-GB" sz="1400" dirty="0"/>
              <a:t>Finds the consistent peak in a series of waveforms retrieved over a waterbody to find the height that is common to the noisy waveforms, which should represent the water surface. Proved to be very useful over water bodies suffering from noisy waveforms.</a:t>
            </a:r>
          </a:p>
          <a:p>
            <a:r>
              <a:rPr lang="en-GB" dirty="0"/>
              <a:t>Improvements made by DTU Environment and DTU Space in Jiang et al. (2020)</a:t>
            </a:r>
          </a:p>
          <a:p>
            <a:pPr marL="457154" lvl="1" indent="0">
              <a:buNone/>
            </a:pPr>
            <a:r>
              <a:rPr lang="en-GB" sz="1400" dirty="0"/>
              <a:t>Using a water mask (Global Surface Water Explorer occurrence value) to group waveforms over rivers</a:t>
            </a:r>
          </a:p>
          <a:p>
            <a:pPr marL="457154" lvl="1" indent="0">
              <a:buNone/>
            </a:pPr>
            <a:r>
              <a:rPr lang="en-GB" sz="1400" dirty="0"/>
              <a:t>Using the the median waveform of the group to find the common peak instead of the mean waveform.</a:t>
            </a:r>
          </a:p>
          <a:p>
            <a:endParaRPr lang="en-GB" dirty="0"/>
          </a:p>
          <a:p>
            <a:endParaRPr lang="en-GB" dirty="0"/>
          </a:p>
          <a:p>
            <a:pPr marL="0" indent="0">
              <a:buNone/>
            </a:pPr>
            <a:endParaRPr lang="en-GB" dirty="0"/>
          </a:p>
          <a:p>
            <a:pPr marL="0" indent="0">
              <a:buNone/>
            </a:pPr>
            <a:endParaRPr lang="en-GB" dirty="0"/>
          </a:p>
        </p:txBody>
      </p:sp>
      <p:pic>
        <p:nvPicPr>
          <p:cNvPr id="4" name="Picture 3">
            <a:extLst>
              <a:ext uri="{FF2B5EF4-FFF2-40B4-BE49-F238E27FC236}">
                <a16:creationId xmlns="" xmlns:a16="http://schemas.microsoft.com/office/drawing/2014/main" id="{A874AE99-0659-EC4E-8D64-11B9DC4B1C75}"/>
              </a:ext>
            </a:extLst>
          </p:cNvPr>
          <p:cNvPicPr>
            <a:picLocks noChangeAspect="1"/>
          </p:cNvPicPr>
          <p:nvPr/>
        </p:nvPicPr>
        <p:blipFill>
          <a:blip r:embed="rId2"/>
          <a:stretch>
            <a:fillRect/>
          </a:stretch>
        </p:blipFill>
        <p:spPr>
          <a:xfrm>
            <a:off x="6426716" y="3612851"/>
            <a:ext cx="4535924" cy="2879625"/>
          </a:xfrm>
          <a:prstGeom prst="rect">
            <a:avLst/>
          </a:prstGeom>
        </p:spPr>
      </p:pic>
      <p:pic>
        <p:nvPicPr>
          <p:cNvPr id="5" name="Picture 4">
            <a:extLst>
              <a:ext uri="{FF2B5EF4-FFF2-40B4-BE49-F238E27FC236}">
                <a16:creationId xmlns="" xmlns:a16="http://schemas.microsoft.com/office/drawing/2014/main" id="{794F9A9B-E5B5-2E45-B531-0A90723AEC00}"/>
              </a:ext>
            </a:extLst>
          </p:cNvPr>
          <p:cNvPicPr>
            <a:picLocks noChangeAspect="1"/>
          </p:cNvPicPr>
          <p:nvPr/>
        </p:nvPicPr>
        <p:blipFill>
          <a:blip r:embed="rId3"/>
          <a:stretch>
            <a:fillRect/>
          </a:stretch>
        </p:blipFill>
        <p:spPr>
          <a:xfrm>
            <a:off x="581681" y="3612851"/>
            <a:ext cx="4478723" cy="2879625"/>
          </a:xfrm>
          <a:prstGeom prst="rect">
            <a:avLst/>
          </a:prstGeom>
        </p:spPr>
      </p:pic>
      <p:sp>
        <p:nvSpPr>
          <p:cNvPr id="7" name="Title 1">
            <a:extLst>
              <a:ext uri="{FF2B5EF4-FFF2-40B4-BE49-F238E27FC236}">
                <a16:creationId xmlns="" xmlns:a16="http://schemas.microsoft.com/office/drawing/2014/main" id="{1ADD0C3C-B998-A046-B7C1-128F0EAC0EF8}"/>
              </a:ext>
            </a:extLst>
          </p:cNvPr>
          <p:cNvSpPr>
            <a:spLocks noGrp="1"/>
          </p:cNvSpPr>
          <p:nvPr>
            <p:ph type="title"/>
          </p:nvPr>
        </p:nvSpPr>
        <p:spPr>
          <a:xfrm>
            <a:off x="1774726" y="426127"/>
            <a:ext cx="9312374" cy="410585"/>
          </a:xfrm>
        </p:spPr>
        <p:txBody>
          <a:bodyPr/>
          <a:lstStyle/>
          <a:p>
            <a:r>
              <a:rPr lang="en-GB" dirty="0"/>
              <a:t>1. Updating the MWaPP retracker</a:t>
            </a:r>
          </a:p>
        </p:txBody>
      </p:sp>
    </p:spTree>
    <p:extLst>
      <p:ext uri="{BB962C8B-B14F-4D97-AF65-F5344CB8AC3E}">
        <p14:creationId xmlns:p14="http://schemas.microsoft.com/office/powerpoint/2010/main" val="2227881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AFE53E0-B5C2-C147-9AD9-C81BEAF53D5D}"/>
              </a:ext>
            </a:extLst>
          </p:cNvPr>
          <p:cNvSpPr>
            <a:spLocks noGrp="1"/>
          </p:cNvSpPr>
          <p:nvPr>
            <p:ph idx="1"/>
          </p:nvPr>
        </p:nvSpPr>
        <p:spPr/>
        <p:txBody>
          <a:bodyPr>
            <a:normAutofit/>
          </a:bodyPr>
          <a:lstStyle/>
          <a:p>
            <a:pPr marL="0" indent="0">
              <a:buNone/>
            </a:pPr>
            <a:r>
              <a:rPr lang="en-GB" sz="2400" dirty="0"/>
              <a:t>The suggestions in Jiang et al. (2019) were tested at several locations.</a:t>
            </a:r>
          </a:p>
          <a:p>
            <a:pPr marL="0" indent="0">
              <a:buNone/>
            </a:pPr>
            <a:endParaRPr lang="en-GB" sz="2000" dirty="0"/>
          </a:p>
          <a:p>
            <a:pPr marL="0" indent="0">
              <a:buNone/>
            </a:pPr>
            <a:r>
              <a:rPr lang="en-GB" sz="2000" dirty="0"/>
              <a:t>Median instead of mean: Not always the best, but in most cases.</a:t>
            </a:r>
          </a:p>
          <a:p>
            <a:pPr marL="0" indent="0">
              <a:buNone/>
            </a:pPr>
            <a:endParaRPr lang="en-GB" sz="2000" dirty="0"/>
          </a:p>
          <a:p>
            <a:pPr marL="0" indent="0">
              <a:buNone/>
            </a:pPr>
            <a:r>
              <a:rPr lang="en-GB" sz="2000" dirty="0"/>
              <a:t>Using a water mask to group all waveforms over a waterbody instead of using just five waveforms can be an issue over large lakes with residual geoid signals or wind effects, or for rivers running parallel to the track. I.e., in cases where we </a:t>
            </a:r>
            <a:r>
              <a:rPr lang="en-GB" sz="2000" i="1" dirty="0"/>
              <a:t>can’t</a:t>
            </a:r>
            <a:r>
              <a:rPr lang="en-GB" sz="2000" dirty="0"/>
              <a:t> expect the true elevation at nadir to be the same along the track.</a:t>
            </a:r>
          </a:p>
          <a:p>
            <a:pPr marL="0" indent="0">
              <a:buNone/>
            </a:pPr>
            <a:endParaRPr lang="en-GB" sz="2000" dirty="0"/>
          </a:p>
          <a:p>
            <a:pPr marL="0" indent="0">
              <a:buNone/>
            </a:pPr>
            <a:r>
              <a:rPr lang="en-GB" sz="2000" dirty="0"/>
              <a:t>All in all, as long as one takes the area into account – the suggestions in Jiang et al. improved the retracker and the changes were implemented and the MWaPP+ retracker can be applied to all SAR waveforms.</a:t>
            </a:r>
            <a:endParaRPr lang="en-GB" sz="2400" dirty="0"/>
          </a:p>
        </p:txBody>
      </p:sp>
      <p:sp>
        <p:nvSpPr>
          <p:cNvPr id="6" name="Title 1">
            <a:extLst>
              <a:ext uri="{FF2B5EF4-FFF2-40B4-BE49-F238E27FC236}">
                <a16:creationId xmlns="" xmlns:a16="http://schemas.microsoft.com/office/drawing/2014/main" id="{08B7C7D7-2381-0C45-932F-42E34DF39D7F}"/>
              </a:ext>
            </a:extLst>
          </p:cNvPr>
          <p:cNvSpPr>
            <a:spLocks noGrp="1"/>
          </p:cNvSpPr>
          <p:nvPr>
            <p:ph type="title"/>
          </p:nvPr>
        </p:nvSpPr>
        <p:spPr>
          <a:xfrm>
            <a:off x="1774726" y="426127"/>
            <a:ext cx="9312374" cy="410585"/>
          </a:xfrm>
        </p:spPr>
        <p:txBody>
          <a:bodyPr/>
          <a:lstStyle/>
          <a:p>
            <a:r>
              <a:rPr lang="en-GB" dirty="0"/>
              <a:t>1. Updating the MWaPP retracker</a:t>
            </a:r>
          </a:p>
        </p:txBody>
      </p:sp>
    </p:spTree>
    <p:extLst>
      <p:ext uri="{BB962C8B-B14F-4D97-AF65-F5344CB8AC3E}">
        <p14:creationId xmlns:p14="http://schemas.microsoft.com/office/powerpoint/2010/main" val="2883913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D855F6-C80E-D94D-9FCB-FC6C22629915}"/>
              </a:ext>
            </a:extLst>
          </p:cNvPr>
          <p:cNvSpPr>
            <a:spLocks noGrp="1"/>
          </p:cNvSpPr>
          <p:nvPr>
            <p:ph type="title"/>
          </p:nvPr>
        </p:nvSpPr>
        <p:spPr>
          <a:xfrm>
            <a:off x="1774726" y="426127"/>
            <a:ext cx="9312374" cy="410585"/>
          </a:xfrm>
        </p:spPr>
        <p:txBody>
          <a:bodyPr/>
          <a:lstStyle/>
          <a:p>
            <a:r>
              <a:rPr lang="en-GB" dirty="0"/>
              <a:t>2. Fully-Focused SAR processing</a:t>
            </a:r>
          </a:p>
        </p:txBody>
      </p:sp>
      <p:sp>
        <p:nvSpPr>
          <p:cNvPr id="3" name="Content Placeholder 2">
            <a:extLst>
              <a:ext uri="{FF2B5EF4-FFF2-40B4-BE49-F238E27FC236}">
                <a16:creationId xmlns="" xmlns:a16="http://schemas.microsoft.com/office/drawing/2014/main" id="{E520479D-A900-974F-A34C-C94073981DFD}"/>
              </a:ext>
            </a:extLst>
          </p:cNvPr>
          <p:cNvSpPr>
            <a:spLocks noGrp="1"/>
          </p:cNvSpPr>
          <p:nvPr>
            <p:ph idx="1"/>
          </p:nvPr>
        </p:nvSpPr>
        <p:spPr>
          <a:xfrm>
            <a:off x="838091" y="1825833"/>
            <a:ext cx="3501850" cy="4470421"/>
          </a:xfrm>
        </p:spPr>
        <p:txBody>
          <a:bodyPr>
            <a:normAutofit/>
          </a:bodyPr>
          <a:lstStyle/>
          <a:p>
            <a:r>
              <a:rPr lang="en-GB" sz="2000" dirty="0"/>
              <a:t>Using the open source SMAP FF-SAR processor developed by CLS/ESA/CNES.</a:t>
            </a:r>
          </a:p>
          <a:p>
            <a:endParaRPr lang="en-GB" sz="2000" dirty="0"/>
          </a:p>
          <a:p>
            <a:r>
              <a:rPr lang="en-GB" sz="2000" dirty="0"/>
              <a:t>The user can determine the number of looks used to derive the surface height</a:t>
            </a:r>
          </a:p>
          <a:p>
            <a:endParaRPr lang="en-GB" sz="2000" dirty="0"/>
          </a:p>
          <a:p>
            <a:r>
              <a:rPr lang="en-GB" sz="2000" dirty="0"/>
              <a:t>Possible to increase the along-track resolution down to 50 cm.</a:t>
            </a:r>
          </a:p>
        </p:txBody>
      </p:sp>
      <p:pic>
        <p:nvPicPr>
          <p:cNvPr id="4" name="图片 3">
            <a:extLst>
              <a:ext uri="{FF2B5EF4-FFF2-40B4-BE49-F238E27FC236}">
                <a16:creationId xmlns="" xmlns:a16="http://schemas.microsoft.com/office/drawing/2014/main" id="{C0298FD5-3E8F-EE41-9DFF-E33556C13A9E}"/>
              </a:ext>
            </a:extLst>
          </p:cNvPr>
          <p:cNvPicPr>
            <a:picLocks noChangeAspect="1"/>
          </p:cNvPicPr>
          <p:nvPr/>
        </p:nvPicPr>
        <p:blipFill>
          <a:blip r:embed="rId2"/>
          <a:stretch>
            <a:fillRect/>
          </a:stretch>
        </p:blipFill>
        <p:spPr>
          <a:xfrm>
            <a:off x="4493942" y="1577570"/>
            <a:ext cx="7357691" cy="4718683"/>
          </a:xfrm>
          <a:prstGeom prst="rect">
            <a:avLst/>
          </a:prstGeom>
        </p:spPr>
      </p:pic>
    </p:spTree>
    <p:extLst>
      <p:ext uri="{BB962C8B-B14F-4D97-AF65-F5344CB8AC3E}">
        <p14:creationId xmlns:p14="http://schemas.microsoft.com/office/powerpoint/2010/main" val="3796528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670" y="-645114"/>
            <a:ext cx="10678455" cy="1290228"/>
          </a:xfrm>
        </p:spPr>
        <p:txBody>
          <a:bodyPr/>
          <a:lstStyle/>
          <a:p>
            <a:r>
              <a:rPr lang="en-US" dirty="0" smtClean="0"/>
              <a:t>Fully Focused SAR-</a:t>
            </a:r>
            <a:endParaRPr lang="en-US" dirty="0"/>
          </a:p>
        </p:txBody>
      </p:sp>
      <p:pic>
        <p:nvPicPr>
          <p:cNvPr id="5" name="Picture 4"/>
          <p:cNvPicPr>
            <a:picLocks noChangeAspect="1"/>
          </p:cNvPicPr>
          <p:nvPr/>
        </p:nvPicPr>
        <p:blipFill>
          <a:blip r:embed="rId2"/>
          <a:stretch>
            <a:fillRect/>
          </a:stretch>
        </p:blipFill>
        <p:spPr>
          <a:xfrm>
            <a:off x="-12720" y="1424688"/>
            <a:ext cx="12084590" cy="5028648"/>
          </a:xfrm>
          <a:prstGeom prst="rect">
            <a:avLst/>
          </a:prstGeom>
        </p:spPr>
      </p:pic>
      <p:sp>
        <p:nvSpPr>
          <p:cNvPr id="4" name="Content Placeholder 3"/>
          <p:cNvSpPr>
            <a:spLocks noGrp="1"/>
          </p:cNvSpPr>
          <p:nvPr>
            <p:ph idx="1"/>
          </p:nvPr>
        </p:nvSpPr>
        <p:spPr/>
        <p:txBody>
          <a:bodyPr/>
          <a:lstStyle/>
          <a:p>
            <a:endParaRPr lang="en-US" dirty="0"/>
          </a:p>
        </p:txBody>
      </p:sp>
      <p:sp>
        <p:nvSpPr>
          <p:cNvPr id="8" name="Up Arrow 7"/>
          <p:cNvSpPr/>
          <p:nvPr/>
        </p:nvSpPr>
        <p:spPr bwMode="auto">
          <a:xfrm>
            <a:off x="11099153" y="5733256"/>
            <a:ext cx="576064" cy="648072"/>
          </a:xfrm>
          <a:prstGeom prst="upArrow">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dirty="0" err="1" smtClean="0">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1721040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7F86A6F-5424-F145-8C38-C5CAAA74D9E1}"/>
              </a:ext>
            </a:extLst>
          </p:cNvPr>
          <p:cNvPicPr>
            <a:picLocks noChangeAspect="1"/>
          </p:cNvPicPr>
          <p:nvPr/>
        </p:nvPicPr>
        <p:blipFill rotWithShape="1">
          <a:blip r:embed="rId3"/>
          <a:srcRect t="7191" b="4925"/>
          <a:stretch/>
        </p:blipFill>
        <p:spPr>
          <a:xfrm>
            <a:off x="154462" y="1916832"/>
            <a:ext cx="5247152" cy="4582566"/>
          </a:xfrm>
          <a:prstGeom prst="rect">
            <a:avLst/>
          </a:prstGeom>
        </p:spPr>
      </p:pic>
      <p:sp>
        <p:nvSpPr>
          <p:cNvPr id="6" name="TextBox 5">
            <a:extLst>
              <a:ext uri="{FF2B5EF4-FFF2-40B4-BE49-F238E27FC236}">
                <a16:creationId xmlns="" xmlns:a16="http://schemas.microsoft.com/office/drawing/2014/main" id="{B462E4C0-109A-2244-A5F7-8B02452CFDE0}"/>
              </a:ext>
            </a:extLst>
          </p:cNvPr>
          <p:cNvSpPr txBox="1"/>
          <p:nvPr/>
        </p:nvSpPr>
        <p:spPr>
          <a:xfrm>
            <a:off x="6765568" y="1590179"/>
            <a:ext cx="3146605" cy="338510"/>
          </a:xfrm>
          <a:prstGeom prst="rect">
            <a:avLst/>
          </a:prstGeom>
          <a:noFill/>
        </p:spPr>
        <p:txBody>
          <a:bodyPr wrap="none" rtlCol="0">
            <a:spAutoFit/>
          </a:bodyPr>
          <a:lstStyle/>
          <a:p>
            <a:r>
              <a:rPr lang="en-GB" dirty="0"/>
              <a:t>Sentinel-3A, June 28</a:t>
            </a:r>
            <a:r>
              <a:rPr lang="en-GB" baseline="30000" dirty="0"/>
              <a:t>th</a:t>
            </a:r>
            <a:r>
              <a:rPr lang="en-GB" dirty="0"/>
              <a:t>, 2018</a:t>
            </a:r>
          </a:p>
        </p:txBody>
      </p:sp>
      <p:cxnSp>
        <p:nvCxnSpPr>
          <p:cNvPr id="10" name="Straight Arrow Connector 9">
            <a:extLst>
              <a:ext uri="{FF2B5EF4-FFF2-40B4-BE49-F238E27FC236}">
                <a16:creationId xmlns="" xmlns:a16="http://schemas.microsoft.com/office/drawing/2014/main" id="{1C2674E6-DAA5-3940-AA21-006E065409E0}"/>
              </a:ext>
            </a:extLst>
          </p:cNvPr>
          <p:cNvCxnSpPr/>
          <p:nvPr/>
        </p:nvCxnSpPr>
        <p:spPr>
          <a:xfrm>
            <a:off x="3205237" y="411996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 xmlns:a16="http://schemas.microsoft.com/office/drawing/2014/main" id="{2DF66EE1-1F9B-DB40-B66B-C321B93FB99F}"/>
              </a:ext>
            </a:extLst>
          </p:cNvPr>
          <p:cNvPicPr>
            <a:picLocks noChangeAspect="1"/>
          </p:cNvPicPr>
          <p:nvPr/>
        </p:nvPicPr>
        <p:blipFill rotWithShape="1">
          <a:blip r:embed="rId4"/>
          <a:srcRect l="691" t="5470" r="7467" b="4501"/>
          <a:stretch/>
        </p:blipFill>
        <p:spPr>
          <a:xfrm>
            <a:off x="5401612" y="1916832"/>
            <a:ext cx="5874519" cy="4582566"/>
          </a:xfrm>
          <a:prstGeom prst="rect">
            <a:avLst/>
          </a:prstGeom>
        </p:spPr>
      </p:pic>
      <p:cxnSp>
        <p:nvCxnSpPr>
          <p:cNvPr id="15" name="Straight Connector 14">
            <a:extLst>
              <a:ext uri="{FF2B5EF4-FFF2-40B4-BE49-F238E27FC236}">
                <a16:creationId xmlns="" xmlns:a16="http://schemas.microsoft.com/office/drawing/2014/main" id="{F4CA308F-5C25-7D4D-BCD8-971F664244D7}"/>
              </a:ext>
            </a:extLst>
          </p:cNvPr>
          <p:cNvCxnSpPr>
            <a:cxnSpLocks/>
          </p:cNvCxnSpPr>
          <p:nvPr/>
        </p:nvCxnSpPr>
        <p:spPr>
          <a:xfrm flipV="1">
            <a:off x="3029212" y="2038456"/>
            <a:ext cx="2921978" cy="197463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D8CD6BC4-6894-844F-A9E5-7FB4243AADE1}"/>
              </a:ext>
            </a:extLst>
          </p:cNvPr>
          <p:cNvCxnSpPr>
            <a:cxnSpLocks/>
          </p:cNvCxnSpPr>
          <p:nvPr/>
        </p:nvCxnSpPr>
        <p:spPr>
          <a:xfrm>
            <a:off x="3029211" y="4077072"/>
            <a:ext cx="2921979" cy="201622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 xmlns:a16="http://schemas.microsoft.com/office/drawing/2014/main" id="{06731E37-0C2E-7E4D-B2E6-54EF1A96FE4F}"/>
              </a:ext>
            </a:extLst>
          </p:cNvPr>
          <p:cNvSpPr>
            <a:spLocks noGrp="1"/>
          </p:cNvSpPr>
          <p:nvPr>
            <p:ph type="title"/>
          </p:nvPr>
        </p:nvSpPr>
        <p:spPr>
          <a:xfrm>
            <a:off x="1774726" y="426127"/>
            <a:ext cx="9312374" cy="482593"/>
          </a:xfrm>
        </p:spPr>
        <p:txBody>
          <a:bodyPr>
            <a:noAutofit/>
          </a:bodyPr>
          <a:lstStyle/>
          <a:p>
            <a:r>
              <a:rPr lang="en-GB" sz="3200" dirty="0"/>
              <a:t>2. Fully-Focused SAR processing</a:t>
            </a:r>
          </a:p>
        </p:txBody>
      </p:sp>
    </p:spTree>
    <p:extLst>
      <p:ext uri="{BB962C8B-B14F-4D97-AF65-F5344CB8AC3E}">
        <p14:creationId xmlns:p14="http://schemas.microsoft.com/office/powerpoint/2010/main" val="2369452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 xmlns:a16="http://schemas.microsoft.com/office/drawing/2014/main" id="{C553B8E2-D469-FE41-A851-35D83C8FC51A}"/>
              </a:ext>
            </a:extLst>
          </p:cNvPr>
          <p:cNvPicPr>
            <a:picLocks noGrp="1" noChangeAspect="1"/>
          </p:cNvPicPr>
          <p:nvPr>
            <p:ph idx="1"/>
          </p:nvPr>
        </p:nvPicPr>
        <p:blipFill rotWithShape="1">
          <a:blip r:embed="rId3"/>
          <a:srcRect t="5151" b="3376"/>
          <a:stretch/>
        </p:blipFill>
        <p:spPr>
          <a:xfrm>
            <a:off x="4781089" y="1052736"/>
            <a:ext cx="7434797" cy="5412124"/>
          </a:xfrm>
        </p:spPr>
      </p:pic>
      <p:sp>
        <p:nvSpPr>
          <p:cNvPr id="8" name="Rectangle 7">
            <a:extLst>
              <a:ext uri="{FF2B5EF4-FFF2-40B4-BE49-F238E27FC236}">
                <a16:creationId xmlns="" xmlns:a16="http://schemas.microsoft.com/office/drawing/2014/main" id="{44B5CA34-1757-7B48-96DE-682CFCCD4DAF}"/>
              </a:ext>
            </a:extLst>
          </p:cNvPr>
          <p:cNvSpPr/>
          <p:nvPr/>
        </p:nvSpPr>
        <p:spPr>
          <a:xfrm>
            <a:off x="8951079" y="3291634"/>
            <a:ext cx="2544727" cy="1145478"/>
          </a:xfrm>
          <a:prstGeom prst="rect">
            <a:avLst/>
          </a:prstGeom>
          <a:solidFill>
            <a:schemeClr val="accent2">
              <a:lumMod val="75000"/>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 xmlns:a16="http://schemas.microsoft.com/office/drawing/2014/main" id="{96133E3B-B360-AA43-8DEE-D671B92A1167}"/>
                  </a:ext>
                </a:extLst>
              </p:cNvPr>
              <p:cNvSpPr txBox="1"/>
              <p:nvPr/>
            </p:nvSpPr>
            <p:spPr>
              <a:xfrm>
                <a:off x="694607" y="1988840"/>
                <a:ext cx="3865693" cy="3293209"/>
              </a:xfrm>
              <a:prstGeom prst="rect">
                <a:avLst/>
              </a:prstGeom>
              <a:noFill/>
            </p:spPr>
            <p:txBody>
              <a:bodyPr wrap="square" rtlCol="0">
                <a:spAutoFit/>
              </a:bodyPr>
              <a:lstStyle/>
              <a:p>
                <a:r>
                  <a:rPr lang="en-GB" dirty="0">
                    <a:sym typeface="Wingdings" pitchFamily="2" charset="2"/>
                  </a:rPr>
                  <a:t>600 Hz </a:t>
                </a:r>
                <a14:m>
                  <m:oMath xmlns:m="http://schemas.openxmlformats.org/officeDocument/2006/math">
                    <m:r>
                      <a:rPr lang="en-GB" i="1">
                        <a:latin typeface="Cambria Math" panose="02040503050406030204" pitchFamily="18" charset="0"/>
                        <a:ea typeface="Cambria Math" panose="02040503050406030204" pitchFamily="18" charset="0"/>
                        <a:sym typeface="Wingdings" pitchFamily="2" charset="2"/>
                      </a:rPr>
                      <m:t>~</m:t>
                    </m:r>
                  </m:oMath>
                </a14:m>
                <a:r>
                  <a:rPr lang="en-GB" dirty="0">
                    <a:sym typeface="Wingdings" pitchFamily="2" charset="2"/>
                  </a:rPr>
                  <a:t> 15 m resolution </a:t>
                </a:r>
                <a:endParaRPr lang="en-GB" dirty="0"/>
              </a:p>
              <a:p>
                <a:r>
                  <a:rPr lang="en-GB" dirty="0"/>
                  <a:t>2400 Hz </a:t>
                </a:r>
                <a14:m>
                  <m:oMath xmlns:m="http://schemas.openxmlformats.org/officeDocument/2006/math">
                    <m:r>
                      <a:rPr lang="en-GB" i="1">
                        <a:latin typeface="Cambria Math" panose="02040503050406030204" pitchFamily="18" charset="0"/>
                        <a:ea typeface="Cambria Math" panose="02040503050406030204" pitchFamily="18" charset="0"/>
                        <a:sym typeface="Wingdings" pitchFamily="2" charset="2"/>
                      </a:rPr>
                      <m:t>~</m:t>
                    </m:r>
                  </m:oMath>
                </a14:m>
                <a:r>
                  <a:rPr lang="en-GB" dirty="0">
                    <a:sym typeface="Wingdings" pitchFamily="2" charset="2"/>
                  </a:rPr>
                  <a:t> 2.5 m resolution along track</a:t>
                </a:r>
              </a:p>
              <a:p>
                <a:endParaRPr lang="en-GB" dirty="0"/>
              </a:p>
              <a:p>
                <a:r>
                  <a:rPr lang="en-GB" dirty="0"/>
                  <a:t>Standard deviation of shaded area:</a:t>
                </a:r>
              </a:p>
              <a:p>
                <a:r>
                  <a:rPr lang="en-GB" dirty="0"/>
                  <a:t>0.45 mm for 600 Hz product (4 data points)</a:t>
                </a:r>
              </a:p>
              <a:p>
                <a:r>
                  <a:rPr lang="en-GB" dirty="0"/>
                  <a:t>2 cm for 2400 Hz product (16 data points)</a:t>
                </a:r>
              </a:p>
              <a:p>
                <a:endParaRPr lang="en-GB" dirty="0"/>
              </a:p>
            </p:txBody>
          </p:sp>
        </mc:Choice>
        <mc:Fallback xmlns="">
          <p:sp>
            <p:nvSpPr>
              <p:cNvPr id="9" name="TextBox 8">
                <a:extLst>
                  <a:ext uri="{FF2B5EF4-FFF2-40B4-BE49-F238E27FC236}">
                    <a16:creationId xmlns:a16="http://schemas.microsoft.com/office/drawing/2014/main" id="{96133E3B-B360-AA43-8DEE-D671B92A1167}"/>
                  </a:ext>
                </a:extLst>
              </p:cNvPr>
              <p:cNvSpPr txBox="1">
                <a:spLocks noRot="1" noChangeAspect="1" noMove="1" noResize="1" noEditPoints="1" noAdjustHandles="1" noChangeArrowheads="1" noChangeShapeType="1" noTextEdit="1"/>
              </p:cNvSpPr>
              <p:nvPr/>
            </p:nvSpPr>
            <p:spPr>
              <a:xfrm>
                <a:off x="694607" y="1988840"/>
                <a:ext cx="3865693" cy="3293209"/>
              </a:xfrm>
              <a:prstGeom prst="rect">
                <a:avLst/>
              </a:prstGeom>
              <a:blipFill>
                <a:blip r:embed="rId4"/>
                <a:stretch>
                  <a:fillRect l="-654" t="-385"/>
                </a:stretch>
              </a:blipFill>
            </p:spPr>
            <p:txBody>
              <a:bodyPr/>
              <a:lstStyle/>
              <a:p>
                <a:r>
                  <a:rPr lang="en-GB">
                    <a:noFill/>
                  </a:rPr>
                  <a:t> </a:t>
                </a:r>
              </a:p>
            </p:txBody>
          </p:sp>
        </mc:Fallback>
      </mc:AlternateContent>
      <p:sp>
        <p:nvSpPr>
          <p:cNvPr id="7" name="Title 1">
            <a:extLst>
              <a:ext uri="{FF2B5EF4-FFF2-40B4-BE49-F238E27FC236}">
                <a16:creationId xmlns="" xmlns:a16="http://schemas.microsoft.com/office/drawing/2014/main" id="{1B080760-6EB5-9C4B-ADAB-1C799651B3E5}"/>
              </a:ext>
            </a:extLst>
          </p:cNvPr>
          <p:cNvSpPr txBox="1">
            <a:spLocks/>
          </p:cNvSpPr>
          <p:nvPr/>
        </p:nvSpPr>
        <p:spPr bwMode="auto">
          <a:xfrm>
            <a:off x="1774726" y="426127"/>
            <a:ext cx="9312374" cy="48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r>
              <a:rPr lang="en-GB" sz="3200" kern="0" dirty="0"/>
              <a:t>2. Fully-Focused SAR processing</a:t>
            </a:r>
          </a:p>
        </p:txBody>
      </p:sp>
    </p:spTree>
    <p:extLst>
      <p:ext uri="{BB962C8B-B14F-4D97-AF65-F5344CB8AC3E}">
        <p14:creationId xmlns:p14="http://schemas.microsoft.com/office/powerpoint/2010/main" val="1019297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E9CA90A-95DE-AC43-8AD4-C7254A63A9B0}"/>
              </a:ext>
            </a:extLst>
          </p:cNvPr>
          <p:cNvPicPr>
            <a:picLocks noChangeAspect="1"/>
          </p:cNvPicPr>
          <p:nvPr/>
        </p:nvPicPr>
        <p:blipFill rotWithShape="1">
          <a:blip r:embed="rId3"/>
          <a:srcRect b="4503"/>
          <a:stretch/>
        </p:blipFill>
        <p:spPr>
          <a:xfrm>
            <a:off x="4708566" y="836712"/>
            <a:ext cx="7481845" cy="568592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EDE1AF4E-7A0A-D44C-9D5C-3D8BAEF500C1}"/>
                  </a:ext>
                </a:extLst>
              </p:cNvPr>
              <p:cNvSpPr txBox="1"/>
              <p:nvPr/>
            </p:nvSpPr>
            <p:spPr>
              <a:xfrm>
                <a:off x="982638" y="1628800"/>
                <a:ext cx="3422692" cy="4616648"/>
              </a:xfrm>
              <a:prstGeom prst="rect">
                <a:avLst/>
              </a:prstGeom>
              <a:noFill/>
            </p:spPr>
            <p:txBody>
              <a:bodyPr wrap="square" rtlCol="0">
                <a:spAutoFit/>
              </a:bodyPr>
              <a:lstStyle/>
              <a:p>
                <a:r>
                  <a:rPr lang="en-GB" sz="1400" dirty="0"/>
                  <a:t>Area with a lot of specular targets</a:t>
                </a:r>
              </a:p>
              <a:p>
                <a:endParaRPr lang="en-GB" sz="1400" dirty="0"/>
              </a:p>
              <a:p>
                <a:r>
                  <a:rPr lang="en-GB" sz="1400" dirty="0"/>
                  <a:t>Causes noisy waveforms</a:t>
                </a:r>
              </a:p>
              <a:p>
                <a:endParaRPr lang="en-GB" sz="1400" dirty="0"/>
              </a:p>
              <a:p>
                <a:r>
                  <a:rPr lang="en-GB" sz="1400" dirty="0"/>
                  <a:t>The MWaPP retracker also fails </a:t>
                </a:r>
              </a:p>
              <a:p>
                <a:r>
                  <a:rPr lang="en-GB" sz="1400" dirty="0"/>
                  <a:t>in this area</a:t>
                </a:r>
              </a:p>
              <a:p>
                <a:endParaRPr lang="en-GB" sz="1400" dirty="0"/>
              </a:p>
              <a:p>
                <a:r>
                  <a:rPr lang="en-GB" sz="1400" dirty="0"/>
                  <a:t>FFSAR does not provide better results in this area – simply because of all the scatterers</a:t>
                </a:r>
              </a:p>
              <a:p>
                <a:endParaRPr lang="en-GB" sz="1400" dirty="0"/>
              </a:p>
              <a:p>
                <a:r>
                  <a:rPr lang="en-GB" sz="1400" i="1" dirty="0">
                    <a:solidFill>
                      <a:schemeClr val="bg2">
                        <a:lumMod val="50000"/>
                      </a:schemeClr>
                    </a:solidFill>
                    <a:sym typeface="Wingdings" pitchFamily="2" charset="2"/>
                  </a:rPr>
                  <a:t>80 Hz </a:t>
                </a:r>
                <a14:m>
                  <m:oMath xmlns:m="http://schemas.openxmlformats.org/officeDocument/2006/math">
                    <m:r>
                      <a:rPr lang="en-GB" sz="1400" i="1">
                        <a:solidFill>
                          <a:schemeClr val="bg2">
                            <a:lumMod val="50000"/>
                          </a:schemeClr>
                        </a:solidFill>
                        <a:latin typeface="Cambria Math" panose="02040503050406030204" pitchFamily="18" charset="0"/>
                        <a:ea typeface="Cambria Math" panose="02040503050406030204" pitchFamily="18" charset="0"/>
                        <a:sym typeface="Wingdings" pitchFamily="2" charset="2"/>
                      </a:rPr>
                      <m:t>~</m:t>
                    </m:r>
                  </m:oMath>
                </a14:m>
                <a:r>
                  <a:rPr lang="en-GB" sz="1400" i="1" dirty="0">
                    <a:solidFill>
                      <a:schemeClr val="bg2">
                        <a:lumMod val="50000"/>
                      </a:schemeClr>
                    </a:solidFill>
                    <a:sym typeface="Wingdings" pitchFamily="2" charset="2"/>
                  </a:rPr>
                  <a:t> 115 m resolution</a:t>
                </a:r>
              </a:p>
              <a:p>
                <a:r>
                  <a:rPr lang="en-GB" sz="1400" i="1" dirty="0">
                    <a:solidFill>
                      <a:schemeClr val="bg2">
                        <a:lumMod val="50000"/>
                      </a:schemeClr>
                    </a:solidFill>
                    <a:sym typeface="Wingdings" pitchFamily="2" charset="2"/>
                  </a:rPr>
                  <a:t>600 Hz </a:t>
                </a:r>
                <a14:m>
                  <m:oMath xmlns:m="http://schemas.openxmlformats.org/officeDocument/2006/math">
                    <m:r>
                      <a:rPr lang="en-GB" sz="1400" i="1">
                        <a:solidFill>
                          <a:schemeClr val="bg2">
                            <a:lumMod val="50000"/>
                          </a:schemeClr>
                        </a:solidFill>
                        <a:latin typeface="Cambria Math" panose="02040503050406030204" pitchFamily="18" charset="0"/>
                        <a:ea typeface="Cambria Math" panose="02040503050406030204" pitchFamily="18" charset="0"/>
                        <a:sym typeface="Wingdings" pitchFamily="2" charset="2"/>
                      </a:rPr>
                      <m:t>~</m:t>
                    </m:r>
                  </m:oMath>
                </a14:m>
                <a:r>
                  <a:rPr lang="en-GB" sz="1400" i="1" dirty="0">
                    <a:solidFill>
                      <a:schemeClr val="bg2">
                        <a:lumMod val="50000"/>
                      </a:schemeClr>
                    </a:solidFill>
                    <a:sym typeface="Wingdings" pitchFamily="2" charset="2"/>
                  </a:rPr>
                  <a:t> 15 m resolution </a:t>
                </a:r>
                <a:endParaRPr lang="en-GB" sz="1400" i="1" dirty="0">
                  <a:solidFill>
                    <a:schemeClr val="bg2">
                      <a:lumMod val="50000"/>
                    </a:schemeClr>
                  </a:solidFill>
                </a:endParaRPr>
              </a:p>
              <a:p>
                <a:r>
                  <a:rPr lang="en-GB" sz="1400" dirty="0">
                    <a:sym typeface="Wingdings" pitchFamily="2" charset="2"/>
                  </a:rPr>
                  <a:t> </a:t>
                </a:r>
              </a:p>
              <a:p>
                <a:endParaRPr lang="en-GB" sz="1400" dirty="0"/>
              </a:p>
            </p:txBody>
          </p:sp>
        </mc:Choice>
        <mc:Fallback xmlns="">
          <p:sp>
            <p:nvSpPr>
              <p:cNvPr id="8" name="TextBox 7">
                <a:extLst>
                  <a:ext uri="{FF2B5EF4-FFF2-40B4-BE49-F238E27FC236}">
                    <a16:creationId xmlns:a16="http://schemas.microsoft.com/office/drawing/2014/main" id="{EDE1AF4E-7A0A-D44C-9D5C-3D8BAEF500C1}"/>
                  </a:ext>
                </a:extLst>
              </p:cNvPr>
              <p:cNvSpPr txBox="1">
                <a:spLocks noRot="1" noChangeAspect="1" noMove="1" noResize="1" noEditPoints="1" noAdjustHandles="1" noChangeArrowheads="1" noChangeShapeType="1" noTextEdit="1"/>
              </p:cNvSpPr>
              <p:nvPr/>
            </p:nvSpPr>
            <p:spPr>
              <a:xfrm>
                <a:off x="982638" y="1628800"/>
                <a:ext cx="3422692" cy="4616648"/>
              </a:xfrm>
              <a:prstGeom prst="rect">
                <a:avLst/>
              </a:prstGeom>
              <a:blipFill>
                <a:blip r:embed="rId4"/>
                <a:stretch>
                  <a:fillRect l="-738" t="-274"/>
                </a:stretch>
              </a:blipFill>
            </p:spPr>
            <p:txBody>
              <a:bodyPr/>
              <a:lstStyle/>
              <a:p>
                <a:r>
                  <a:rPr lang="en-GB">
                    <a:noFill/>
                  </a:rPr>
                  <a:t> </a:t>
                </a:r>
              </a:p>
            </p:txBody>
          </p:sp>
        </mc:Fallback>
      </mc:AlternateContent>
      <p:sp>
        <p:nvSpPr>
          <p:cNvPr id="7" name="Title 1">
            <a:extLst>
              <a:ext uri="{FF2B5EF4-FFF2-40B4-BE49-F238E27FC236}">
                <a16:creationId xmlns="" xmlns:a16="http://schemas.microsoft.com/office/drawing/2014/main" id="{D735AAC5-59ED-4646-98F7-3BCDF8E56EF0}"/>
              </a:ext>
            </a:extLst>
          </p:cNvPr>
          <p:cNvSpPr txBox="1">
            <a:spLocks/>
          </p:cNvSpPr>
          <p:nvPr/>
        </p:nvSpPr>
        <p:spPr bwMode="auto">
          <a:xfrm>
            <a:off x="1774726" y="426127"/>
            <a:ext cx="10225136" cy="48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r>
              <a:rPr lang="en-GB" sz="3200" kern="0" dirty="0"/>
              <a:t>2. Fully-Focused SAR processing - Yangtze River</a:t>
            </a:r>
          </a:p>
        </p:txBody>
      </p:sp>
    </p:spTree>
    <p:extLst>
      <p:ext uri="{BB962C8B-B14F-4D97-AF65-F5344CB8AC3E}">
        <p14:creationId xmlns:p14="http://schemas.microsoft.com/office/powerpoint/2010/main" val="41581011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TemplafyTemplateConfiguration><![CDATA[{"elementsMetadata":[{"type":"shape","id":"866fcdc6-aef0-4adb-96bd-77891c864375","elementConfiguration":{"binding":"UserProfile.Offices.Workarea_{{DocumentLanguage}}","disableUpdates":false,"type":"text"}},{"type":"shape","id":"b9ea912d-7cdb-4a28-925b-e98697274c0e","elementConfiguration":{"format":"{{DateFormats.GeneralDate}}","binding":"Form.Date","disableUpdates":false,"type":"date"}},{"type":"shape","id":"982ff0fa-a48b-49e8-9d8f-9d82f6598750","elementConfiguration":{"binding":"Form.PresentationTitle","disableUpdates":false,"type":"text"}}],"transformationConfigurations":[{"language":"{{DocumentLanguage}}","disableUpdates":false,"type":"proofingLanguage"}],"templateName":"","templateDescription":"","enableDocumentContentUpdater":true,"version":"1.2"}]]></TemplafyTemplateConfiguration>
</file>

<file path=customXml/item2.xml><?xml version="1.0" encoding="utf-8"?>
<TemplafySlideFormConfiguration><![CDATA[{"formFields":[],"formDataEntries":[]}]]></TemplafySlideFormConfiguration>
</file>

<file path=customXml/item3.xml><?xml version="1.0" encoding="utf-8"?>
<TemplafySlideTemplateConfiguration><![CDATA[{"documentContentValidatorConfiguration":{"enableDocumentContentValidator":false,"documentContentValidatorVersion":0},"elementsMetadata":[],"slideId":"636957680393408390","enableDocumentContentUpdater":true,"version":"1.2"}]]></TemplafySlideTemplateConfiguration>
</file>

<file path=customXml/item4.xml><?xml version="1.0" encoding="utf-8"?>
<TemplafyFormConfiguration><![CDATA[{"formFields":[{"required":false,"helpTexts":{"prefix":"","postfix":""},"spacing":{},"type":"datePicker","name":"Date","label":"Date","fullyQualifiedName":"Date"},{"required":false,"placeholder":"","lines":0,"helpTexts":{"prefix":"","postfix":""},"spacing":{},"type":"textBox","name":"PresentationTitle","label":"Presentation title","fullyQualifiedName":"PresentationTitle"}],"formDataEntries":[{"name":"Date","value":"6TVY0GvY6oS59rHeaGhF3Q=="},{"name":"PresentationTitle","value":"l9LYc1I9H6HdYX7lm86ZO+VXGGdZPxB49PNmzZ4whKfzTniY86qNlCQU++cO5bvT+rb6iZ9flsOzA2dkVacouQ=="}]}]]></TemplafyFormConfiguration>
</file>

<file path=customXml/itemProps1.xml><?xml version="1.0" encoding="utf-8"?>
<ds:datastoreItem xmlns:ds="http://schemas.openxmlformats.org/officeDocument/2006/customXml" ds:itemID="{1334258C-C3E7-4029-A615-C886A240FB15}">
  <ds:schemaRefs/>
</ds:datastoreItem>
</file>

<file path=customXml/itemProps2.xml><?xml version="1.0" encoding="utf-8"?>
<ds:datastoreItem xmlns:ds="http://schemas.openxmlformats.org/officeDocument/2006/customXml" ds:itemID="{1680B9DC-2D51-4402-BB2C-B8DE0C5AC522}">
  <ds:schemaRefs/>
</ds:datastoreItem>
</file>

<file path=customXml/itemProps3.xml><?xml version="1.0" encoding="utf-8"?>
<ds:datastoreItem xmlns:ds="http://schemas.openxmlformats.org/officeDocument/2006/customXml" ds:itemID="{6B8AD017-B053-4E30-93B9-B28A44CEC3A4}">
  <ds:schemaRefs/>
</ds:datastoreItem>
</file>

<file path=customXml/itemProps4.xml><?xml version="1.0" encoding="utf-8"?>
<ds:datastoreItem xmlns:ds="http://schemas.openxmlformats.org/officeDocument/2006/customXml" ds:itemID="{43763224-B85A-4B53-A86A-261D26A71C30}">
  <ds:schemaRefs/>
</ds:datastoreItem>
</file>

<file path=docProps/app.xml><?xml version="1.0" encoding="utf-8"?>
<Properties xmlns="http://schemas.openxmlformats.org/officeDocument/2006/extended-properties" xmlns:vt="http://schemas.openxmlformats.org/officeDocument/2006/docPropsVTypes">
  <Template>1 DTU Template</Template>
  <TotalTime>1117</TotalTime>
  <Words>1106</Words>
  <Application>Microsoft Office PowerPoint</Application>
  <PresentationFormat>Custom</PresentationFormat>
  <Paragraphs>133</Paragraphs>
  <Slides>16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ＭＳ Ｐゴシック</vt:lpstr>
      <vt:lpstr>Arial</vt:lpstr>
      <vt:lpstr>Cambria Math</vt:lpstr>
      <vt:lpstr>Verdana</vt:lpstr>
      <vt:lpstr>Wingdings</vt:lpstr>
      <vt:lpstr>Blank</vt:lpstr>
      <vt:lpstr>EOForChina, Final meeting</vt:lpstr>
      <vt:lpstr>Studying possible improvements of altimetry over Chinese rivers</vt:lpstr>
      <vt:lpstr>1. Updating the MWaPP retracker</vt:lpstr>
      <vt:lpstr>1. Updating the MWaPP retracker</vt:lpstr>
      <vt:lpstr>2. Fully-Focused SAR processing</vt:lpstr>
      <vt:lpstr>Fully Focused SAR-</vt:lpstr>
      <vt:lpstr>2. Fully-Focused SAR processing</vt:lpstr>
      <vt:lpstr>PowerPoint Presentation</vt:lpstr>
      <vt:lpstr>PowerPoint Presentation</vt:lpstr>
      <vt:lpstr>2. Fully-Focused SAR processing - Yellow River</vt:lpstr>
      <vt:lpstr>2. Fully-Focused SAR processing - Yellow River</vt:lpstr>
      <vt:lpstr>3. Studying new possibilities with ICESat-2</vt:lpstr>
      <vt:lpstr>PowerPoint Presentation</vt:lpstr>
      <vt:lpstr>PowerPoint Presentation</vt:lpstr>
      <vt:lpstr>PowerPoint Presentation</vt:lpstr>
      <vt:lpstr>Conclusions / outlook</vt:lpstr>
    </vt:vector>
  </TitlesOfParts>
  <Company>DTU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DTU</dc:creator>
  <cp:lastModifiedBy>Ole Baltazar Andersen</cp:lastModifiedBy>
  <cp:revision>90</cp:revision>
  <dcterms:created xsi:type="dcterms:W3CDTF">2017-07-31T08:31:56Z</dcterms:created>
  <dcterms:modified xsi:type="dcterms:W3CDTF">2022-02-24T11:27:31Z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enantId">
    <vt:lpwstr>dtu</vt:lpwstr>
  </property>
  <property fmtid="{D5CDD505-2E9C-101B-9397-08002B2CF9AE}" pid="4" name="TemplafyTemplateId">
    <vt:lpwstr>636784030496976655</vt:lpwstr>
  </property>
  <property fmtid="{D5CDD505-2E9C-101B-9397-08002B2CF9AE}" pid="5" name="TemplafyUserProfileId">
    <vt:lpwstr>637096625336311177</vt:lpwstr>
  </property>
  <property fmtid="{D5CDD505-2E9C-101B-9397-08002B2CF9AE}" pid="6" name="TemplafyLanguageCode">
    <vt:lpwstr>en-GB</vt:lpwstr>
  </property>
</Properties>
</file>