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4" r:id="rId2"/>
  </p:sldMasterIdLst>
  <p:notesMasterIdLst>
    <p:notesMasterId r:id="rId18"/>
  </p:notesMasterIdLst>
  <p:handoutMasterIdLst>
    <p:handoutMasterId r:id="rId19"/>
  </p:handoutMasterIdLst>
  <p:sldIdLst>
    <p:sldId id="256" r:id="rId3"/>
    <p:sldId id="444" r:id="rId4"/>
    <p:sldId id="474" r:id="rId5"/>
    <p:sldId id="473" r:id="rId6"/>
    <p:sldId id="475" r:id="rId7"/>
    <p:sldId id="464" r:id="rId8"/>
    <p:sldId id="447" r:id="rId9"/>
    <p:sldId id="476" r:id="rId10"/>
    <p:sldId id="477" r:id="rId11"/>
    <p:sldId id="469" r:id="rId12"/>
    <p:sldId id="471" r:id="rId13"/>
    <p:sldId id="470" r:id="rId14"/>
    <p:sldId id="478" r:id="rId15"/>
    <p:sldId id="472" r:id="rId16"/>
    <p:sldId id="455" r:id="rId17"/>
  </p:sldIdLst>
  <p:sldSz cx="9144000" cy="6858000" type="screen4x3"/>
  <p:notesSz cx="6794500" cy="99314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33"/>
    <a:srgbClr val="FF0099"/>
    <a:srgbClr val="660099"/>
    <a:srgbClr val="000099"/>
    <a:srgbClr val="33CCFF"/>
    <a:srgbClr val="660066"/>
    <a:srgbClr val="9900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04" autoAdjust="0"/>
    <p:restoredTop sz="94625" autoAdjust="0"/>
  </p:normalViewPr>
  <p:slideViewPr>
    <p:cSldViewPr>
      <p:cViewPr varScale="1">
        <p:scale>
          <a:sx n="48" d="100"/>
          <a:sy n="48" d="100"/>
        </p:scale>
        <p:origin x="3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46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04563D-64EB-4971-9E1B-5CCC4DDF469A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398221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1C3764-2B32-4A0B-B507-D4CF2A73112A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81370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CF23BE-1B9C-4285-AD48-CFB9536DB7F3}" type="slidenum">
              <a:rPr lang="da-DK" altLang="da-DK"/>
              <a:pPr>
                <a:spcBef>
                  <a:spcPct val="0"/>
                </a:spcBef>
              </a:pPr>
              <a:t>1</a:t>
            </a:fld>
            <a:endParaRPr lang="da-DK" altLang="da-DK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  <p:extLst>
      <p:ext uri="{BB962C8B-B14F-4D97-AF65-F5344CB8AC3E}">
        <p14:creationId xmlns:p14="http://schemas.microsoft.com/office/powerpoint/2010/main" val="51041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TU-DK-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DTU frise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0"/>
          <a:stretch>
            <a:fillRect/>
          </a:stretch>
        </p:blipFill>
        <p:spPr bwMode="auto">
          <a:xfrm>
            <a:off x="4432300" y="4191000"/>
            <a:ext cx="47117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8" descr="C:\Users\cls\Desktop\DTU_ppt\Til PAW\DTU_LOGOS\Done\DTU Space A U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34251" b="14568"/>
          <a:stretch>
            <a:fillRect/>
          </a:stretch>
        </p:blipFill>
        <p:spPr bwMode="auto">
          <a:xfrm>
            <a:off x="619125" y="6029325"/>
            <a:ext cx="52133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05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37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4654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3570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941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3887548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3490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8356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057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34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368504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4355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61294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35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11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6497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360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549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15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6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362234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116453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Click to edit Master text styles</a:t>
            </a:r>
          </a:p>
          <a:p>
            <a:pPr lvl="1"/>
            <a:r>
              <a:rPr lang="en-GB" altLang="da-DK" smtClean="0"/>
              <a:t>Second level</a:t>
            </a:r>
          </a:p>
          <a:p>
            <a:pPr lvl="2"/>
            <a:r>
              <a:rPr lang="en-GB" altLang="da-DK" smtClean="0"/>
              <a:t>Third level</a:t>
            </a:r>
          </a:p>
          <a:p>
            <a:pPr lvl="3"/>
            <a:r>
              <a:rPr lang="en-GB" altLang="da-DK" smtClean="0"/>
              <a:t>Fourth level</a:t>
            </a:r>
          </a:p>
          <a:p>
            <a:pPr lvl="4"/>
            <a:r>
              <a:rPr lang="en-GB" altLang="da-DK" smtClean="0"/>
              <a:t>Fifth level</a:t>
            </a:r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609600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199184D-AE93-4D8A-9842-9CAB852C2A62}" type="slidenum">
              <a:rPr lang="da-DK" altLang="da-DK" sz="900"/>
              <a:pPr/>
              <a:t>‹#›</a:t>
            </a:fld>
            <a:endParaRPr lang="da-DK" altLang="da-DK" sz="900"/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989013" y="6477000"/>
            <a:ext cx="369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da-DK" sz="900" b="1" smtClean="0"/>
              <a:t>DTU Space, Technical University of Denmark</a:t>
            </a:r>
          </a:p>
        </p:txBody>
      </p:sp>
      <p:sp>
        <p:nvSpPr>
          <p:cNvPr id="1031" name="Rectangle 15"/>
          <p:cNvSpPr>
            <a:spLocks noChangeArrowheads="1"/>
          </p:cNvSpPr>
          <p:nvPr userDrawn="1"/>
        </p:nvSpPr>
        <p:spPr bwMode="auto">
          <a:xfrm>
            <a:off x="4356100" y="6477000"/>
            <a:ext cx="3186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endParaRPr lang="da-DK" altLang="da-DK" sz="9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574675" indent="-1952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27952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Click to edit Master text styles</a:t>
            </a:r>
          </a:p>
          <a:p>
            <a:pPr lvl="1"/>
            <a:r>
              <a:rPr lang="en-GB" altLang="da-DK" smtClean="0"/>
              <a:t>Second level</a:t>
            </a:r>
          </a:p>
          <a:p>
            <a:pPr lvl="2"/>
            <a:r>
              <a:rPr lang="en-GB" altLang="da-DK" smtClean="0"/>
              <a:t>Third level</a:t>
            </a:r>
          </a:p>
          <a:p>
            <a:pPr lvl="3"/>
            <a:r>
              <a:rPr lang="en-GB" altLang="da-DK" smtClean="0"/>
              <a:t>Fourth level</a:t>
            </a:r>
          </a:p>
          <a:p>
            <a:pPr lvl="4"/>
            <a:r>
              <a:rPr lang="en-GB" altLang="da-DK" smtClean="0"/>
              <a:t>Fifth level</a:t>
            </a:r>
          </a:p>
        </p:txBody>
      </p:sp>
      <p:pic>
        <p:nvPicPr>
          <p:cNvPr id="2052" name="Picture 7" descr="DTU-DK-A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7618413" y="6477000"/>
            <a:ext cx="763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altLang="da-DK" sz="900" smtClean="0"/>
              <a:t>20/05/2010</a:t>
            </a:r>
          </a:p>
          <a:p>
            <a:pPr algn="r">
              <a:defRPr/>
            </a:pPr>
            <a:endParaRPr lang="da-DK" altLang="da-DK" sz="900" smtClean="0"/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4356100" y="6477000"/>
            <a:ext cx="3186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da-DK" altLang="da-DK" sz="900" smtClean="0"/>
              <a:t>17th NSHC TWG meeting, CPH, Ole B. Andersen</a:t>
            </a: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609600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12D055F-4CE9-4A8B-B108-FFA906BB274E}" type="slidenum">
              <a:rPr lang="da-DK" altLang="da-DK" sz="900"/>
              <a:pPr/>
              <a:t>‹#›</a:t>
            </a:fld>
            <a:endParaRPr lang="da-DK" altLang="da-DK" sz="900"/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989013" y="6477000"/>
            <a:ext cx="369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da-DK" sz="900" b="1" smtClean="0"/>
              <a:t>DTU Space, Technical University of Denmark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574675" indent="-1952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27952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267200"/>
            <a:ext cx="7994650" cy="838200"/>
          </a:xfrm>
        </p:spPr>
        <p:txBody>
          <a:bodyPr/>
          <a:lstStyle/>
          <a:p>
            <a:r>
              <a:rPr lang="en-GB" sz="2000" dirty="0" smtClean="0"/>
              <a:t>(Selected) Results </a:t>
            </a:r>
            <a:r>
              <a:rPr lang="en-GB" sz="2000" dirty="0"/>
              <a:t>from GOCE++ 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en-GB" sz="2000" dirty="0" smtClean="0"/>
              <a:t>Dynamical </a:t>
            </a:r>
            <a:r>
              <a:rPr lang="en-GB" sz="2000" dirty="0"/>
              <a:t>Coastal Topography and tide gauge unification using altimetry and GOCE.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US" sz="2000" dirty="0" smtClean="0"/>
              <a:t>Summary </a:t>
            </a:r>
            <a:r>
              <a:rPr lang="en-US" sz="2000" dirty="0"/>
              <a:t>of findings and progress on GNSS reflectometry for Coastal sea level. 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altLang="da-DK" sz="2000" dirty="0" smtClean="0"/>
              <a:t/>
            </a:r>
            <a:br>
              <a:rPr lang="da-DK" altLang="da-DK" sz="2000" dirty="0" smtClean="0"/>
            </a:br>
            <a:r>
              <a:rPr lang="en-US" altLang="da-DK" sz="2000" dirty="0" smtClean="0">
                <a:cs typeface="Times New Roman" panose="02020603050405020304" pitchFamily="18" charset="0"/>
              </a:rPr>
              <a:t/>
            </a:r>
            <a:br>
              <a:rPr lang="en-US" altLang="da-DK" sz="2000" dirty="0" smtClean="0">
                <a:cs typeface="Times New Roman" panose="02020603050405020304" pitchFamily="18" charset="0"/>
              </a:rPr>
            </a:br>
            <a:r>
              <a:rPr lang="en-US" altLang="da-DK" sz="2000" dirty="0" smtClean="0">
                <a:cs typeface="Times New Roman" panose="02020603050405020304" pitchFamily="18" charset="0"/>
              </a:rPr>
              <a:t>Ole B. Andersen, P Knudsen, K. Nielsen, C. Hughes,</a:t>
            </a:r>
            <a:br>
              <a:rPr lang="en-US" altLang="da-DK" sz="2000" dirty="0" smtClean="0">
                <a:cs typeface="Times New Roman" panose="02020603050405020304" pitchFamily="18" charset="0"/>
              </a:rPr>
            </a:br>
            <a:r>
              <a:rPr lang="en-US" altLang="da-DK" sz="2000" dirty="0" smtClean="0">
                <a:cs typeface="Times New Roman" panose="02020603050405020304" pitchFamily="18" charset="0"/>
              </a:rPr>
              <a:t>R. Bingham, G. </a:t>
            </a:r>
            <a:r>
              <a:rPr lang="en-US" altLang="da-DK" sz="2000" dirty="0" err="1" smtClean="0">
                <a:cs typeface="Times New Roman" panose="02020603050405020304" pitchFamily="18" charset="0"/>
              </a:rPr>
              <a:t>Woppelmann</a:t>
            </a:r>
            <a:r>
              <a:rPr lang="en-US" altLang="da-DK" sz="2000" dirty="0" smtClean="0">
                <a:cs typeface="Times New Roman" panose="02020603050405020304" pitchFamily="18" charset="0"/>
              </a:rPr>
              <a:t>, M. Gravelle, S. </a:t>
            </a:r>
            <a:r>
              <a:rPr lang="en-US" altLang="da-DK" sz="2000" dirty="0" err="1" smtClean="0">
                <a:cs typeface="Times New Roman" panose="02020603050405020304" pitchFamily="18" charset="0"/>
              </a:rPr>
              <a:t>Padillo</a:t>
            </a:r>
            <a:r>
              <a:rPr lang="en-US" altLang="da-DK" sz="2000" dirty="0" smtClean="0">
                <a:cs typeface="Times New Roman" panose="02020603050405020304" pitchFamily="18" charset="0"/>
              </a:rPr>
              <a:t>, L. Fenoglio-Marc, M. Kern </a:t>
            </a:r>
            <a:br>
              <a:rPr lang="en-US" altLang="da-DK" sz="2000" dirty="0" smtClean="0">
                <a:cs typeface="Times New Roman" panose="02020603050405020304" pitchFamily="18" charset="0"/>
              </a:rPr>
            </a:br>
            <a:r>
              <a:rPr lang="en-US" altLang="da-DK" sz="2000" dirty="0" smtClean="0">
                <a:cs typeface="Times New Roman" panose="02020603050405020304" pitchFamily="18" charset="0"/>
              </a:rPr>
              <a:t>+ S. Williams (NOC)</a:t>
            </a:r>
            <a:br>
              <a:rPr lang="en-US" altLang="da-DK" sz="2000" dirty="0" smtClean="0">
                <a:cs typeface="Times New Roman" panose="02020603050405020304" pitchFamily="18" charset="0"/>
              </a:rPr>
            </a:br>
            <a:endParaRPr lang="en-US" altLang="da-DK" sz="2000" dirty="0" smtClean="0">
              <a:cs typeface="Times New Roman" panose="02020603050405020304" pitchFamily="18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85775" y="3028950"/>
            <a:ext cx="83724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400" b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lyn_os_skypl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1041992"/>
            <a:ext cx="9252520" cy="789999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3568" y="3068960"/>
            <a:ext cx="7775793" cy="3834424"/>
            <a:chOff x="118583" y="1700808"/>
            <a:chExt cx="7775793" cy="3834424"/>
          </a:xfrm>
        </p:grpSpPr>
        <p:pic>
          <p:nvPicPr>
            <p:cNvPr id="4" name="Image 119" descr="CS2_MANCHE_CYC34_MEASURE233to253_anim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83" y="1700808"/>
              <a:ext cx="4719291" cy="3834424"/>
            </a:xfrm>
            <a:prstGeom prst="rect">
              <a:avLst/>
            </a:prstGeom>
          </p:spPr>
        </p:pic>
        <p:pic>
          <p:nvPicPr>
            <p:cNvPr id="5" name="Image 125" descr="CS2_Footprint_GGE_CYC34_TR639b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7874" y="1916832"/>
              <a:ext cx="3056502" cy="3210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33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3" y="1268760"/>
            <a:ext cx="8965124" cy="45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841" y="548680"/>
            <a:ext cx="818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 smtClean="0"/>
              <a:t>Co-</a:t>
            </a:r>
            <a:r>
              <a:rPr lang="da-DK" sz="1800" b="1" dirty="0" err="1" smtClean="0"/>
              <a:t>located</a:t>
            </a:r>
            <a:r>
              <a:rPr lang="da-DK" sz="1800" b="1" dirty="0" smtClean="0"/>
              <a:t> GNSS </a:t>
            </a:r>
            <a:r>
              <a:rPr lang="da-DK" sz="1800" b="1" dirty="0" err="1" smtClean="0"/>
              <a:t>reflectrometric</a:t>
            </a:r>
            <a:r>
              <a:rPr lang="da-DK" sz="1800" b="1" dirty="0" smtClean="0"/>
              <a:t> stations </a:t>
            </a:r>
          </a:p>
          <a:p>
            <a:r>
              <a:rPr lang="da-DK" sz="1800" b="1" dirty="0" smtClean="0"/>
              <a:t>and Sentinel-3 SAR </a:t>
            </a:r>
            <a:r>
              <a:rPr lang="da-DK" sz="1800" b="1" dirty="0" err="1" smtClean="0"/>
              <a:t>altimetry</a:t>
            </a:r>
            <a:r>
              <a:rPr lang="da-DK" sz="1800" b="1" dirty="0" smtClean="0"/>
              <a:t> (</a:t>
            </a:r>
            <a:r>
              <a:rPr lang="da-DK" sz="1800" b="1" dirty="0" err="1" smtClean="0"/>
              <a:t>within</a:t>
            </a:r>
            <a:r>
              <a:rPr lang="da-DK" sz="1800" b="1" dirty="0" smtClean="0"/>
              <a:t> 10 km) </a:t>
            </a:r>
            <a:endParaRPr lang="da-DK" sz="1800" b="1" dirty="0"/>
          </a:p>
        </p:txBody>
      </p:sp>
    </p:spTree>
    <p:extLst>
      <p:ext uri="{BB962C8B-B14F-4D97-AF65-F5344CB8AC3E}">
        <p14:creationId xmlns:p14="http://schemas.microsoft.com/office/powerpoint/2010/main" val="32313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692696"/>
            <a:ext cx="8299103" cy="2948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585" y="4000818"/>
            <a:ext cx="5868144" cy="3067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559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/>
              <a:t>Esbjerg – North Sea </a:t>
            </a:r>
            <a:r>
              <a:rPr lang="da-DK" sz="2000" b="1" dirty="0" err="1" smtClean="0"/>
              <a:t>coast</a:t>
            </a:r>
            <a:r>
              <a:rPr lang="da-DK" sz="2000" b="1" dirty="0" smtClean="0"/>
              <a:t> (Denmark)</a:t>
            </a:r>
            <a:endParaRPr lang="da-DK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437112"/>
            <a:ext cx="24641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2.3 km to Sentinel-3B</a:t>
            </a:r>
          </a:p>
          <a:p>
            <a:r>
              <a:rPr lang="da-DK" dirty="0" smtClean="0"/>
              <a:t>Data</a:t>
            </a:r>
          </a:p>
          <a:p>
            <a:r>
              <a:rPr lang="da-DK" dirty="0"/>
              <a:t>N</a:t>
            </a:r>
            <a:r>
              <a:rPr lang="da-DK" dirty="0" smtClean="0"/>
              <a:t>o S3B data </a:t>
            </a:r>
            <a:r>
              <a:rPr lang="da-DK" dirty="0" err="1" smtClean="0"/>
              <a:t>available</a:t>
            </a:r>
            <a:endParaRPr lang="da-DK" dirty="0" smtClean="0"/>
          </a:p>
          <a:p>
            <a:r>
              <a:rPr lang="da-DK" dirty="0" smtClean="0"/>
              <a:t>Yet.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61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783960" cy="4618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20688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 smtClean="0"/>
              <a:t>Barcelona</a:t>
            </a:r>
            <a:endParaRPr lang="da-DK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6925" y="6093296"/>
            <a:ext cx="5391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2.8 km </a:t>
            </a:r>
            <a:r>
              <a:rPr lang="da-DK" dirty="0" err="1" smtClean="0"/>
              <a:t>between</a:t>
            </a:r>
            <a:r>
              <a:rPr lang="da-DK" dirty="0" smtClean="0"/>
              <a:t> Sentinal-3A and GPS tide gauge.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05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61" y="948790"/>
            <a:ext cx="7338886" cy="478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48680"/>
            <a:ext cx="5237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/>
              <a:t>GNSS (Grey) </a:t>
            </a:r>
            <a:r>
              <a:rPr lang="da-DK" sz="2000" b="1" dirty="0" err="1" smtClean="0"/>
              <a:t>vs</a:t>
            </a:r>
            <a:r>
              <a:rPr lang="da-DK" sz="2000" b="1" dirty="0" smtClean="0"/>
              <a:t> </a:t>
            </a:r>
            <a:r>
              <a:rPr lang="da-DK" sz="2000" b="1" dirty="0" err="1" smtClean="0"/>
              <a:t>Sentinel</a:t>
            </a:r>
            <a:r>
              <a:rPr lang="da-DK" sz="2000" b="1" dirty="0" smtClean="0"/>
              <a:t> 3A (</a:t>
            </a:r>
            <a:r>
              <a:rPr lang="da-DK" sz="2000" b="1" dirty="0" err="1" smtClean="0"/>
              <a:t>blue</a:t>
            </a:r>
            <a:r>
              <a:rPr lang="da-DK" sz="2000" b="1" dirty="0" smtClean="0"/>
              <a:t>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5826673"/>
            <a:ext cx="6167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Work</a:t>
            </a:r>
            <a:r>
              <a:rPr lang="da-DK" b="1" dirty="0" smtClean="0"/>
              <a:t> </a:t>
            </a:r>
            <a:r>
              <a:rPr lang="da-DK" b="1" dirty="0" smtClean="0"/>
              <a:t>in </a:t>
            </a:r>
            <a:r>
              <a:rPr lang="da-DK" b="1" dirty="0" err="1" smtClean="0"/>
              <a:t>progress</a:t>
            </a:r>
            <a:r>
              <a:rPr lang="da-DK" b="1" dirty="0" smtClean="0"/>
              <a:t>. Still </a:t>
            </a:r>
            <a:r>
              <a:rPr lang="da-DK" b="1" dirty="0" err="1" smtClean="0"/>
              <a:t>several</a:t>
            </a:r>
            <a:r>
              <a:rPr lang="da-DK" b="1" dirty="0" smtClean="0"/>
              <a:t> </a:t>
            </a:r>
            <a:r>
              <a:rPr lang="da-DK" b="1" dirty="0" err="1" smtClean="0"/>
              <a:t>unaccounted</a:t>
            </a:r>
            <a:r>
              <a:rPr lang="da-DK" b="1" dirty="0" smtClean="0"/>
              <a:t> </a:t>
            </a:r>
            <a:r>
              <a:rPr lang="da-DK" b="1" dirty="0" err="1" smtClean="0"/>
              <a:t>biases</a:t>
            </a:r>
            <a:r>
              <a:rPr lang="da-DK" b="1" dirty="0" smtClean="0"/>
              <a:t>. </a:t>
            </a:r>
          </a:p>
          <a:p>
            <a:r>
              <a:rPr lang="da-DK" b="1" dirty="0" smtClean="0"/>
              <a:t>More </a:t>
            </a:r>
            <a:r>
              <a:rPr lang="da-DK" b="1" dirty="0" smtClean="0"/>
              <a:t>to </a:t>
            </a:r>
            <a:r>
              <a:rPr lang="da-DK" b="1" dirty="0" err="1" smtClean="0"/>
              <a:t>come</a:t>
            </a:r>
            <a:r>
              <a:rPr lang="da-DK" b="1" dirty="0" smtClean="0"/>
              <a:t> </a:t>
            </a:r>
            <a:r>
              <a:rPr lang="da-DK" b="1" dirty="0" smtClean="0"/>
              <a:t>at AGU/EGU. 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200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7772400" cy="1143000"/>
          </a:xfrm>
        </p:spPr>
        <p:txBody>
          <a:bodyPr/>
          <a:lstStyle/>
          <a:p>
            <a:r>
              <a:rPr lang="da-DK" dirty="0" smtClean="0"/>
              <a:t>Summary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7772400" cy="4565650"/>
          </a:xfrm>
        </p:spPr>
        <p:txBody>
          <a:bodyPr/>
          <a:lstStyle/>
          <a:p>
            <a:endParaRPr lang="da-DK" sz="1400" b="1" dirty="0" smtClean="0"/>
          </a:p>
          <a:p>
            <a:r>
              <a:rPr lang="da-DK" sz="1400" b="1" dirty="0" smtClean="0"/>
              <a:t>GOCE ++ DYCOT </a:t>
            </a:r>
            <a:r>
              <a:rPr lang="da-DK" sz="1400" b="1" dirty="0" err="1" smtClean="0"/>
              <a:t>results</a:t>
            </a:r>
            <a:r>
              <a:rPr lang="da-DK" sz="1400" b="1" dirty="0" smtClean="0"/>
              <a:t> </a:t>
            </a:r>
            <a:r>
              <a:rPr lang="da-DK" sz="1400" b="1" dirty="0" err="1" smtClean="0"/>
              <a:t>are</a:t>
            </a:r>
            <a:r>
              <a:rPr lang="da-DK" sz="1400" b="1" dirty="0" smtClean="0"/>
              <a:t> </a:t>
            </a:r>
            <a:r>
              <a:rPr lang="da-DK" sz="1400" b="1" dirty="0" err="1" smtClean="0"/>
              <a:t>appearing</a:t>
            </a:r>
            <a:r>
              <a:rPr lang="da-DK" sz="1400" b="1" dirty="0" smtClean="0"/>
              <a:t> on gocedt.eu and </a:t>
            </a:r>
            <a:r>
              <a:rPr lang="da-DK" sz="1400" b="1" dirty="0" err="1" smtClean="0"/>
              <a:t>paper</a:t>
            </a:r>
            <a:r>
              <a:rPr lang="da-DK" sz="1400" b="1" dirty="0" smtClean="0"/>
              <a:t> is in </a:t>
            </a:r>
            <a:r>
              <a:rPr lang="da-DK" sz="1400" b="1" dirty="0" err="1" smtClean="0"/>
              <a:t>press</a:t>
            </a:r>
            <a:r>
              <a:rPr lang="da-DK" sz="1400" b="1" dirty="0" smtClean="0"/>
              <a:t> </a:t>
            </a:r>
          </a:p>
          <a:p>
            <a:endParaRPr lang="da-DK" sz="1400" b="1" dirty="0"/>
          </a:p>
          <a:p>
            <a:r>
              <a:rPr lang="da-DK" sz="1400" b="1" dirty="0" smtClean="0"/>
              <a:t>General </a:t>
            </a:r>
            <a:r>
              <a:rPr lang="da-DK" sz="1400" b="1" dirty="0" err="1" smtClean="0"/>
              <a:t>comparison</a:t>
            </a:r>
            <a:r>
              <a:rPr lang="da-DK" sz="1400" b="1" dirty="0" smtClean="0"/>
              <a:t> </a:t>
            </a:r>
            <a:r>
              <a:rPr lang="da-DK" sz="1400" b="1" dirty="0" err="1" smtClean="0"/>
              <a:t>between</a:t>
            </a:r>
            <a:r>
              <a:rPr lang="da-DK" sz="1400" b="1" dirty="0" smtClean="0"/>
              <a:t> global MDT and TG shows 9 cm </a:t>
            </a:r>
            <a:r>
              <a:rPr lang="da-DK" sz="1400" b="1" dirty="0" err="1" smtClean="0"/>
              <a:t>nois</a:t>
            </a:r>
            <a:r>
              <a:rPr lang="da-DK" sz="1400" b="1" dirty="0" smtClean="0"/>
              <a:t> </a:t>
            </a:r>
            <a:r>
              <a:rPr lang="da-DK" sz="1400" b="1" dirty="0" err="1" smtClean="0"/>
              <a:t>dominated</a:t>
            </a:r>
            <a:r>
              <a:rPr lang="da-DK" sz="1400" b="1" dirty="0" smtClean="0"/>
              <a:t> by short </a:t>
            </a:r>
            <a:r>
              <a:rPr lang="da-DK" sz="1400" b="1" dirty="0" err="1" smtClean="0"/>
              <a:t>wavelength</a:t>
            </a:r>
            <a:r>
              <a:rPr lang="da-DK" sz="1400" b="1" dirty="0" smtClean="0"/>
              <a:t> </a:t>
            </a:r>
            <a:r>
              <a:rPr lang="da-DK" sz="1400" b="1" dirty="0" err="1" smtClean="0"/>
              <a:t>geoid</a:t>
            </a:r>
            <a:r>
              <a:rPr lang="da-DK" sz="1400" b="1" dirty="0" smtClean="0"/>
              <a:t> </a:t>
            </a:r>
            <a:r>
              <a:rPr lang="da-DK" sz="1400" b="1" dirty="0" err="1" smtClean="0"/>
              <a:t>errors</a:t>
            </a:r>
            <a:r>
              <a:rPr lang="da-DK" sz="1400" b="1" dirty="0" smtClean="0"/>
              <a:t>. </a:t>
            </a:r>
          </a:p>
          <a:p>
            <a:endParaRPr lang="da-DK" sz="1400" b="1" dirty="0" smtClean="0"/>
          </a:p>
          <a:p>
            <a:r>
              <a:rPr lang="da-DK" sz="1400" b="1" dirty="0"/>
              <a:t>MDT </a:t>
            </a:r>
            <a:r>
              <a:rPr lang="da-DK" sz="1400" b="1" dirty="0" err="1"/>
              <a:t>evaluation</a:t>
            </a:r>
            <a:r>
              <a:rPr lang="da-DK" sz="1400" b="1" dirty="0"/>
              <a:t> with Tide Gauges is </a:t>
            </a:r>
            <a:r>
              <a:rPr lang="da-DK" sz="1400" b="1" dirty="0" err="1"/>
              <a:t>promising</a:t>
            </a:r>
            <a:r>
              <a:rPr lang="da-DK" sz="1400" b="1" dirty="0"/>
              <a:t> for ”</a:t>
            </a:r>
            <a:r>
              <a:rPr lang="da-DK" sz="1400" b="1" dirty="0" err="1"/>
              <a:t>geodetic</a:t>
            </a:r>
            <a:r>
              <a:rPr lang="da-DK" sz="1400" b="1" dirty="0"/>
              <a:t> approach”, and in general agreement on the 5-7 cm is </a:t>
            </a:r>
            <a:r>
              <a:rPr lang="da-DK" sz="1400" b="1" dirty="0" err="1"/>
              <a:t>found</a:t>
            </a:r>
            <a:r>
              <a:rPr lang="da-DK" sz="1400" b="1" dirty="0"/>
              <a:t>. </a:t>
            </a:r>
          </a:p>
          <a:p>
            <a:endParaRPr lang="da-DK" sz="1400" b="1" dirty="0" smtClean="0"/>
          </a:p>
          <a:p>
            <a:r>
              <a:rPr lang="en-GB" sz="1400" b="1" dirty="0" smtClean="0"/>
              <a:t>New extension of the project to investigate GNSS-R for coastal sea level </a:t>
            </a:r>
            <a:r>
              <a:rPr lang="en-GB" sz="1400" b="1" dirty="0" smtClean="0"/>
              <a:t>information for possible MDT enhancement. </a:t>
            </a:r>
            <a:r>
              <a:rPr lang="en-GB" sz="1400" b="1" dirty="0" smtClean="0"/>
              <a:t>Preliminary evaluation against Sentinel-3A in coastal regions. </a:t>
            </a:r>
          </a:p>
          <a:p>
            <a:endParaRPr lang="da-DK" sz="1400" b="1" dirty="0"/>
          </a:p>
          <a:p>
            <a:r>
              <a:rPr lang="da-DK" sz="1400" b="1" dirty="0" smtClean="0"/>
              <a:t>More to </a:t>
            </a:r>
            <a:r>
              <a:rPr lang="da-DK" sz="1400" b="1" dirty="0" err="1" smtClean="0"/>
              <a:t>follow</a:t>
            </a:r>
            <a:r>
              <a:rPr lang="da-DK" sz="1400" b="1" dirty="0" smtClean="0"/>
              <a:t>. </a:t>
            </a:r>
          </a:p>
          <a:p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4685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30719"/>
            <a:ext cx="7772400" cy="1143000"/>
          </a:xfrm>
        </p:spPr>
        <p:txBody>
          <a:bodyPr/>
          <a:lstStyle/>
          <a:p>
            <a:r>
              <a:rPr lang="da-DK" dirty="0" smtClean="0"/>
              <a:t>ESA (ITT) </a:t>
            </a:r>
            <a:r>
              <a:rPr lang="da-DK" dirty="0" err="1" smtClean="0"/>
              <a:t>Goce</a:t>
            </a:r>
            <a:r>
              <a:rPr lang="da-DK" dirty="0" smtClean="0"/>
              <a:t> + </a:t>
            </a:r>
            <a:br>
              <a:rPr lang="da-DK" dirty="0" smtClean="0"/>
            </a:br>
            <a:r>
              <a:rPr lang="da-DK" dirty="0" err="1" smtClean="0"/>
              <a:t>Height</a:t>
            </a:r>
            <a:r>
              <a:rPr lang="da-DK" dirty="0" smtClean="0"/>
              <a:t> System </a:t>
            </a:r>
            <a:r>
              <a:rPr lang="da-DK" dirty="0" err="1" smtClean="0"/>
              <a:t>Unification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Roadmap</a:t>
            </a:r>
            <a:r>
              <a:rPr lang="da-DK" dirty="0" smtClean="0"/>
              <a:t> (2011-2014):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257" y="3095374"/>
            <a:ext cx="7772400" cy="4565650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99937"/>
            <a:ext cx="58039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773262"/>
            <a:ext cx="2592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 smtClean="0"/>
              <a:t>2015:</a:t>
            </a:r>
          </a:p>
          <a:p>
            <a:r>
              <a:rPr lang="da-DK" sz="1800" b="1" dirty="0"/>
              <a:t>E</a:t>
            </a:r>
            <a:r>
              <a:rPr lang="da-DK" sz="1800" b="1" dirty="0" smtClean="0"/>
              <a:t>SA </a:t>
            </a:r>
            <a:r>
              <a:rPr lang="da-DK" sz="1800" b="1" dirty="0" err="1" smtClean="0"/>
              <a:t>issued</a:t>
            </a:r>
            <a:r>
              <a:rPr lang="da-DK" sz="1800" b="1" dirty="0" smtClean="0"/>
              <a:t> an</a:t>
            </a:r>
          </a:p>
          <a:p>
            <a:r>
              <a:rPr lang="da-DK" sz="1800" b="1" dirty="0" smtClean="0"/>
              <a:t>ITT (GOCE ++)  </a:t>
            </a:r>
          </a:p>
          <a:p>
            <a:r>
              <a:rPr lang="da-DK" sz="1800" b="1" dirty="0" smtClean="0"/>
              <a:t>To </a:t>
            </a:r>
            <a:r>
              <a:rPr lang="da-DK" sz="1800" b="1" dirty="0" err="1" smtClean="0"/>
              <a:t>focus</a:t>
            </a:r>
            <a:r>
              <a:rPr lang="da-DK" sz="1800" b="1" dirty="0" smtClean="0"/>
              <a:t> on </a:t>
            </a:r>
            <a:r>
              <a:rPr lang="da-DK" sz="1800" b="1" dirty="0" err="1" smtClean="0"/>
              <a:t>individual</a:t>
            </a:r>
            <a:r>
              <a:rPr lang="da-DK" sz="1800" b="1" dirty="0" smtClean="0"/>
              <a:t> elements and </a:t>
            </a:r>
            <a:r>
              <a:rPr lang="da-DK" sz="1800" b="1" dirty="0" err="1" smtClean="0"/>
              <a:t>impact</a:t>
            </a:r>
            <a:r>
              <a:rPr lang="da-DK" sz="1800" b="1" dirty="0" smtClean="0"/>
              <a:t> of GOCE…</a:t>
            </a:r>
          </a:p>
          <a:p>
            <a:endParaRPr lang="da-DK" sz="1800" b="1" dirty="0" smtClean="0"/>
          </a:p>
          <a:p>
            <a:r>
              <a:rPr lang="da-DK" sz="1800" b="1" dirty="0" smtClean="0"/>
              <a:t>Project </a:t>
            </a:r>
          </a:p>
          <a:p>
            <a:r>
              <a:rPr lang="da-DK" sz="1800" b="1" dirty="0" err="1" smtClean="0"/>
              <a:t>extended</a:t>
            </a:r>
            <a:r>
              <a:rPr lang="da-DK" sz="1800" b="1" dirty="0" smtClean="0"/>
              <a:t> </a:t>
            </a:r>
            <a:r>
              <a:rPr lang="da-DK" sz="1800" b="1" dirty="0" err="1" smtClean="0"/>
              <a:t>until</a:t>
            </a:r>
            <a:r>
              <a:rPr lang="da-DK" sz="1800" b="1" dirty="0" smtClean="0"/>
              <a:t> </a:t>
            </a:r>
          </a:p>
          <a:p>
            <a:r>
              <a:rPr lang="da-DK" sz="1800" b="1" dirty="0" err="1" smtClean="0"/>
              <a:t>early</a:t>
            </a:r>
            <a:r>
              <a:rPr lang="da-DK" sz="1800" b="1" dirty="0" smtClean="0"/>
              <a:t> 2019 </a:t>
            </a:r>
            <a:endParaRPr lang="da-DK" sz="1800" b="1" dirty="0"/>
          </a:p>
          <a:p>
            <a:endParaRPr lang="da-DK" sz="1800" b="1" dirty="0" smtClean="0"/>
          </a:p>
          <a:p>
            <a:endParaRPr lang="da-DK" sz="1800" b="1" dirty="0" smtClean="0"/>
          </a:p>
        </p:txBody>
      </p:sp>
      <p:sp>
        <p:nvSpPr>
          <p:cNvPr id="5" name="Right Arrow 4"/>
          <p:cNvSpPr/>
          <p:nvPr/>
        </p:nvSpPr>
        <p:spPr bwMode="auto">
          <a:xfrm>
            <a:off x="484907" y="4797152"/>
            <a:ext cx="1998861" cy="864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33796" name="Picture 4" descr="Goce+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00748"/>
            <a:ext cx="2276019" cy="15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877272"/>
            <a:ext cx="332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Courtesy</a:t>
            </a:r>
            <a:r>
              <a:rPr lang="da-DK" dirty="0" smtClean="0"/>
              <a:t>: Gruber et al., 2014)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98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04800"/>
            <a:ext cx="8758064" cy="588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31214" r="18423" b="14426"/>
          <a:stretch/>
        </p:blipFill>
        <p:spPr>
          <a:xfrm>
            <a:off x="0" y="1463651"/>
            <a:ext cx="4937764" cy="47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7424"/>
            <a:ext cx="7772400" cy="1143000"/>
          </a:xfrm>
        </p:spPr>
        <p:txBody>
          <a:bodyPr/>
          <a:lstStyle/>
          <a:p>
            <a:r>
              <a:rPr lang="da-DK" dirty="0" smtClean="0"/>
              <a:t>GNSS </a:t>
            </a:r>
            <a:r>
              <a:rPr lang="da-DK" dirty="0" err="1" smtClean="0"/>
              <a:t>Equipped</a:t>
            </a:r>
            <a:r>
              <a:rPr lang="da-DK" dirty="0" smtClean="0"/>
              <a:t> Tide gauges (SONEL)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Imag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305879" cy="52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820472" cy="56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5850"/>
            <a:ext cx="8440714" cy="54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06" y="765850"/>
            <a:ext cx="8501310" cy="54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48" y="692696"/>
            <a:ext cx="8544630" cy="54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10" y="729273"/>
            <a:ext cx="8516865" cy="54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6381328"/>
            <a:ext cx="6797054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a-DK" dirty="0" err="1" smtClean="0"/>
              <a:t>Misfit</a:t>
            </a:r>
            <a:r>
              <a:rPr lang="da-DK" dirty="0" smtClean="0"/>
              <a:t> is on the </a:t>
            </a:r>
            <a:r>
              <a:rPr lang="da-DK" dirty="0" err="1" smtClean="0"/>
              <a:t>order</a:t>
            </a:r>
            <a:r>
              <a:rPr lang="da-DK" dirty="0" smtClean="0"/>
              <a:t> of 8-9 cm with </a:t>
            </a:r>
            <a:r>
              <a:rPr lang="da-DK" dirty="0" err="1" smtClean="0"/>
              <a:t>geoids</a:t>
            </a:r>
            <a:r>
              <a:rPr lang="da-DK" dirty="0" smtClean="0"/>
              <a:t> at the </a:t>
            </a:r>
            <a:r>
              <a:rPr lang="da-DK" dirty="0" err="1" smtClean="0"/>
              <a:t>full</a:t>
            </a:r>
            <a:r>
              <a:rPr lang="da-DK" dirty="0" smtClean="0"/>
              <a:t> resolution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02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95536" y="4437112"/>
            <a:ext cx="7560840" cy="172819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531440"/>
            <a:ext cx="8516736" cy="1143000"/>
          </a:xfrm>
        </p:spPr>
        <p:txBody>
          <a:bodyPr/>
          <a:lstStyle/>
          <a:p>
            <a:r>
              <a:rPr lang="da-DK" dirty="0" smtClean="0"/>
              <a:t>Software Architecture for </a:t>
            </a:r>
            <a:r>
              <a:rPr lang="da-DK" dirty="0" err="1" smtClean="0"/>
              <a:t>creating</a:t>
            </a:r>
            <a:r>
              <a:rPr lang="da-DK" dirty="0" smtClean="0"/>
              <a:t> </a:t>
            </a:r>
            <a:r>
              <a:rPr lang="da-DK" dirty="0" err="1" smtClean="0"/>
              <a:t>coastal</a:t>
            </a:r>
            <a:r>
              <a:rPr lang="da-DK" dirty="0" smtClean="0"/>
              <a:t> MDT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040" y="4479974"/>
            <a:ext cx="7772400" cy="4565650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GOCE++DYCOT </a:t>
            </a:r>
            <a:r>
              <a:rPr lang="da-DK" b="1" dirty="0" err="1" smtClean="0"/>
              <a:t>Coastal</a:t>
            </a:r>
            <a:r>
              <a:rPr lang="da-DK" b="1" dirty="0" smtClean="0"/>
              <a:t> MDT Software </a:t>
            </a:r>
            <a:r>
              <a:rPr lang="da-DK" b="1" dirty="0" err="1" smtClean="0"/>
              <a:t>Toolbox</a:t>
            </a:r>
            <a:r>
              <a:rPr lang="da-DK" b="1" dirty="0" smtClean="0"/>
              <a:t>. </a:t>
            </a:r>
            <a:endParaRPr lang="da-DK" dirty="0" smtClean="0"/>
          </a:p>
          <a:p>
            <a:r>
              <a:rPr lang="da-DK" dirty="0" smtClean="0"/>
              <a:t>Command line interface </a:t>
            </a:r>
            <a:r>
              <a:rPr lang="da-DK" dirty="0" err="1" smtClean="0"/>
              <a:t>written</a:t>
            </a:r>
            <a:r>
              <a:rPr lang="da-DK" dirty="0" smtClean="0"/>
              <a:t> in R.</a:t>
            </a:r>
          </a:p>
          <a:p>
            <a:r>
              <a:rPr lang="da-DK" dirty="0" err="1" smtClean="0"/>
              <a:t>Allow</a:t>
            </a:r>
            <a:r>
              <a:rPr lang="da-DK" dirty="0" smtClean="0"/>
              <a:t> </a:t>
            </a:r>
            <a:r>
              <a:rPr lang="da-DK" dirty="0" err="1" smtClean="0"/>
              <a:t>filtering</a:t>
            </a:r>
            <a:r>
              <a:rPr lang="da-DK" dirty="0" smtClean="0"/>
              <a:t> </a:t>
            </a:r>
            <a:r>
              <a:rPr lang="da-DK" dirty="0" err="1" smtClean="0"/>
              <a:t>combining</a:t>
            </a:r>
            <a:r>
              <a:rPr lang="da-DK" dirty="0" smtClean="0"/>
              <a:t> </a:t>
            </a:r>
            <a:r>
              <a:rPr lang="da-DK" dirty="0" err="1" smtClean="0"/>
              <a:t>different</a:t>
            </a:r>
            <a:r>
              <a:rPr lang="da-DK" dirty="0" smtClean="0"/>
              <a:t> MSS + GOCE </a:t>
            </a:r>
            <a:r>
              <a:rPr lang="da-DK" dirty="0" err="1" smtClean="0"/>
              <a:t>geoids</a:t>
            </a:r>
            <a:r>
              <a:rPr lang="da-DK" dirty="0" smtClean="0"/>
              <a:t> </a:t>
            </a:r>
          </a:p>
          <a:p>
            <a:r>
              <a:rPr lang="da-DK" dirty="0" err="1" smtClean="0"/>
              <a:t>Allows</a:t>
            </a:r>
            <a:r>
              <a:rPr lang="da-DK" dirty="0" smtClean="0"/>
              <a:t> </a:t>
            </a:r>
            <a:r>
              <a:rPr lang="da-DK" dirty="0" smtClean="0"/>
              <a:t>integration of MDT with TG, </a:t>
            </a:r>
          </a:p>
          <a:p>
            <a:r>
              <a:rPr lang="da-DK" dirty="0" err="1" smtClean="0"/>
              <a:t>Error</a:t>
            </a:r>
            <a:r>
              <a:rPr lang="da-DK" dirty="0" smtClean="0"/>
              <a:t> </a:t>
            </a:r>
            <a:r>
              <a:rPr lang="da-DK" dirty="0" err="1" smtClean="0"/>
              <a:t>estimation</a:t>
            </a:r>
            <a:r>
              <a:rPr lang="da-DK" dirty="0" smtClean="0"/>
              <a:t>.</a:t>
            </a:r>
          </a:p>
          <a:p>
            <a:r>
              <a:rPr lang="da-DK" dirty="0" err="1" smtClean="0"/>
              <a:t>Available</a:t>
            </a:r>
            <a:r>
              <a:rPr lang="da-DK" dirty="0" smtClean="0"/>
              <a:t> for </a:t>
            </a:r>
            <a:r>
              <a:rPr lang="da-DK" dirty="0" err="1" smtClean="0"/>
              <a:t>free</a:t>
            </a:r>
            <a:r>
              <a:rPr lang="da-DK" dirty="0" smtClean="0"/>
              <a:t> download from gocehsu.eu homepage</a:t>
            </a:r>
            <a:r>
              <a:rPr lang="da-DK" dirty="0" smtClean="0"/>
              <a:t>   </a:t>
            </a:r>
            <a:endParaRPr lang="da-DK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0" y="836712"/>
            <a:ext cx="604420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459432"/>
            <a:ext cx="7772400" cy="1143000"/>
          </a:xfrm>
        </p:spPr>
        <p:txBody>
          <a:bodyPr/>
          <a:lstStyle/>
          <a:p>
            <a:r>
              <a:rPr lang="da-DK" dirty="0" err="1" smtClean="0"/>
              <a:t>Comparison</a:t>
            </a:r>
            <a:r>
              <a:rPr lang="da-DK" dirty="0" smtClean="0"/>
              <a:t> at NW European </a:t>
            </a:r>
            <a:r>
              <a:rPr lang="da-DK" dirty="0" err="1" smtClean="0"/>
              <a:t>coast</a:t>
            </a:r>
            <a:r>
              <a:rPr lang="da-DK" dirty="0" smtClean="0"/>
              <a:t>.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84" y="807566"/>
            <a:ext cx="9001944" cy="4205610"/>
          </a:xfrm>
        </p:spPr>
        <p:txBody>
          <a:bodyPr/>
          <a:lstStyle/>
          <a:p>
            <a:pPr marL="0" indent="0">
              <a:buNone/>
            </a:pPr>
            <a:endParaRPr lang="da-DK" sz="1400" b="1" dirty="0"/>
          </a:p>
          <a:p>
            <a:pPr marL="0" indent="0">
              <a:buNone/>
            </a:pPr>
            <a:endParaRPr lang="da-DK" sz="1400" b="1" dirty="0" smtClean="0"/>
          </a:p>
          <a:p>
            <a:pPr marL="0" indent="0">
              <a:buNone/>
            </a:pPr>
            <a:endParaRPr lang="da-DK" sz="1400" b="1" dirty="0"/>
          </a:p>
          <a:p>
            <a:pPr marL="0" indent="0">
              <a:buNone/>
            </a:pPr>
            <a:endParaRPr lang="da-DK" sz="1400" b="1" dirty="0" smtClean="0"/>
          </a:p>
          <a:p>
            <a:pPr marL="0" indent="0">
              <a:buNone/>
            </a:pPr>
            <a:endParaRPr lang="da-DK" sz="1400" b="1" dirty="0"/>
          </a:p>
          <a:p>
            <a:pPr marL="0" indent="0">
              <a:buNone/>
            </a:pPr>
            <a:endParaRPr lang="da-DK" sz="1400" b="1" dirty="0" smtClean="0"/>
          </a:p>
          <a:p>
            <a:pPr marL="0" indent="0">
              <a:buNone/>
            </a:pPr>
            <a:endParaRPr lang="da-DK" sz="1400" b="1" dirty="0"/>
          </a:p>
          <a:p>
            <a:pPr marL="0" indent="0">
              <a:buNone/>
            </a:pPr>
            <a:endParaRPr lang="da-DK" sz="1400" b="1" dirty="0" smtClean="0"/>
          </a:p>
          <a:p>
            <a:pPr marL="0" indent="0">
              <a:buNone/>
            </a:pPr>
            <a:endParaRPr lang="da-DK" sz="1400" b="1" dirty="0"/>
          </a:p>
          <a:p>
            <a:pPr marL="0" indent="0">
              <a:buNone/>
            </a:pPr>
            <a:endParaRPr lang="da-DK" sz="1400" b="1" dirty="0" smtClean="0"/>
          </a:p>
          <a:p>
            <a:pPr marL="0" indent="0">
              <a:buNone/>
            </a:pPr>
            <a:endParaRPr lang="da-DK" sz="1400" b="1" dirty="0"/>
          </a:p>
          <a:p>
            <a:pPr marL="0" indent="0">
              <a:buNone/>
            </a:pPr>
            <a:endParaRPr lang="da-DK" sz="1400" b="1" dirty="0" smtClean="0"/>
          </a:p>
          <a:p>
            <a:pPr marL="0" indent="0">
              <a:buNone/>
            </a:pPr>
            <a:endParaRPr lang="da-DK" sz="1400" b="1" dirty="0"/>
          </a:p>
          <a:p>
            <a:pPr marL="0" indent="0">
              <a:buNone/>
            </a:pPr>
            <a:endParaRPr lang="da-DK" sz="1400" b="1" dirty="0" smtClean="0"/>
          </a:p>
          <a:p>
            <a:pPr marL="0" indent="0">
              <a:buNone/>
            </a:pPr>
            <a:endParaRPr lang="da-DK" sz="1400" b="1" dirty="0"/>
          </a:p>
          <a:p>
            <a:pPr marL="0" indent="0">
              <a:buNone/>
            </a:pPr>
            <a:r>
              <a:rPr lang="da-DK" sz="1400" b="1" dirty="0" smtClean="0"/>
              <a:t>Tide gauges 		</a:t>
            </a:r>
            <a:r>
              <a:rPr lang="da-DK" sz="1400" b="1" dirty="0" err="1" smtClean="0"/>
              <a:t>Raw</a:t>
            </a:r>
            <a:r>
              <a:rPr lang="da-DK" sz="1400" b="1" dirty="0" smtClean="0"/>
              <a:t> </a:t>
            </a:r>
            <a:r>
              <a:rPr lang="da-DK" sz="1400" b="1" dirty="0" err="1" smtClean="0"/>
              <a:t>satellite</a:t>
            </a:r>
            <a:r>
              <a:rPr lang="da-DK" sz="1400" b="1" dirty="0" smtClean="0"/>
              <a:t> MDT, 	 </a:t>
            </a:r>
            <a:r>
              <a:rPr lang="da-DK" sz="1400" b="1" dirty="0" err="1" smtClean="0"/>
              <a:t>Filtered</a:t>
            </a:r>
            <a:r>
              <a:rPr lang="da-DK" sz="1400" b="1" dirty="0" smtClean="0"/>
              <a:t> </a:t>
            </a:r>
            <a:r>
              <a:rPr lang="da-DK" sz="1400" b="1" dirty="0" err="1" smtClean="0"/>
              <a:t>combined</a:t>
            </a:r>
            <a:r>
              <a:rPr lang="da-DK" sz="1400" b="1" dirty="0" smtClean="0"/>
              <a:t> </a:t>
            </a:r>
            <a:r>
              <a:rPr lang="da-DK" sz="1400" b="1" dirty="0" err="1" smtClean="0"/>
              <a:t>Sat+TG</a:t>
            </a:r>
            <a:r>
              <a:rPr lang="da-DK" sz="1400" b="1" dirty="0" smtClean="0"/>
              <a:t> MDT </a:t>
            </a:r>
            <a:endParaRPr lang="da-DK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96" y="980182"/>
            <a:ext cx="9144000" cy="347079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27" y="683568"/>
            <a:ext cx="5455921" cy="5359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676854"/>
            <a:ext cx="7272808" cy="1077218"/>
          </a:xfrm>
          <a:prstGeom prst="rect">
            <a:avLst/>
          </a:prstGeom>
          <a:solidFill>
            <a:srgbClr val="99CC33"/>
          </a:solidFill>
        </p:spPr>
        <p:txBody>
          <a:bodyPr wrap="square" rtlCol="0">
            <a:spAutoFit/>
          </a:bodyPr>
          <a:lstStyle/>
          <a:p>
            <a:r>
              <a:rPr lang="da-DK" b="1" dirty="0" err="1" smtClean="0"/>
              <a:t>Misfit</a:t>
            </a:r>
            <a:r>
              <a:rPr lang="da-DK" b="1" dirty="0" smtClean="0"/>
              <a:t> </a:t>
            </a:r>
            <a:r>
              <a:rPr lang="da-DK" b="1" dirty="0" err="1" smtClean="0"/>
              <a:t>between</a:t>
            </a:r>
            <a:r>
              <a:rPr lang="da-DK" b="1" dirty="0" smtClean="0"/>
              <a:t> MDT and TG of 6 cm for </a:t>
            </a:r>
            <a:r>
              <a:rPr lang="en-US" b="1" dirty="0" smtClean="0"/>
              <a:t>combined</a:t>
            </a:r>
            <a:r>
              <a:rPr lang="da-DK" b="1" dirty="0" smtClean="0"/>
              <a:t> </a:t>
            </a:r>
            <a:r>
              <a:rPr lang="da-DK" b="1" dirty="0" err="1" smtClean="0"/>
              <a:t>coastal</a:t>
            </a:r>
            <a:r>
              <a:rPr lang="da-DK" b="1" dirty="0" smtClean="0"/>
              <a:t> MDT</a:t>
            </a:r>
          </a:p>
          <a:p>
            <a:r>
              <a:rPr lang="da-DK" b="1" dirty="0" smtClean="0"/>
              <a:t>  </a:t>
            </a:r>
          </a:p>
          <a:p>
            <a:r>
              <a:rPr lang="da-DK" b="1" dirty="0" smtClean="0"/>
              <a:t>Comparable for 9 cm </a:t>
            </a:r>
            <a:r>
              <a:rPr lang="da-DK" b="1" dirty="0" err="1" smtClean="0"/>
              <a:t>mitfit</a:t>
            </a:r>
            <a:r>
              <a:rPr lang="da-DK" b="1" dirty="0" smtClean="0"/>
              <a:t> </a:t>
            </a:r>
            <a:r>
              <a:rPr lang="da-DK" b="1" dirty="0" err="1" smtClean="0"/>
              <a:t>between</a:t>
            </a:r>
            <a:r>
              <a:rPr lang="da-DK" b="1" dirty="0" smtClean="0"/>
              <a:t> MDT (ECCO </a:t>
            </a:r>
            <a:r>
              <a:rPr lang="da-DK" b="1" dirty="0" err="1" smtClean="0"/>
              <a:t>etd</a:t>
            </a:r>
            <a:r>
              <a:rPr lang="da-DK" b="1" dirty="0" smtClean="0"/>
              <a:t>) and TG. </a:t>
            </a:r>
          </a:p>
          <a:p>
            <a:r>
              <a:rPr lang="da-DK" b="1" dirty="0" smtClean="0"/>
              <a:t>Difference </a:t>
            </a:r>
            <a:r>
              <a:rPr lang="da-DK" b="1" dirty="0" err="1" smtClean="0"/>
              <a:t>dominated</a:t>
            </a:r>
            <a:r>
              <a:rPr lang="da-DK" b="1" dirty="0" smtClean="0"/>
              <a:t> by small </a:t>
            </a:r>
            <a:r>
              <a:rPr lang="da-DK" b="1" dirty="0" err="1" smtClean="0"/>
              <a:t>scale</a:t>
            </a:r>
            <a:r>
              <a:rPr lang="da-DK" b="1" dirty="0" smtClean="0"/>
              <a:t> </a:t>
            </a:r>
            <a:r>
              <a:rPr lang="da-DK" b="1" dirty="0" err="1" smtClean="0"/>
              <a:t>geoid</a:t>
            </a:r>
            <a:r>
              <a:rPr lang="da-DK" b="1" dirty="0" smtClean="0"/>
              <a:t> </a:t>
            </a:r>
            <a:r>
              <a:rPr lang="da-DK" b="1" dirty="0" err="1" smtClean="0"/>
              <a:t>errors</a:t>
            </a:r>
            <a:r>
              <a:rPr lang="da-DK" b="1" dirty="0" smtClean="0"/>
              <a:t>/</a:t>
            </a:r>
            <a:r>
              <a:rPr lang="da-DK" b="1" dirty="0" err="1" smtClean="0"/>
              <a:t>omissions</a:t>
            </a:r>
            <a:r>
              <a:rPr lang="da-DK" b="1" dirty="0" smtClean="0"/>
              <a:t>. 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2048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Newlyn_harbour_light_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8640" y="0"/>
            <a:ext cx="11362367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56090" y="5808848"/>
            <a:ext cx="2456334" cy="360040"/>
          </a:xfrm>
          <a:prstGeom prst="ellipse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  <a:scene3d>
            <a:camera prst="orthographicFront">
              <a:rot lat="2100000" lon="21599966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endCxn id="4" idx="1"/>
          </p:cNvCxnSpPr>
          <p:nvPr/>
        </p:nvCxnSpPr>
        <p:spPr>
          <a:xfrm flipH="1" flipV="1">
            <a:off x="-1188640" y="3429000"/>
            <a:ext cx="3304919" cy="2520280"/>
          </a:xfrm>
          <a:prstGeom prst="line">
            <a:avLst/>
          </a:prstGeom>
          <a:ln w="25400">
            <a:solidFill>
              <a:schemeClr val="bg1">
                <a:alpha val="63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195736" y="3356992"/>
            <a:ext cx="1224136" cy="2592288"/>
          </a:xfrm>
          <a:prstGeom prst="line">
            <a:avLst/>
          </a:prstGeom>
          <a:ln w="25400">
            <a:solidFill>
              <a:schemeClr val="bg1">
                <a:alpha val="63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-900608" y="0"/>
            <a:ext cx="4313032" cy="3284984"/>
          </a:xfrm>
          <a:prstGeom prst="line">
            <a:avLst/>
          </a:prstGeom>
          <a:ln w="25400">
            <a:solidFill>
              <a:schemeClr val="bg1">
                <a:alpha val="63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44938" y="260648"/>
            <a:ext cx="98199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GNSS-R for coastal MDT. 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Evaluation vs Sentinel-3 for coastal 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sea level observations -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PROMISING BUT PRELIMINARY RESULTS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TU Space">
  <a:themeElements>
    <a:clrScheme name="DTU Space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 Spac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TU Sp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Sp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Sp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Sp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Sp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Sp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Sp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Sp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Sp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Sp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Sp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Sp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Space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TU Corporate UK">
  <a:themeElements>
    <a:clrScheme name="DTU Corporate UK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TU Corporate U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DTU Space</Template>
  <TotalTime>10203</TotalTime>
  <Words>326</Words>
  <Application>Microsoft Office PowerPoint</Application>
  <PresentationFormat>On-screen Show (4:3)</PresentationFormat>
  <Paragraphs>69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Times New Roman</vt:lpstr>
      <vt:lpstr>Verdana</vt:lpstr>
      <vt:lpstr>DTU Space</vt:lpstr>
      <vt:lpstr>DTU Corporate UK</vt:lpstr>
      <vt:lpstr>(Selected) Results from GOCE++   Dynamical Coastal Topography and tide gauge unification using altimetry and GOCE.   Summary of findings and progress on GNSS reflectometry for Coastal sea level.    Ole B. Andersen, P Knudsen, K. Nielsen, C. Hughes, R. Bingham, G. Woppelmann, M. Gravelle, S. Padillo, L. Fenoglio-Marc, M. Kern  + S. Williams (NOC) </vt:lpstr>
      <vt:lpstr>ESA (ITT) Goce +  Height System Unification Roadmap (2011-2014): </vt:lpstr>
      <vt:lpstr>PowerPoint Presentation</vt:lpstr>
      <vt:lpstr>GNSS Equipped Tide gauges (SONEL) </vt:lpstr>
      <vt:lpstr>PowerPoint Presentation</vt:lpstr>
      <vt:lpstr>PowerPoint Presentation</vt:lpstr>
      <vt:lpstr>Software Architecture for creating coastal MDT</vt:lpstr>
      <vt:lpstr>Comparison at NW European coast.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</vt:lpstr>
    </vt:vector>
  </TitlesOfParts>
  <Company>DNSC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Tide mapping from satellite  - a view on the Northwest European Shelf.</dc:title>
  <dc:creator>Ole B. Andersen</dc:creator>
  <cp:lastModifiedBy>Ole Baltazar Andersen</cp:lastModifiedBy>
  <cp:revision>159</cp:revision>
  <cp:lastPrinted>2015-03-16T11:57:45Z</cp:lastPrinted>
  <dcterms:created xsi:type="dcterms:W3CDTF">2010-05-17T12:36:39Z</dcterms:created>
  <dcterms:modified xsi:type="dcterms:W3CDTF">2018-09-20T10:28:19Z</dcterms:modified>
</cp:coreProperties>
</file>