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54" r:id="rId2"/>
  </p:sldMasterIdLst>
  <p:notesMasterIdLst>
    <p:notesMasterId r:id="rId119"/>
  </p:notesMasterIdLst>
  <p:handoutMasterIdLst>
    <p:handoutMasterId r:id="rId120"/>
  </p:handoutMasterIdLst>
  <p:sldIdLst>
    <p:sldId id="256" r:id="rId3"/>
    <p:sldId id="525" r:id="rId4"/>
    <p:sldId id="576" r:id="rId5"/>
    <p:sldId id="526" r:id="rId6"/>
    <p:sldId id="592" r:id="rId7"/>
    <p:sldId id="760" r:id="rId8"/>
    <p:sldId id="764" r:id="rId9"/>
    <p:sldId id="661" r:id="rId10"/>
    <p:sldId id="666" r:id="rId11"/>
    <p:sldId id="662" r:id="rId12"/>
    <p:sldId id="746" r:id="rId13"/>
    <p:sldId id="660" r:id="rId14"/>
    <p:sldId id="658" r:id="rId15"/>
    <p:sldId id="659" r:id="rId16"/>
    <p:sldId id="665" r:id="rId17"/>
    <p:sldId id="604" r:id="rId18"/>
    <p:sldId id="605" r:id="rId19"/>
    <p:sldId id="558" r:id="rId20"/>
    <p:sldId id="621" r:id="rId21"/>
    <p:sldId id="566" r:id="rId22"/>
    <p:sldId id="610" r:id="rId23"/>
    <p:sldId id="671" r:id="rId24"/>
    <p:sldId id="761" r:id="rId25"/>
    <p:sldId id="383" r:id="rId26"/>
    <p:sldId id="667" r:id="rId27"/>
    <p:sldId id="668" r:id="rId28"/>
    <p:sldId id="669" r:id="rId29"/>
    <p:sldId id="673" r:id="rId30"/>
    <p:sldId id="674" r:id="rId31"/>
    <p:sldId id="675" r:id="rId32"/>
    <p:sldId id="677" r:id="rId33"/>
    <p:sldId id="680" r:id="rId34"/>
    <p:sldId id="678" r:id="rId35"/>
    <p:sldId id="679" r:id="rId36"/>
    <p:sldId id="683" r:id="rId37"/>
    <p:sldId id="684" r:id="rId38"/>
    <p:sldId id="681" r:id="rId39"/>
    <p:sldId id="682" r:id="rId40"/>
    <p:sldId id="685" r:id="rId41"/>
    <p:sldId id="686" r:id="rId42"/>
    <p:sldId id="687" r:id="rId43"/>
    <p:sldId id="688" r:id="rId44"/>
    <p:sldId id="689" r:id="rId45"/>
    <p:sldId id="672" r:id="rId46"/>
    <p:sldId id="690" r:id="rId47"/>
    <p:sldId id="693" r:id="rId48"/>
    <p:sldId id="694" r:id="rId49"/>
    <p:sldId id="695" r:id="rId50"/>
    <p:sldId id="697" r:id="rId51"/>
    <p:sldId id="698" r:id="rId52"/>
    <p:sldId id="699" r:id="rId53"/>
    <p:sldId id="700" r:id="rId54"/>
    <p:sldId id="701" r:id="rId55"/>
    <p:sldId id="702" r:id="rId56"/>
    <p:sldId id="752" r:id="rId57"/>
    <p:sldId id="703" r:id="rId58"/>
    <p:sldId id="704" r:id="rId59"/>
    <p:sldId id="705" r:id="rId60"/>
    <p:sldId id="706" r:id="rId61"/>
    <p:sldId id="707" r:id="rId62"/>
    <p:sldId id="708" r:id="rId63"/>
    <p:sldId id="709" r:id="rId64"/>
    <p:sldId id="762" r:id="rId65"/>
    <p:sldId id="712" r:id="rId66"/>
    <p:sldId id="713" r:id="rId67"/>
    <p:sldId id="714" r:id="rId68"/>
    <p:sldId id="715" r:id="rId69"/>
    <p:sldId id="755" r:id="rId70"/>
    <p:sldId id="716" r:id="rId71"/>
    <p:sldId id="756" r:id="rId72"/>
    <p:sldId id="744" r:id="rId73"/>
    <p:sldId id="717" r:id="rId74"/>
    <p:sldId id="754" r:id="rId75"/>
    <p:sldId id="718" r:id="rId76"/>
    <p:sldId id="719" r:id="rId77"/>
    <p:sldId id="720" r:id="rId78"/>
    <p:sldId id="721" r:id="rId79"/>
    <p:sldId id="722" r:id="rId80"/>
    <p:sldId id="723" r:id="rId81"/>
    <p:sldId id="724" r:id="rId82"/>
    <p:sldId id="725" r:id="rId83"/>
    <p:sldId id="726" r:id="rId84"/>
    <p:sldId id="727" r:id="rId85"/>
    <p:sldId id="728" r:id="rId86"/>
    <p:sldId id="729" r:id="rId87"/>
    <p:sldId id="730" r:id="rId88"/>
    <p:sldId id="731" r:id="rId89"/>
    <p:sldId id="732" r:id="rId90"/>
    <p:sldId id="733" r:id="rId91"/>
    <p:sldId id="734" r:id="rId92"/>
    <p:sldId id="735" r:id="rId93"/>
    <p:sldId id="736" r:id="rId94"/>
    <p:sldId id="738" r:id="rId95"/>
    <p:sldId id="739" r:id="rId96"/>
    <p:sldId id="740" r:id="rId97"/>
    <p:sldId id="753" r:id="rId98"/>
    <p:sldId id="763" r:id="rId99"/>
    <p:sldId id="741" r:id="rId100"/>
    <p:sldId id="742" r:id="rId101"/>
    <p:sldId id="758" r:id="rId102"/>
    <p:sldId id="757" r:id="rId103"/>
    <p:sldId id="743" r:id="rId104"/>
    <p:sldId id="745" r:id="rId105"/>
    <p:sldId id="616" r:id="rId106"/>
    <p:sldId id="617" r:id="rId107"/>
    <p:sldId id="618" r:id="rId108"/>
    <p:sldId id="619" r:id="rId109"/>
    <p:sldId id="593" r:id="rId110"/>
    <p:sldId id="518" r:id="rId111"/>
    <p:sldId id="664" r:id="rId112"/>
    <p:sldId id="749" r:id="rId113"/>
    <p:sldId id="750" r:id="rId114"/>
    <p:sldId id="751" r:id="rId115"/>
    <p:sldId id="747" r:id="rId116"/>
    <p:sldId id="748" r:id="rId117"/>
    <p:sldId id="759" r:id="rId118"/>
  </p:sldIdLst>
  <p:sldSz cx="9144000" cy="6858000" type="screen4x3"/>
  <p:notesSz cx="6794500" cy="9931400"/>
  <p:defaultTextStyle>
    <a:defPPr>
      <a:defRPr lang="da-DK"/>
    </a:defPPr>
    <a:lvl1pPr algn="l" rtl="0" eaLnBrk="0" fontAlgn="base" hangingPunct="0">
      <a:spcBef>
        <a:spcPct val="0"/>
      </a:spcBef>
      <a:spcAft>
        <a:spcPct val="0"/>
      </a:spcAft>
      <a:defRPr sz="1600" kern="1200">
        <a:solidFill>
          <a:schemeClr val="tx1"/>
        </a:solidFill>
        <a:latin typeface="Verdana" panose="020B060403050404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Verdana" panose="020B060403050404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Verdana" panose="020B060403050404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Verdana" panose="020B060403050404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Verdana" panose="020B060403050404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Verdana" panose="020B060403050404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Verdana" panose="020B060403050404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Verdana" panose="020B060403050404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Verdana" panose="020B060403050404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99"/>
    <a:srgbClr val="000066"/>
    <a:srgbClr val="99CC33"/>
    <a:srgbClr val="33CCFF"/>
    <a:srgbClr val="660066"/>
    <a:srgbClr val="990066"/>
    <a:srgbClr val="CC3399"/>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6" autoAdjust="0"/>
    <p:restoredTop sz="94665" autoAdjust="0"/>
  </p:normalViewPr>
  <p:slideViewPr>
    <p:cSldViewPr>
      <p:cViewPr>
        <p:scale>
          <a:sx n="58" d="100"/>
          <a:sy n="58" d="100"/>
        </p:scale>
        <p:origin x="1035" y="24"/>
      </p:cViewPr>
      <p:guideLst>
        <p:guide orient="horz" pos="2160"/>
        <p:guide pos="2880"/>
      </p:guideLst>
    </p:cSldViewPr>
  </p:slideViewPr>
  <p:notesTextViewPr>
    <p:cViewPr>
      <p:scale>
        <a:sx n="3" d="2"/>
        <a:sy n="3" d="2"/>
      </p:scale>
      <p:origin x="0" y="0"/>
    </p:cViewPr>
  </p:notesTextViewPr>
  <p:sorterViewPr>
    <p:cViewPr>
      <p:scale>
        <a:sx n="17" d="50"/>
        <a:sy n="17" d="50"/>
      </p:scale>
      <p:origin x="0" y="-6219"/>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ea typeface="MS PGothic" pitchFamily="34" charset="-128"/>
              </a:defRPr>
            </a:lvl1pPr>
          </a:lstStyle>
          <a:p>
            <a:pPr>
              <a:defRPr/>
            </a:pPr>
            <a:endParaRPr lang="en-US"/>
          </a:p>
        </p:txBody>
      </p:sp>
      <p:sp>
        <p:nvSpPr>
          <p:cNvPr id="63491" name="Rectangle 3"/>
          <p:cNvSpPr>
            <a:spLocks noGrp="1" noChangeArrowheads="1"/>
          </p:cNvSpPr>
          <p:nvPr>
            <p:ph type="dt" sz="quarter" idx="1"/>
          </p:nvPr>
        </p:nvSpPr>
        <p:spPr bwMode="auto">
          <a:xfrm>
            <a:off x="3848100" y="0"/>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ea typeface="MS PGothic" pitchFamily="34" charset="-128"/>
              </a:defRPr>
            </a:lvl1pPr>
          </a:lstStyle>
          <a:p>
            <a:pPr>
              <a:defRPr/>
            </a:pPr>
            <a:endParaRPr lang="en-US"/>
          </a:p>
        </p:txBody>
      </p:sp>
      <p:sp>
        <p:nvSpPr>
          <p:cNvPr id="63492" name="Rectangle 4"/>
          <p:cNvSpPr>
            <a:spLocks noGrp="1" noChangeArrowheads="1"/>
          </p:cNvSpPr>
          <p:nvPr>
            <p:ph type="ftr" sz="quarter" idx="2"/>
          </p:nvPr>
        </p:nvSpPr>
        <p:spPr bwMode="auto">
          <a:xfrm>
            <a:off x="0" y="9432925"/>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ea typeface="MS PGothic" pitchFamily="34" charset="-128"/>
              </a:defRPr>
            </a:lvl1pPr>
          </a:lstStyle>
          <a:p>
            <a:pPr>
              <a:defRPr/>
            </a:pPr>
            <a:endParaRPr lang="en-US"/>
          </a:p>
        </p:txBody>
      </p:sp>
      <p:sp>
        <p:nvSpPr>
          <p:cNvPr id="63493" name="Rectangle 5"/>
          <p:cNvSpPr>
            <a:spLocks noGrp="1" noChangeArrowheads="1"/>
          </p:cNvSpPr>
          <p:nvPr>
            <p:ph type="sldNum" sz="quarter" idx="3"/>
          </p:nvPr>
        </p:nvSpPr>
        <p:spPr bwMode="auto">
          <a:xfrm>
            <a:off x="3848100" y="9432925"/>
            <a:ext cx="294481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109F4B5-4F80-4B30-9C37-04A89FC50EB2}" type="slidenum">
              <a:rPr lang="en-US" altLang="da-DK"/>
              <a:pPr/>
              <a:t>‹#›</a:t>
            </a:fld>
            <a:endParaRPr lang="en-US" altLang="da-DK"/>
          </a:p>
        </p:txBody>
      </p:sp>
    </p:spTree>
    <p:extLst>
      <p:ext uri="{BB962C8B-B14F-4D97-AF65-F5344CB8AC3E}">
        <p14:creationId xmlns:p14="http://schemas.microsoft.com/office/powerpoint/2010/main" val="3054299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4813"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ea typeface="MS PGothic" pitchFamily="34" charset="-128"/>
              </a:defRPr>
            </a:lvl1pPr>
          </a:lstStyle>
          <a:p>
            <a:pPr>
              <a:defRPr/>
            </a:pPr>
            <a:endParaRPr lang="da-DK"/>
          </a:p>
        </p:txBody>
      </p:sp>
      <p:sp>
        <p:nvSpPr>
          <p:cNvPr id="3075" name="Rectangle 3"/>
          <p:cNvSpPr>
            <a:spLocks noGrp="1" noChangeArrowheads="1"/>
          </p:cNvSpPr>
          <p:nvPr>
            <p:ph type="dt" idx="1"/>
          </p:nvPr>
        </p:nvSpPr>
        <p:spPr bwMode="auto">
          <a:xfrm>
            <a:off x="3849688" y="0"/>
            <a:ext cx="2944812"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ea typeface="MS PGothic" pitchFamily="34" charset="-128"/>
              </a:defRPr>
            </a:lvl1pPr>
          </a:lstStyle>
          <a:p>
            <a:pPr>
              <a:defRPr/>
            </a:pPr>
            <a:endParaRPr lang="da-DK"/>
          </a:p>
        </p:txBody>
      </p:sp>
      <p:sp>
        <p:nvSpPr>
          <p:cNvPr id="52228" name="Rectangle 4"/>
          <p:cNvSpPr>
            <a:spLocks noGrp="1" noRot="1" noChangeAspect="1" noChangeArrowheads="1" noTextEdit="1"/>
          </p:cNvSpPr>
          <p:nvPr>
            <p:ph type="sldImg" idx="2"/>
          </p:nvPr>
        </p:nvSpPr>
        <p:spPr bwMode="auto">
          <a:xfrm>
            <a:off x="914400" y="744538"/>
            <a:ext cx="4965700"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06463" y="4718050"/>
            <a:ext cx="4981575" cy="4468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noProof="0" smtClean="0"/>
              <a:t>Click to edit Master text styles</a:t>
            </a:r>
          </a:p>
          <a:p>
            <a:pPr lvl="1"/>
            <a:r>
              <a:rPr lang="da-DK" noProof="0" smtClean="0"/>
              <a:t>Second level</a:t>
            </a:r>
          </a:p>
          <a:p>
            <a:pPr lvl="2"/>
            <a:r>
              <a:rPr lang="da-DK" noProof="0" smtClean="0"/>
              <a:t>Third level</a:t>
            </a:r>
          </a:p>
          <a:p>
            <a:pPr lvl="3"/>
            <a:r>
              <a:rPr lang="da-DK" noProof="0" smtClean="0"/>
              <a:t>Fourth level</a:t>
            </a:r>
          </a:p>
          <a:p>
            <a:pPr lvl="4"/>
            <a:r>
              <a:rPr lang="da-DK" noProof="0" smtClean="0"/>
              <a:t>Fifth level</a:t>
            </a:r>
          </a:p>
        </p:txBody>
      </p:sp>
      <p:sp>
        <p:nvSpPr>
          <p:cNvPr id="3078" name="Rectangle 6"/>
          <p:cNvSpPr>
            <a:spLocks noGrp="1" noChangeArrowheads="1"/>
          </p:cNvSpPr>
          <p:nvPr>
            <p:ph type="ftr" sz="quarter" idx="4"/>
          </p:nvPr>
        </p:nvSpPr>
        <p:spPr bwMode="auto">
          <a:xfrm>
            <a:off x="0" y="9434513"/>
            <a:ext cx="2944813"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ea typeface="MS PGothic" pitchFamily="34" charset="-128"/>
              </a:defRPr>
            </a:lvl1pPr>
          </a:lstStyle>
          <a:p>
            <a:pPr>
              <a:defRPr/>
            </a:pPr>
            <a:endParaRPr lang="da-DK"/>
          </a:p>
        </p:txBody>
      </p:sp>
      <p:sp>
        <p:nvSpPr>
          <p:cNvPr id="3079" name="Rectangle 7"/>
          <p:cNvSpPr>
            <a:spLocks noGrp="1" noChangeArrowheads="1"/>
          </p:cNvSpPr>
          <p:nvPr>
            <p:ph type="sldNum" sz="quarter" idx="5"/>
          </p:nvPr>
        </p:nvSpPr>
        <p:spPr bwMode="auto">
          <a:xfrm>
            <a:off x="3849688" y="9434513"/>
            <a:ext cx="2944812"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C1FA1490-C533-4899-A2C8-9BCDC02A7241}" type="slidenum">
              <a:rPr lang="da-DK" altLang="da-DK"/>
              <a:pPr/>
              <a:t>‹#›</a:t>
            </a:fld>
            <a:endParaRPr lang="da-DK" altLang="da-DK"/>
          </a:p>
        </p:txBody>
      </p:sp>
    </p:spTree>
    <p:extLst>
      <p:ext uri="{BB962C8B-B14F-4D97-AF65-F5344CB8AC3E}">
        <p14:creationId xmlns:p14="http://schemas.microsoft.com/office/powerpoint/2010/main" val="23914672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alevel.colorado.edu/content/what-glacial-isostatic-adjustment-gia-and-why-do-you-correct-it"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ealevel.colorado.edu/content/steric-related-sea-level-change-estimate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bom.gov.au/fwo/IDO60102/IDO60102.2004_2.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Verdana" panose="020B0604030504040204" pitchFamily="34" charset="0"/>
                <a:ea typeface="ＭＳ Ｐゴシック" panose="020B0600070205080204" pitchFamily="34" charset="-128"/>
              </a:defRPr>
            </a:lvl1pPr>
            <a:lvl2pPr marL="742950" indent="-285750">
              <a:spcBef>
                <a:spcPct val="30000"/>
              </a:spcBef>
              <a:defRPr sz="1200">
                <a:solidFill>
                  <a:schemeClr val="tx1"/>
                </a:solidFill>
                <a:latin typeface="Verdana" panose="020B0604030504040204" pitchFamily="34" charset="0"/>
                <a:ea typeface="ＭＳ Ｐゴシック" panose="020B0600070205080204" pitchFamily="34" charset="-128"/>
              </a:defRPr>
            </a:lvl2pPr>
            <a:lvl3pPr marL="1143000" indent="-228600">
              <a:spcBef>
                <a:spcPct val="30000"/>
              </a:spcBef>
              <a:defRPr sz="1200">
                <a:solidFill>
                  <a:schemeClr val="tx1"/>
                </a:solidFill>
                <a:latin typeface="Verdana" panose="020B0604030504040204" pitchFamily="34" charset="0"/>
                <a:ea typeface="ＭＳ Ｐゴシック" panose="020B0600070205080204" pitchFamily="34" charset="-128"/>
              </a:defRPr>
            </a:lvl3pPr>
            <a:lvl4pPr marL="1600200" indent="-228600">
              <a:spcBef>
                <a:spcPct val="3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30000"/>
              </a:spcBef>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a:spcBef>
                <a:spcPct val="0"/>
              </a:spcBef>
            </a:pPr>
            <a:fld id="{6C4863A5-A1F7-441A-910A-3C4241391C5B}" type="slidenum">
              <a:rPr lang="da-DK" altLang="da-DK"/>
              <a:pPr>
                <a:spcBef>
                  <a:spcPct val="0"/>
                </a:spcBef>
              </a:pPr>
              <a:t>1</a:t>
            </a:fld>
            <a:endParaRPr lang="da-DK" altLang="da-DK"/>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679450" y="4718050"/>
            <a:ext cx="5435600" cy="4468813"/>
          </a:xfrm>
          <a:noFill/>
        </p:spPr>
        <p:txBody>
          <a:bodyPr/>
          <a:lstStyle/>
          <a:p>
            <a:pPr eaLnBrk="1" hangingPunct="1"/>
            <a:endParaRPr lang="en-US" altLang="da-DK" smtClean="0">
              <a:ea typeface="ＭＳ Ｐゴシック" panose="020B0600070205080204" pitchFamily="34" charset="-128"/>
            </a:endParaRPr>
          </a:p>
        </p:txBody>
      </p:sp>
    </p:spTree>
    <p:extLst>
      <p:ext uri="{BB962C8B-B14F-4D97-AF65-F5344CB8AC3E}">
        <p14:creationId xmlns:p14="http://schemas.microsoft.com/office/powerpoint/2010/main" val="711418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9B3878-ECCF-4614-9A4B-CBF9DC6E51BA}" type="slidenum">
              <a:rPr lang="en-US" altLang="zh-TW"/>
              <a:pPr>
                <a:spcBef>
                  <a:spcPct val="0"/>
                </a:spcBef>
              </a:pPr>
              <a:t>34</a:t>
            </a:fld>
            <a:endParaRPr lang="en-US" altLang="zh-TW"/>
          </a:p>
        </p:txBody>
      </p:sp>
      <p:sp>
        <p:nvSpPr>
          <p:cNvPr id="36867" name="Rectangle 2"/>
          <p:cNvSpPr>
            <a:spLocks noGrp="1" noRot="1" noChangeAspect="1" noChangeArrowheads="1" noTextEdit="1"/>
          </p:cNvSpPr>
          <p:nvPr>
            <p:ph type="sldImg"/>
          </p:nvPr>
        </p:nvSpPr>
        <p:spPr>
          <a:xfrm>
            <a:off x="1133475" y="673100"/>
            <a:ext cx="4692650" cy="3519488"/>
          </a:xfrm>
          <a:ln/>
        </p:spPr>
      </p:sp>
      <p:sp>
        <p:nvSpPr>
          <p:cNvPr id="36868" name="Rectangle 3"/>
          <p:cNvSpPr>
            <a:spLocks noGrp="1" noChangeArrowheads="1"/>
          </p:cNvSpPr>
          <p:nvPr>
            <p:ph type="body" idx="1"/>
          </p:nvPr>
        </p:nvSpPr>
        <p:spPr>
          <a:xfrm>
            <a:off x="928688" y="4418013"/>
            <a:ext cx="5103812"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smtClean="0">
              <a:latin typeface="Arial" panose="020B0604020202020204" pitchFamily="34" charset="0"/>
            </a:endParaRPr>
          </a:p>
        </p:txBody>
      </p:sp>
    </p:spTree>
    <p:extLst>
      <p:ext uri="{BB962C8B-B14F-4D97-AF65-F5344CB8AC3E}">
        <p14:creationId xmlns:p14="http://schemas.microsoft.com/office/powerpoint/2010/main" val="3210471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C2313E-D2B4-4CF5-B68F-E810CA22114A}" type="slidenum">
              <a:rPr lang="en-US" altLang="zh-TW"/>
              <a:pPr>
                <a:spcBef>
                  <a:spcPct val="0"/>
                </a:spcBef>
              </a:pPr>
              <a:t>37</a:t>
            </a:fld>
            <a:endParaRPr lang="en-US" altLang="zh-TW"/>
          </a:p>
        </p:txBody>
      </p:sp>
      <p:sp>
        <p:nvSpPr>
          <p:cNvPr id="38915" name="Rectangle 2"/>
          <p:cNvSpPr>
            <a:spLocks noGrp="1" noRot="1" noChangeAspect="1" noChangeArrowheads="1" noTextEdit="1"/>
          </p:cNvSpPr>
          <p:nvPr>
            <p:ph type="sldImg"/>
          </p:nvPr>
        </p:nvSpPr>
        <p:spPr>
          <a:xfrm>
            <a:off x="1133475" y="673100"/>
            <a:ext cx="4692650" cy="3519488"/>
          </a:xfrm>
          <a:ln/>
        </p:spPr>
      </p:sp>
      <p:sp>
        <p:nvSpPr>
          <p:cNvPr id="38916" name="Rectangle 3"/>
          <p:cNvSpPr>
            <a:spLocks noGrp="1" noChangeArrowheads="1"/>
          </p:cNvSpPr>
          <p:nvPr>
            <p:ph type="body" idx="1"/>
          </p:nvPr>
        </p:nvSpPr>
        <p:spPr>
          <a:xfrm>
            <a:off x="928688" y="4418013"/>
            <a:ext cx="5103812"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latin typeface="Arial" panose="020B0604020202020204" pitchFamily="34" charset="0"/>
              </a:rPr>
              <a:t>Reclamation: </a:t>
            </a:r>
            <a:r>
              <a:rPr lang="zh-TW" altLang="en-US" smtClean="0">
                <a:latin typeface="Arial" panose="020B0604020202020204" pitchFamily="34" charset="0"/>
              </a:rPr>
              <a:t>矯正</a:t>
            </a:r>
            <a:endParaRPr lang="en-US" altLang="zh-TW" smtClean="0">
              <a:latin typeface="Arial" panose="020B0604020202020204" pitchFamily="34" charset="0"/>
            </a:endParaRPr>
          </a:p>
        </p:txBody>
      </p:sp>
    </p:spTree>
    <p:extLst>
      <p:ext uri="{BB962C8B-B14F-4D97-AF65-F5344CB8AC3E}">
        <p14:creationId xmlns:p14="http://schemas.microsoft.com/office/powerpoint/2010/main" val="770880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FA1490-C533-4899-A2C8-9BCDC02A7241}" type="slidenum">
              <a:rPr lang="da-DK" altLang="da-DK" smtClean="0"/>
              <a:pPr/>
              <a:t>45</a:t>
            </a:fld>
            <a:endParaRPr lang="da-DK" altLang="da-DK"/>
          </a:p>
        </p:txBody>
      </p:sp>
    </p:spTree>
    <p:extLst>
      <p:ext uri="{BB962C8B-B14F-4D97-AF65-F5344CB8AC3E}">
        <p14:creationId xmlns:p14="http://schemas.microsoft.com/office/powerpoint/2010/main" val="2847807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fld id="{C8C174A7-B672-43F1-A111-A850212688F0}" type="slidenum">
              <a:rPr lang="en-US" altLang="da-DK" sz="1200"/>
              <a:pPr/>
              <a:t>49</a:t>
            </a:fld>
            <a:endParaRPr lang="en-US" altLang="da-DK"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a-DK" smtClean="0">
              <a:ea typeface="ＭＳ Ｐゴシック" panose="020B0600070205080204" pitchFamily="34" charset="-128"/>
            </a:endParaRPr>
          </a:p>
        </p:txBody>
      </p:sp>
    </p:spTree>
    <p:extLst>
      <p:ext uri="{BB962C8B-B14F-4D97-AF65-F5344CB8AC3E}">
        <p14:creationId xmlns:p14="http://schemas.microsoft.com/office/powerpoint/2010/main" val="33823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fld id="{DADF863B-4236-4E12-91FE-2E3EE890EC3E}" type="slidenum">
              <a:rPr lang="en-US" altLang="da-DK" sz="1200"/>
              <a:pPr/>
              <a:t>51</a:t>
            </a:fld>
            <a:endParaRPr lang="en-US" altLang="da-DK"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a-DK" smtClean="0">
              <a:ea typeface="ＭＳ Ｐゴシック" panose="020B0600070205080204" pitchFamily="34" charset="-128"/>
            </a:endParaRPr>
          </a:p>
        </p:txBody>
      </p:sp>
    </p:spTree>
    <p:extLst>
      <p:ext uri="{BB962C8B-B14F-4D97-AF65-F5344CB8AC3E}">
        <p14:creationId xmlns:p14="http://schemas.microsoft.com/office/powerpoint/2010/main" val="645261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fld id="{E3E07744-B236-446E-B22B-35D48A93CD86}" type="slidenum">
              <a:rPr lang="en-US" altLang="da-DK" sz="1200"/>
              <a:pPr/>
              <a:t>52</a:t>
            </a:fld>
            <a:endParaRPr lang="en-US" altLang="da-DK"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smtClean="0">
              <a:ea typeface="ＭＳ Ｐゴシック" panose="020B0600070205080204" pitchFamily="34" charset="-128"/>
            </a:endParaRPr>
          </a:p>
        </p:txBody>
      </p:sp>
    </p:spTree>
    <p:extLst>
      <p:ext uri="{BB962C8B-B14F-4D97-AF65-F5344CB8AC3E}">
        <p14:creationId xmlns:p14="http://schemas.microsoft.com/office/powerpoint/2010/main" val="3404303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C1FA1490-C533-4899-A2C8-9BCDC02A7241}" type="slidenum">
              <a:rPr lang="da-DK" altLang="da-DK" smtClean="0"/>
              <a:pPr/>
              <a:t>57</a:t>
            </a:fld>
            <a:endParaRPr lang="da-DK" altLang="da-DK"/>
          </a:p>
        </p:txBody>
      </p:sp>
    </p:spTree>
    <p:extLst>
      <p:ext uri="{BB962C8B-B14F-4D97-AF65-F5344CB8AC3E}">
        <p14:creationId xmlns:p14="http://schemas.microsoft.com/office/powerpoint/2010/main" val="4194435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fld id="{59B1204B-336E-4AA3-9670-0193F08E1293}" type="slidenum">
              <a:rPr lang="en-US" altLang="da-DK" sz="1200"/>
              <a:pPr/>
              <a:t>59</a:t>
            </a:fld>
            <a:endParaRPr lang="en-US" altLang="da-DK" sz="12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smtClean="0">
              <a:ea typeface="ＭＳ Ｐゴシック" panose="020B0600070205080204" pitchFamily="34" charset="-128"/>
            </a:endParaRPr>
          </a:p>
        </p:txBody>
      </p:sp>
    </p:spTree>
    <p:extLst>
      <p:ext uri="{BB962C8B-B14F-4D97-AF65-F5344CB8AC3E}">
        <p14:creationId xmlns:p14="http://schemas.microsoft.com/office/powerpoint/2010/main" val="1612637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r>
              <a:rPr lang="en-US" altLang="da-DK" smtClean="0">
                <a:latin typeface="Arial" charset="0"/>
              </a:rPr>
              <a:t>The raw GMSL record from satellite altimetry. Let’s review the recent acceleration estimate from Nerem et al., (2018)</a:t>
            </a:r>
          </a:p>
        </p:txBody>
      </p:sp>
    </p:spTree>
    <p:extLst>
      <p:ext uri="{BB962C8B-B14F-4D97-AF65-F5344CB8AC3E}">
        <p14:creationId xmlns:p14="http://schemas.microsoft.com/office/powerpoint/2010/main" val="4138142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r>
              <a:rPr lang="en-US" altLang="da-DK" smtClean="0">
                <a:latin typeface="Arial" charset="0"/>
              </a:rPr>
              <a:t>The raw GMSL record from satellite altimetry. Let’s review the recent acceleration estimate from Nerem et al., (2018)</a:t>
            </a:r>
          </a:p>
        </p:txBody>
      </p:sp>
    </p:spTree>
    <p:extLst>
      <p:ext uri="{BB962C8B-B14F-4D97-AF65-F5344CB8AC3E}">
        <p14:creationId xmlns:p14="http://schemas.microsoft.com/office/powerpoint/2010/main" val="1124049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FA1490-C533-4899-A2C8-9BCDC02A7241}" type="slidenum">
              <a:rPr lang="da-DK" altLang="da-DK" smtClean="0"/>
              <a:pPr/>
              <a:t>4</a:t>
            </a:fld>
            <a:endParaRPr lang="da-DK" altLang="da-DK"/>
          </a:p>
        </p:txBody>
      </p:sp>
    </p:spTree>
    <p:extLst>
      <p:ext uri="{BB962C8B-B14F-4D97-AF65-F5344CB8AC3E}">
        <p14:creationId xmlns:p14="http://schemas.microsoft.com/office/powerpoint/2010/main" val="2467732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a:ln/>
        </p:spPr>
      </p:sp>
      <p:sp>
        <p:nvSpPr>
          <p:cNvPr id="717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latin typeface="Arial" panose="020B0604020202020204" pitchFamily="34" charset="0"/>
              </a:rPr>
              <a:t>http://sealevel.jpl.nasa.gov</a:t>
            </a:r>
          </a:p>
          <a:p>
            <a:r>
              <a:rPr lang="en-US" altLang="zh-TW" smtClean="0">
                <a:latin typeface="Arial" panose="020B0604020202020204" pitchFamily="34" charset="0"/>
              </a:rPr>
              <a:t>http://climate.nasa.gov/SeaLevelViewer/seaLevelViewer.cfm</a:t>
            </a:r>
          </a:p>
          <a:p>
            <a:r>
              <a:rPr lang="en-US" altLang="zh-TW" smtClean="0">
                <a:latin typeface="Arial" panose="020B0604020202020204" pitchFamily="34" charset="0"/>
              </a:rPr>
              <a:t>http://sealevel.colorado.edu/</a:t>
            </a:r>
            <a:endParaRPr lang="zh-TW" altLang="en-US" smtClean="0">
              <a:latin typeface="Arial" panose="020B0604020202020204" pitchFamily="34" charset="0"/>
            </a:endParaRPr>
          </a:p>
        </p:txBody>
      </p:sp>
      <p:sp>
        <p:nvSpPr>
          <p:cNvPr id="717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31F85E8-C0CF-4727-911F-5733992E9F5E}" type="slidenum">
              <a:rPr lang="en-US" altLang="zh-TW"/>
              <a:pPr>
                <a:spcBef>
                  <a:spcPct val="0"/>
                </a:spcBef>
              </a:pPr>
              <a:t>71</a:t>
            </a:fld>
            <a:endParaRPr lang="en-US" altLang="zh-TW"/>
          </a:p>
        </p:txBody>
      </p:sp>
    </p:spTree>
    <p:extLst>
      <p:ext uri="{BB962C8B-B14F-4D97-AF65-F5344CB8AC3E}">
        <p14:creationId xmlns:p14="http://schemas.microsoft.com/office/powerpoint/2010/main" val="1360219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FA1490-C533-4899-A2C8-9BCDC02A7241}" type="slidenum">
              <a:rPr lang="da-DK" altLang="da-DK" smtClean="0"/>
              <a:pPr/>
              <a:t>72</a:t>
            </a:fld>
            <a:endParaRPr lang="da-DK" altLang="da-DK"/>
          </a:p>
        </p:txBody>
      </p:sp>
    </p:spTree>
    <p:extLst>
      <p:ext uri="{BB962C8B-B14F-4D97-AF65-F5344CB8AC3E}">
        <p14:creationId xmlns:p14="http://schemas.microsoft.com/office/powerpoint/2010/main" val="344172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7B130F0-198E-4F38-A7F6-0B8D33C49DD6}" type="slidenum">
              <a:rPr lang="en-US" altLang="zh-TW"/>
              <a:pPr>
                <a:spcBef>
                  <a:spcPct val="0"/>
                </a:spcBef>
              </a:pPr>
              <a:t>74</a:t>
            </a:fld>
            <a:endParaRPr lang="en-US" altLang="zh-TW"/>
          </a:p>
        </p:txBody>
      </p:sp>
      <p:sp>
        <p:nvSpPr>
          <p:cNvPr id="63491" name="Rectangle 2"/>
          <p:cNvSpPr>
            <a:spLocks noGrp="1" noRot="1" noChangeAspect="1" noChangeArrowheads="1" noTextEdit="1"/>
          </p:cNvSpPr>
          <p:nvPr>
            <p:ph type="sldImg"/>
          </p:nvPr>
        </p:nvSpPr>
        <p:spPr>
          <a:xfrm>
            <a:off x="1133475" y="673100"/>
            <a:ext cx="4692650" cy="3519488"/>
          </a:xfrm>
          <a:ln/>
        </p:spPr>
      </p:sp>
      <p:sp>
        <p:nvSpPr>
          <p:cNvPr id="63492" name="Rectangle 3"/>
          <p:cNvSpPr>
            <a:spLocks noGrp="1" noChangeArrowheads="1"/>
          </p:cNvSpPr>
          <p:nvPr>
            <p:ph type="body" idx="1"/>
          </p:nvPr>
        </p:nvSpPr>
        <p:spPr>
          <a:xfrm>
            <a:off x="928688" y="4418013"/>
            <a:ext cx="5103812"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smtClean="0">
              <a:latin typeface="Arial" panose="020B0604020202020204" pitchFamily="34" charset="0"/>
            </a:endParaRPr>
          </a:p>
        </p:txBody>
      </p:sp>
    </p:spTree>
    <p:extLst>
      <p:ext uri="{BB962C8B-B14F-4D97-AF65-F5344CB8AC3E}">
        <p14:creationId xmlns:p14="http://schemas.microsoft.com/office/powerpoint/2010/main" val="2779764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AF2312-E5BC-45D6-9192-FB0FC1C2C992}" type="slidenum">
              <a:rPr lang="en-US" altLang="da-DK"/>
              <a:pPr/>
              <a:t>75</a:t>
            </a:fld>
            <a:endParaRPr lang="en-US" altLang="da-DK"/>
          </a:p>
        </p:txBody>
      </p:sp>
      <p:sp>
        <p:nvSpPr>
          <p:cNvPr id="93186" name="Rectangle 2"/>
          <p:cNvSpPr>
            <a:spLocks noGrp="1" noRot="1" noChangeAspect="1" noChangeArrowheads="1" noTextEdit="1"/>
          </p:cNvSpPr>
          <p:nvPr>
            <p:ph type="sldImg"/>
          </p:nvPr>
        </p:nvSpPr>
        <p:spPr>
          <a:xfrm>
            <a:off x="1133475" y="673100"/>
            <a:ext cx="4692650" cy="3519488"/>
          </a:xfrm>
          <a:ln/>
        </p:spPr>
      </p:sp>
      <p:sp>
        <p:nvSpPr>
          <p:cNvPr id="93187" name="Rectangle 3"/>
          <p:cNvSpPr>
            <a:spLocks noGrp="1" noChangeArrowheads="1"/>
          </p:cNvSpPr>
          <p:nvPr>
            <p:ph type="body" idx="1"/>
          </p:nvPr>
        </p:nvSpPr>
        <p:spPr>
          <a:xfrm>
            <a:off x="928688" y="4418013"/>
            <a:ext cx="5103812" cy="4117975"/>
          </a:xfrm>
        </p:spPr>
        <p:txBody>
          <a:bodyPr/>
          <a:lstStyle/>
          <a:p>
            <a:endParaRPr lang="en-US" altLang="da-DK"/>
          </a:p>
        </p:txBody>
      </p:sp>
    </p:spTree>
    <p:extLst>
      <p:ext uri="{BB962C8B-B14F-4D97-AF65-F5344CB8AC3E}">
        <p14:creationId xmlns:p14="http://schemas.microsoft.com/office/powerpoint/2010/main" val="1485338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C1A7D7-9B7B-4049-96C4-3C6CAAFBC07E}" type="slidenum">
              <a:rPr lang="en-US" altLang="da-DK"/>
              <a:pPr/>
              <a:t>76</a:t>
            </a:fld>
            <a:endParaRPr lang="en-US" altLang="da-DK"/>
          </a:p>
        </p:txBody>
      </p:sp>
      <p:sp>
        <p:nvSpPr>
          <p:cNvPr id="101378" name="Rectangle 2"/>
          <p:cNvSpPr>
            <a:spLocks noGrp="1" noRot="1" noChangeAspect="1" noChangeArrowheads="1" noTextEdit="1"/>
          </p:cNvSpPr>
          <p:nvPr>
            <p:ph type="sldImg"/>
          </p:nvPr>
        </p:nvSpPr>
        <p:spPr>
          <a:xfrm>
            <a:off x="1133475" y="673100"/>
            <a:ext cx="4692650" cy="3519488"/>
          </a:xfrm>
          <a:ln/>
        </p:spPr>
      </p:sp>
      <p:sp>
        <p:nvSpPr>
          <p:cNvPr id="101379" name="Rectangle 3"/>
          <p:cNvSpPr>
            <a:spLocks noGrp="1" noChangeArrowheads="1"/>
          </p:cNvSpPr>
          <p:nvPr>
            <p:ph type="body" idx="1"/>
          </p:nvPr>
        </p:nvSpPr>
        <p:spPr>
          <a:xfrm>
            <a:off x="928688" y="4418013"/>
            <a:ext cx="5103812" cy="4117975"/>
          </a:xfrm>
        </p:spPr>
        <p:txBody>
          <a:bodyPr/>
          <a:lstStyle/>
          <a:p>
            <a:endParaRPr lang="en-US" altLang="da-DK"/>
          </a:p>
        </p:txBody>
      </p:sp>
    </p:spTree>
    <p:extLst>
      <p:ext uri="{BB962C8B-B14F-4D97-AF65-F5344CB8AC3E}">
        <p14:creationId xmlns:p14="http://schemas.microsoft.com/office/powerpoint/2010/main" val="2125077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C1A7D7-9B7B-4049-96C4-3C6CAAFBC07E}" type="slidenum">
              <a:rPr lang="en-US" altLang="da-DK"/>
              <a:pPr/>
              <a:t>77</a:t>
            </a:fld>
            <a:endParaRPr lang="en-US" altLang="da-DK"/>
          </a:p>
        </p:txBody>
      </p:sp>
      <p:sp>
        <p:nvSpPr>
          <p:cNvPr id="101378" name="Rectangle 2"/>
          <p:cNvSpPr>
            <a:spLocks noGrp="1" noRot="1" noChangeAspect="1" noChangeArrowheads="1" noTextEdit="1"/>
          </p:cNvSpPr>
          <p:nvPr>
            <p:ph type="sldImg"/>
          </p:nvPr>
        </p:nvSpPr>
        <p:spPr>
          <a:xfrm>
            <a:off x="1133475" y="673100"/>
            <a:ext cx="4692650" cy="3519488"/>
          </a:xfrm>
          <a:ln/>
        </p:spPr>
      </p:sp>
      <p:sp>
        <p:nvSpPr>
          <p:cNvPr id="101379" name="Rectangle 3"/>
          <p:cNvSpPr>
            <a:spLocks noGrp="1" noChangeArrowheads="1"/>
          </p:cNvSpPr>
          <p:nvPr>
            <p:ph type="body" idx="1"/>
          </p:nvPr>
        </p:nvSpPr>
        <p:spPr>
          <a:xfrm>
            <a:off x="928688" y="4418013"/>
            <a:ext cx="5103812" cy="4117975"/>
          </a:xfrm>
        </p:spPr>
        <p:txBody>
          <a:bodyPr/>
          <a:lstStyle/>
          <a:p>
            <a:endParaRPr lang="en-US" altLang="da-DK"/>
          </a:p>
        </p:txBody>
      </p:sp>
    </p:spTree>
    <p:extLst>
      <p:ext uri="{BB962C8B-B14F-4D97-AF65-F5344CB8AC3E}">
        <p14:creationId xmlns:p14="http://schemas.microsoft.com/office/powerpoint/2010/main" val="4277432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Verdana" pitchFamily="34" charset="0"/>
                <a:ea typeface="ＭＳ Ｐゴシック" pitchFamily="34" charset="-128"/>
              </a:defRPr>
            </a:lvl1pPr>
            <a:lvl2pPr marL="742950" indent="-285750" eaLnBrk="0" hangingPunct="0">
              <a:spcBef>
                <a:spcPct val="30000"/>
              </a:spcBef>
              <a:defRPr sz="1200">
                <a:solidFill>
                  <a:schemeClr val="tx1"/>
                </a:solidFill>
                <a:latin typeface="Verdana" pitchFamily="34" charset="0"/>
                <a:ea typeface="ＭＳ Ｐゴシック" pitchFamily="34" charset="-128"/>
              </a:defRPr>
            </a:lvl2pPr>
            <a:lvl3pPr marL="1143000" indent="-228600" eaLnBrk="0" hangingPunct="0">
              <a:spcBef>
                <a:spcPct val="30000"/>
              </a:spcBef>
              <a:defRPr sz="1200">
                <a:solidFill>
                  <a:schemeClr val="tx1"/>
                </a:solidFill>
                <a:latin typeface="Verdana" pitchFamily="34" charset="0"/>
                <a:ea typeface="ＭＳ Ｐゴシック" pitchFamily="34" charset="-128"/>
              </a:defRPr>
            </a:lvl3pPr>
            <a:lvl4pPr marL="1600200" indent="-228600" eaLnBrk="0" hangingPunct="0">
              <a:spcBef>
                <a:spcPct val="30000"/>
              </a:spcBef>
              <a:defRPr sz="1200">
                <a:solidFill>
                  <a:schemeClr val="tx1"/>
                </a:solidFill>
                <a:latin typeface="Verdana" pitchFamily="34" charset="0"/>
                <a:ea typeface="ＭＳ Ｐゴシック" pitchFamily="34" charset="-128"/>
              </a:defRPr>
            </a:lvl4pPr>
            <a:lvl5pPr marL="2057400" indent="-228600" eaLnBrk="0" hangingPunct="0">
              <a:spcBef>
                <a:spcPct val="30000"/>
              </a:spcBef>
              <a:defRPr sz="1200">
                <a:solidFill>
                  <a:schemeClr val="tx1"/>
                </a:solidFill>
                <a:latin typeface="Verdana"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Verdana"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Verdana"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Verdana"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Verdana" pitchFamily="34" charset="0"/>
                <a:ea typeface="ＭＳ Ｐゴシック" pitchFamily="34" charset="-128"/>
              </a:defRPr>
            </a:lvl9pPr>
          </a:lstStyle>
          <a:p>
            <a:pPr>
              <a:spcBef>
                <a:spcPct val="0"/>
              </a:spcBef>
            </a:pPr>
            <a:fld id="{AF2C9917-62D0-4E12-A7BB-E98D264C9718}" type="slidenum">
              <a:rPr lang="en-US" altLang="da-DK" smtClean="0"/>
              <a:pPr>
                <a:spcBef>
                  <a:spcPct val="0"/>
                </a:spcBef>
              </a:pPr>
              <a:t>81</a:t>
            </a:fld>
            <a:endParaRPr lang="en-US" altLang="da-DK"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a-DK" smtClean="0"/>
          </a:p>
        </p:txBody>
      </p:sp>
    </p:spTree>
    <p:extLst>
      <p:ext uri="{BB962C8B-B14F-4D97-AF65-F5344CB8AC3E}">
        <p14:creationId xmlns:p14="http://schemas.microsoft.com/office/powerpoint/2010/main" val="146998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Verdana" pitchFamily="34" charset="0"/>
                <a:ea typeface="ＭＳ Ｐゴシック" pitchFamily="34" charset="-128"/>
              </a:defRPr>
            </a:lvl1pPr>
            <a:lvl2pPr marL="742950" indent="-285750" eaLnBrk="0" hangingPunct="0">
              <a:spcBef>
                <a:spcPct val="30000"/>
              </a:spcBef>
              <a:defRPr sz="1200">
                <a:solidFill>
                  <a:schemeClr val="tx1"/>
                </a:solidFill>
                <a:latin typeface="Verdana" pitchFamily="34" charset="0"/>
                <a:ea typeface="ＭＳ Ｐゴシック" pitchFamily="34" charset="-128"/>
              </a:defRPr>
            </a:lvl2pPr>
            <a:lvl3pPr marL="1143000" indent="-228600" eaLnBrk="0" hangingPunct="0">
              <a:spcBef>
                <a:spcPct val="30000"/>
              </a:spcBef>
              <a:defRPr sz="1200">
                <a:solidFill>
                  <a:schemeClr val="tx1"/>
                </a:solidFill>
                <a:latin typeface="Verdana" pitchFamily="34" charset="0"/>
                <a:ea typeface="ＭＳ Ｐゴシック" pitchFamily="34" charset="-128"/>
              </a:defRPr>
            </a:lvl3pPr>
            <a:lvl4pPr marL="1600200" indent="-228600" eaLnBrk="0" hangingPunct="0">
              <a:spcBef>
                <a:spcPct val="30000"/>
              </a:spcBef>
              <a:defRPr sz="1200">
                <a:solidFill>
                  <a:schemeClr val="tx1"/>
                </a:solidFill>
                <a:latin typeface="Verdana" pitchFamily="34" charset="0"/>
                <a:ea typeface="ＭＳ Ｐゴシック" pitchFamily="34" charset="-128"/>
              </a:defRPr>
            </a:lvl4pPr>
            <a:lvl5pPr marL="2057400" indent="-228600" eaLnBrk="0" hangingPunct="0">
              <a:spcBef>
                <a:spcPct val="30000"/>
              </a:spcBef>
              <a:defRPr sz="1200">
                <a:solidFill>
                  <a:schemeClr val="tx1"/>
                </a:solidFill>
                <a:latin typeface="Verdana"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Verdana"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Verdana"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Verdana"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Verdana" pitchFamily="34" charset="0"/>
                <a:ea typeface="ＭＳ Ｐゴシック" pitchFamily="34" charset="-128"/>
              </a:defRPr>
            </a:lvl9pPr>
          </a:lstStyle>
          <a:p>
            <a:pPr>
              <a:spcBef>
                <a:spcPct val="0"/>
              </a:spcBef>
            </a:pPr>
            <a:fld id="{1F41007E-19D0-47E5-A3CE-DE8BA947CA65}" type="slidenum">
              <a:rPr lang="en-US" altLang="da-DK" smtClean="0"/>
              <a:pPr>
                <a:spcBef>
                  <a:spcPct val="0"/>
                </a:spcBef>
              </a:pPr>
              <a:t>82</a:t>
            </a:fld>
            <a:endParaRPr lang="en-US" altLang="da-DK"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a-DK" smtClean="0"/>
          </a:p>
        </p:txBody>
      </p:sp>
    </p:spTree>
    <p:extLst>
      <p:ext uri="{BB962C8B-B14F-4D97-AF65-F5344CB8AC3E}">
        <p14:creationId xmlns:p14="http://schemas.microsoft.com/office/powerpoint/2010/main" val="1369118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Verdana" pitchFamily="34" charset="0"/>
                <a:ea typeface="ＭＳ Ｐゴシック" pitchFamily="34" charset="-128"/>
              </a:defRPr>
            </a:lvl1pPr>
            <a:lvl2pPr marL="742950" indent="-285750" eaLnBrk="0" hangingPunct="0">
              <a:spcBef>
                <a:spcPct val="30000"/>
              </a:spcBef>
              <a:defRPr sz="1200">
                <a:solidFill>
                  <a:schemeClr val="tx1"/>
                </a:solidFill>
                <a:latin typeface="Verdana" pitchFamily="34" charset="0"/>
                <a:ea typeface="ＭＳ Ｐゴシック" pitchFamily="34" charset="-128"/>
              </a:defRPr>
            </a:lvl2pPr>
            <a:lvl3pPr marL="1143000" indent="-228600" eaLnBrk="0" hangingPunct="0">
              <a:spcBef>
                <a:spcPct val="30000"/>
              </a:spcBef>
              <a:defRPr sz="1200">
                <a:solidFill>
                  <a:schemeClr val="tx1"/>
                </a:solidFill>
                <a:latin typeface="Verdana" pitchFamily="34" charset="0"/>
                <a:ea typeface="ＭＳ Ｐゴシック" pitchFamily="34" charset="-128"/>
              </a:defRPr>
            </a:lvl3pPr>
            <a:lvl4pPr marL="1600200" indent="-228600" eaLnBrk="0" hangingPunct="0">
              <a:spcBef>
                <a:spcPct val="30000"/>
              </a:spcBef>
              <a:defRPr sz="1200">
                <a:solidFill>
                  <a:schemeClr val="tx1"/>
                </a:solidFill>
                <a:latin typeface="Verdana" pitchFamily="34" charset="0"/>
                <a:ea typeface="ＭＳ Ｐゴシック" pitchFamily="34" charset="-128"/>
              </a:defRPr>
            </a:lvl4pPr>
            <a:lvl5pPr marL="2057400" indent="-228600" eaLnBrk="0" hangingPunct="0">
              <a:spcBef>
                <a:spcPct val="30000"/>
              </a:spcBef>
              <a:defRPr sz="1200">
                <a:solidFill>
                  <a:schemeClr val="tx1"/>
                </a:solidFill>
                <a:latin typeface="Verdana"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Verdana"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Verdana"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Verdana"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Verdana" pitchFamily="34" charset="0"/>
                <a:ea typeface="ＭＳ Ｐゴシック" pitchFamily="34" charset="-128"/>
              </a:defRPr>
            </a:lvl9pPr>
          </a:lstStyle>
          <a:p>
            <a:pPr>
              <a:spcBef>
                <a:spcPct val="0"/>
              </a:spcBef>
            </a:pPr>
            <a:fld id="{6AD8AA02-BF87-429F-9D80-CCBF5376A90C}" type="slidenum">
              <a:rPr lang="en-US" altLang="da-DK" smtClean="0"/>
              <a:pPr>
                <a:spcBef>
                  <a:spcPct val="0"/>
                </a:spcBef>
              </a:pPr>
              <a:t>83</a:t>
            </a:fld>
            <a:endParaRPr lang="en-US" altLang="da-DK"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a-DK" smtClean="0"/>
          </a:p>
        </p:txBody>
      </p:sp>
    </p:spTree>
    <p:extLst>
      <p:ext uri="{BB962C8B-B14F-4D97-AF65-F5344CB8AC3E}">
        <p14:creationId xmlns:p14="http://schemas.microsoft.com/office/powerpoint/2010/main" val="2611361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19175" y="782638"/>
            <a:ext cx="5210175" cy="3908425"/>
          </a:xfrm>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en-US" baseline="0" noProof="0" dirty="0" smtClean="0"/>
          </a:p>
        </p:txBody>
      </p:sp>
    </p:spTree>
    <p:extLst>
      <p:ext uri="{BB962C8B-B14F-4D97-AF65-F5344CB8AC3E}">
        <p14:creationId xmlns:p14="http://schemas.microsoft.com/office/powerpoint/2010/main" val="1953108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a:ln/>
        </p:spPr>
      </p:sp>
      <p:sp>
        <p:nvSpPr>
          <p:cNvPr id="717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latin typeface="Arial" panose="020B0604020202020204" pitchFamily="34" charset="0"/>
              </a:rPr>
              <a:t>http://sealevel.jpl.nasa.gov</a:t>
            </a:r>
          </a:p>
          <a:p>
            <a:r>
              <a:rPr lang="en-US" altLang="zh-TW" smtClean="0">
                <a:latin typeface="Arial" panose="020B0604020202020204" pitchFamily="34" charset="0"/>
              </a:rPr>
              <a:t>http://climate.nasa.gov/SeaLevelViewer/seaLevelViewer.cfm</a:t>
            </a:r>
          </a:p>
          <a:p>
            <a:r>
              <a:rPr lang="en-US" altLang="zh-TW" smtClean="0">
                <a:latin typeface="Arial" panose="020B0604020202020204" pitchFamily="34" charset="0"/>
              </a:rPr>
              <a:t>http://sealevel.colorado.edu/</a:t>
            </a:r>
            <a:endParaRPr lang="zh-TW" altLang="en-US" smtClean="0">
              <a:latin typeface="Arial" panose="020B0604020202020204" pitchFamily="34" charset="0"/>
            </a:endParaRPr>
          </a:p>
        </p:txBody>
      </p:sp>
      <p:sp>
        <p:nvSpPr>
          <p:cNvPr id="717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31F85E8-C0CF-4727-911F-5733992E9F5E}" type="slidenum">
              <a:rPr lang="en-US" altLang="zh-TW"/>
              <a:pPr>
                <a:spcBef>
                  <a:spcPct val="0"/>
                </a:spcBef>
              </a:pPr>
              <a:t>5</a:t>
            </a:fld>
            <a:endParaRPr lang="en-US" altLang="zh-TW"/>
          </a:p>
        </p:txBody>
      </p:sp>
    </p:spTree>
    <p:extLst>
      <p:ext uri="{BB962C8B-B14F-4D97-AF65-F5344CB8AC3E}">
        <p14:creationId xmlns:p14="http://schemas.microsoft.com/office/powerpoint/2010/main" val="3030602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1111C4-7464-4915-B393-72825252A95C}" type="slidenum">
              <a:rPr lang="en-US" altLang="zh-TW" smtClean="0"/>
              <a:pPr>
                <a:spcBef>
                  <a:spcPct val="0"/>
                </a:spcBef>
              </a:pPr>
              <a:t>96</a:t>
            </a:fld>
            <a:endParaRPr lang="en-US" altLang="zh-TW" smtClean="0"/>
          </a:p>
        </p:txBody>
      </p:sp>
      <p:sp>
        <p:nvSpPr>
          <p:cNvPr id="75779" name="Rectangle 2"/>
          <p:cNvSpPr>
            <a:spLocks noGrp="1" noRot="1" noChangeAspect="1" noChangeArrowheads="1" noTextEdit="1"/>
          </p:cNvSpPr>
          <p:nvPr>
            <p:ph type="sldImg"/>
          </p:nvPr>
        </p:nvSpPr>
        <p:spPr>
          <a:xfrm>
            <a:off x="1133475" y="673100"/>
            <a:ext cx="4692650" cy="3519488"/>
          </a:xfrm>
          <a:solidFill>
            <a:srgbClr val="FFFFFF"/>
          </a:solidFill>
          <a:ln/>
        </p:spPr>
      </p:sp>
      <p:sp>
        <p:nvSpPr>
          <p:cNvPr id="75780" name="Rectangle 3"/>
          <p:cNvSpPr>
            <a:spLocks noGrp="1" noChangeArrowheads="1"/>
          </p:cNvSpPr>
          <p:nvPr>
            <p:ph type="body" idx="1"/>
          </p:nvPr>
        </p:nvSpPr>
        <p:spPr>
          <a:xfrm>
            <a:off x="928688" y="4418013"/>
            <a:ext cx="5103812" cy="4117975"/>
          </a:xfrm>
          <a:solidFill>
            <a:srgbClr val="FFFFFF"/>
          </a:solidFill>
          <a:ln>
            <a:solidFill>
              <a:srgbClr val="000000"/>
            </a:solidFill>
          </a:ln>
        </p:spPr>
        <p:txBody>
          <a:bodyPr/>
          <a:lstStyle/>
          <a:p>
            <a:pPr eaLnBrk="1" hangingPunct="1"/>
            <a:endParaRPr lang="en-US" altLang="zh-TW" smtClean="0">
              <a:latin typeface="Arial" panose="020B0604020202020204" pitchFamily="34" charset="0"/>
            </a:endParaRPr>
          </a:p>
        </p:txBody>
      </p:sp>
    </p:spTree>
    <p:extLst>
      <p:ext uri="{BB962C8B-B14F-4D97-AF65-F5344CB8AC3E}">
        <p14:creationId xmlns:p14="http://schemas.microsoft.com/office/powerpoint/2010/main" val="3180545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a:ln/>
        </p:spPr>
      </p:sp>
      <p:sp>
        <p:nvSpPr>
          <p:cNvPr id="717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latin typeface="Arial" panose="020B0604020202020204" pitchFamily="34" charset="0"/>
              </a:rPr>
              <a:t>http://sealevel.jpl.nasa.gov</a:t>
            </a:r>
          </a:p>
          <a:p>
            <a:r>
              <a:rPr lang="en-US" altLang="zh-TW" smtClean="0">
                <a:latin typeface="Arial" panose="020B0604020202020204" pitchFamily="34" charset="0"/>
              </a:rPr>
              <a:t>http://climate.nasa.gov/SeaLevelViewer/seaLevelViewer.cfm</a:t>
            </a:r>
          </a:p>
          <a:p>
            <a:r>
              <a:rPr lang="en-US" altLang="zh-TW" smtClean="0">
                <a:latin typeface="Arial" panose="020B0604020202020204" pitchFamily="34" charset="0"/>
              </a:rPr>
              <a:t>http://sealevel.colorado.edu/</a:t>
            </a:r>
            <a:endParaRPr lang="zh-TW" altLang="en-US" smtClean="0">
              <a:latin typeface="Arial" panose="020B0604020202020204" pitchFamily="34" charset="0"/>
            </a:endParaRPr>
          </a:p>
        </p:txBody>
      </p:sp>
      <p:sp>
        <p:nvSpPr>
          <p:cNvPr id="717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31F85E8-C0CF-4727-911F-5733992E9F5E}" type="slidenum">
              <a:rPr lang="en-US" altLang="zh-TW"/>
              <a:pPr>
                <a:spcBef>
                  <a:spcPct val="0"/>
                </a:spcBef>
              </a:pPr>
              <a:t>103</a:t>
            </a:fld>
            <a:endParaRPr lang="en-US" altLang="zh-TW"/>
          </a:p>
        </p:txBody>
      </p:sp>
    </p:spTree>
    <p:extLst>
      <p:ext uri="{BB962C8B-B14F-4D97-AF65-F5344CB8AC3E}">
        <p14:creationId xmlns:p14="http://schemas.microsoft.com/office/powerpoint/2010/main" val="3060312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5A0464-4BD1-4DBA-AC7C-B62216F29521}" type="slidenum">
              <a:rPr lang="en-US" altLang="zh-TW"/>
              <a:pPr>
                <a:spcBef>
                  <a:spcPct val="0"/>
                </a:spcBef>
              </a:pPr>
              <a:t>105</a:t>
            </a:fld>
            <a:endParaRPr lang="en-US" altLang="zh-TW"/>
          </a:p>
        </p:txBody>
      </p:sp>
      <p:sp>
        <p:nvSpPr>
          <p:cNvPr id="12291" name="Rectangle 2"/>
          <p:cNvSpPr>
            <a:spLocks noGrp="1" noRot="1" noChangeAspect="1" noChangeArrowheads="1" noTextEdit="1"/>
          </p:cNvSpPr>
          <p:nvPr>
            <p:ph type="sldImg"/>
          </p:nvPr>
        </p:nvSpPr>
        <p:spPr>
          <a:xfrm>
            <a:off x="1133475" y="673100"/>
            <a:ext cx="4692650" cy="3519488"/>
          </a:xfrm>
          <a:ln/>
        </p:spPr>
      </p:sp>
      <p:sp>
        <p:nvSpPr>
          <p:cNvPr id="12292" name="Rectangle 3"/>
          <p:cNvSpPr>
            <a:spLocks noGrp="1" noChangeArrowheads="1"/>
          </p:cNvSpPr>
          <p:nvPr>
            <p:ph type="body" idx="1"/>
          </p:nvPr>
        </p:nvSpPr>
        <p:spPr>
          <a:xfrm>
            <a:off x="928688" y="4418013"/>
            <a:ext cx="5103812"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latin typeface="Arial" panose="020B0604020202020204" pitchFamily="34" charset="0"/>
              </a:rPr>
              <a:t>Movement of sediment from tidal region to beneath near-shore waters</a:t>
            </a:r>
          </a:p>
          <a:p>
            <a:pPr eaLnBrk="1" hangingPunct="1"/>
            <a:r>
              <a:rPr lang="en-US" altLang="zh-TW" smtClean="0">
                <a:latin typeface="Arial" panose="020B0604020202020204" pitchFamily="34" charset="0"/>
              </a:rPr>
              <a:t>Change to rate of sedimentation due to change in weight of overlying water column</a:t>
            </a:r>
          </a:p>
          <a:p>
            <a:pPr eaLnBrk="1" hangingPunct="1"/>
            <a:r>
              <a:rPr lang="en-US" altLang="zh-TW" smtClean="0">
                <a:latin typeface="Arial" panose="020B0604020202020204" pitchFamily="34" charset="0"/>
              </a:rPr>
              <a:t>Wetlands/salt marshes – high tide water level regions</a:t>
            </a:r>
          </a:p>
          <a:p>
            <a:pPr eaLnBrk="1" hangingPunct="1"/>
            <a:r>
              <a:rPr lang="en-US" altLang="zh-TW" smtClean="0">
                <a:latin typeface="Arial" panose="020B0604020202020204" pitchFamily="34" charset="0"/>
              </a:rPr>
              <a:t>e.g. mangrove ecosystems: provide natural protection against storm surges/hurricanes;</a:t>
            </a:r>
          </a:p>
          <a:p>
            <a:pPr eaLnBrk="1" hangingPunct="1"/>
            <a:r>
              <a:rPr lang="en-US" altLang="zh-TW" smtClean="0">
                <a:latin typeface="Arial" panose="020B0604020202020204" pitchFamily="34" charset="0"/>
              </a:rPr>
              <a:t>					sedimentary traps: stabilise coastlines;</a:t>
            </a:r>
          </a:p>
          <a:p>
            <a:pPr eaLnBrk="1" hangingPunct="1"/>
            <a:r>
              <a:rPr lang="en-US" altLang="zh-TW" smtClean="0">
                <a:latin typeface="Arial" panose="020B0604020202020204" pitchFamily="34" charset="0"/>
              </a:rPr>
              <a:t>					home to commercially exploited fish</a:t>
            </a:r>
          </a:p>
          <a:p>
            <a:pPr eaLnBrk="1" hangingPunct="1"/>
            <a:r>
              <a:rPr lang="en-US" altLang="zh-TW" smtClean="0">
                <a:latin typeface="Arial" panose="020B0604020202020204" pitchFamily="34" charset="0"/>
              </a:rPr>
              <a:t> -in danger of being overcome by rising sea-levels  (natural rate of mangrove rise:~2/3 mm yr-1)</a:t>
            </a:r>
          </a:p>
        </p:txBody>
      </p:sp>
    </p:spTree>
    <p:extLst>
      <p:ext uri="{BB962C8B-B14F-4D97-AF65-F5344CB8AC3E}">
        <p14:creationId xmlns:p14="http://schemas.microsoft.com/office/powerpoint/2010/main" val="3830146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451225D-90FD-4AD3-849E-E36AA05C56E5}" type="slidenum">
              <a:rPr lang="en-US" altLang="zh-TW"/>
              <a:pPr>
                <a:spcBef>
                  <a:spcPct val="0"/>
                </a:spcBef>
              </a:pPr>
              <a:t>106</a:t>
            </a:fld>
            <a:endParaRPr lang="en-US" altLang="zh-TW"/>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xfrm>
            <a:off x="925513" y="4386263"/>
            <a:ext cx="5095875" cy="415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zh-TW" smtClean="0">
                <a:latin typeface="Arial" panose="020B0604020202020204" pitchFamily="34" charset="0"/>
              </a:rPr>
              <a:t>Assessing erosion involves using the Bruun Rule for straight areas of coastline. The assumption is that the profile conserves its average or equilibrium shape relative to sea level. Using appropriate boundary conditions, the profile shape defines all the information necessary to predict the response to sea level rise. To maintain the profile shape the upper part of the profile erodes and the lower part of the profile accretes, translating the shoreline landward. </a:t>
            </a:r>
          </a:p>
          <a:p>
            <a:pPr>
              <a:lnSpc>
                <a:spcPct val="90000"/>
              </a:lnSpc>
              <a:spcBef>
                <a:spcPct val="50000"/>
              </a:spcBef>
              <a:buClr>
                <a:schemeClr val="folHlink"/>
              </a:buClr>
              <a:buSzPct val="60000"/>
              <a:buFont typeface="Wingdings" panose="05000000000000000000" pitchFamily="2" charset="2"/>
              <a:buNone/>
            </a:pPr>
            <a:r>
              <a:rPr lang="en-GB" altLang="zh-TW" smtClean="0">
                <a:latin typeface="Arial" panose="020B0604020202020204" pitchFamily="34" charset="0"/>
                <a:cs typeface="Arial" panose="020B0604020202020204" pitchFamily="34" charset="0"/>
              </a:rPr>
              <a:t>Source: Nicholls, 1998.</a:t>
            </a:r>
          </a:p>
          <a:p>
            <a:pPr>
              <a:lnSpc>
                <a:spcPct val="90000"/>
              </a:lnSpc>
              <a:spcBef>
                <a:spcPct val="50000"/>
              </a:spcBef>
              <a:buClr>
                <a:schemeClr val="folHlink"/>
              </a:buClr>
              <a:buSzPct val="60000"/>
              <a:buFont typeface="Wingdings" panose="05000000000000000000" pitchFamily="2" charset="2"/>
              <a:buNone/>
            </a:pPr>
            <a:endParaRPr lang="en-GB" altLang="zh-TW" smtClean="0">
              <a:latin typeface="Arial" panose="020B0604020202020204" pitchFamily="34" charset="0"/>
              <a:cs typeface="Arial" panose="020B0604020202020204" pitchFamily="34" charset="0"/>
            </a:endParaRPr>
          </a:p>
          <a:p>
            <a:r>
              <a:rPr lang="en-GB" altLang="zh-TW" smtClean="0">
                <a:latin typeface="Arial" panose="020B0604020202020204" pitchFamily="34" charset="0"/>
              </a:rPr>
              <a:t>R = G(L/H)S</a:t>
            </a:r>
          </a:p>
          <a:p>
            <a:pPr lvl="1"/>
            <a:r>
              <a:rPr lang="en-GB" altLang="zh-TW" smtClean="0">
                <a:latin typeface="Arial" panose="020B0604020202020204" pitchFamily="34" charset="0"/>
              </a:rPr>
              <a:t>where:          H = B + h</a:t>
            </a:r>
            <a:r>
              <a:rPr lang="en-GB" altLang="zh-TW" baseline="-25000" smtClean="0">
                <a:latin typeface="Arial" panose="020B0604020202020204" pitchFamily="34" charset="0"/>
              </a:rPr>
              <a:t>*</a:t>
            </a:r>
          </a:p>
          <a:p>
            <a:pPr lvl="1"/>
            <a:endParaRPr lang="en-GB" altLang="zh-TW" baseline="-25000" smtClean="0">
              <a:latin typeface="Arial" panose="020B0604020202020204" pitchFamily="34" charset="0"/>
            </a:endParaRPr>
          </a:p>
          <a:p>
            <a:pPr lvl="1"/>
            <a:r>
              <a:rPr lang="en-GB" altLang="zh-TW" smtClean="0">
                <a:latin typeface="Arial" panose="020B0604020202020204" pitchFamily="34" charset="0"/>
              </a:rPr>
              <a:t>R = shoreline recession due to a sea-level</a:t>
            </a:r>
            <a:br>
              <a:rPr lang="en-GB" altLang="zh-TW" smtClean="0">
                <a:latin typeface="Arial" panose="020B0604020202020204" pitchFamily="34" charset="0"/>
              </a:rPr>
            </a:br>
            <a:r>
              <a:rPr lang="en-GB" altLang="zh-TW" smtClean="0">
                <a:latin typeface="Arial" panose="020B0604020202020204" pitchFamily="34" charset="0"/>
              </a:rPr>
              <a:t>	     rise S</a:t>
            </a:r>
          </a:p>
          <a:p>
            <a:pPr lvl="1"/>
            <a:r>
              <a:rPr lang="en-GB" altLang="zh-TW" smtClean="0">
                <a:latin typeface="Arial" panose="020B0604020202020204" pitchFamily="34" charset="0"/>
              </a:rPr>
              <a:t>h</a:t>
            </a:r>
            <a:r>
              <a:rPr lang="en-GB" altLang="zh-TW" baseline="-25000" smtClean="0">
                <a:latin typeface="Arial" panose="020B0604020202020204" pitchFamily="34" charset="0"/>
              </a:rPr>
              <a:t>* </a:t>
            </a:r>
            <a:r>
              <a:rPr lang="en-GB" altLang="zh-TW" smtClean="0">
                <a:latin typeface="Arial" panose="020B0604020202020204" pitchFamily="34" charset="0"/>
              </a:rPr>
              <a:t>= depth at the offshore boundary</a:t>
            </a:r>
          </a:p>
          <a:p>
            <a:pPr lvl="1"/>
            <a:r>
              <a:rPr lang="en-GB" altLang="zh-TW" smtClean="0">
                <a:latin typeface="Arial" panose="020B0604020202020204" pitchFamily="34" charset="0"/>
              </a:rPr>
              <a:t>B = appropriate land elevation </a:t>
            </a:r>
          </a:p>
          <a:p>
            <a:pPr lvl="1"/>
            <a:r>
              <a:rPr lang="en-GB" altLang="zh-TW" smtClean="0">
                <a:latin typeface="Arial" panose="020B0604020202020204" pitchFamily="34" charset="0"/>
              </a:rPr>
              <a:t>L = active profile width between boundaries</a:t>
            </a:r>
          </a:p>
          <a:p>
            <a:pPr lvl="1"/>
            <a:r>
              <a:rPr lang="en-GB" altLang="zh-TW" smtClean="0">
                <a:latin typeface="Arial" panose="020B0604020202020204" pitchFamily="34" charset="0"/>
              </a:rPr>
              <a:t>G = inverse of the overfill ratio</a:t>
            </a:r>
            <a:endParaRPr lang="en-US" altLang="zh-TW" smtClean="0">
              <a:latin typeface="Arial" panose="020B0604020202020204" pitchFamily="34" charset="0"/>
            </a:endParaRPr>
          </a:p>
          <a:p>
            <a:endParaRPr lang="en-GB" altLang="zh-TW" smtClean="0">
              <a:latin typeface="Arial" panose="020B0604020202020204" pitchFamily="34" charset="0"/>
            </a:endParaRPr>
          </a:p>
          <a:p>
            <a:endParaRPr lang="en-US" altLang="zh-TW" smtClean="0">
              <a:latin typeface="Arial" panose="020B0604020202020204" pitchFamily="34" charset="0"/>
            </a:endParaRPr>
          </a:p>
        </p:txBody>
      </p:sp>
    </p:spTree>
    <p:extLst>
      <p:ext uri="{BB962C8B-B14F-4D97-AF65-F5344CB8AC3E}">
        <p14:creationId xmlns:p14="http://schemas.microsoft.com/office/powerpoint/2010/main" val="2307217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793F07-0E7B-4123-AA55-2DA18B2075EF}" type="slidenum">
              <a:rPr lang="en-US" altLang="zh-TW"/>
              <a:pPr>
                <a:spcBef>
                  <a:spcPct val="0"/>
                </a:spcBef>
              </a:pPr>
              <a:t>108</a:t>
            </a:fld>
            <a:endParaRPr lang="en-US" altLang="zh-TW"/>
          </a:p>
        </p:txBody>
      </p:sp>
      <p:sp>
        <p:nvSpPr>
          <p:cNvPr id="17411" name="Rectangle 2"/>
          <p:cNvSpPr>
            <a:spLocks noGrp="1" noRot="1" noChangeAspect="1" noChangeArrowheads="1" noTextEdit="1"/>
          </p:cNvSpPr>
          <p:nvPr>
            <p:ph type="sldImg"/>
          </p:nvPr>
        </p:nvSpPr>
        <p:spPr>
          <a:xfrm>
            <a:off x="1133475" y="673100"/>
            <a:ext cx="4692650" cy="3519488"/>
          </a:xfrm>
          <a:ln/>
        </p:spPr>
      </p:sp>
      <p:sp>
        <p:nvSpPr>
          <p:cNvPr id="17412" name="Rectangle 3"/>
          <p:cNvSpPr>
            <a:spLocks noGrp="1" noChangeArrowheads="1"/>
          </p:cNvSpPr>
          <p:nvPr>
            <p:ph type="body" idx="1"/>
          </p:nvPr>
        </p:nvSpPr>
        <p:spPr>
          <a:xfrm>
            <a:off x="928688" y="4418013"/>
            <a:ext cx="5103812"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smtClean="0">
              <a:latin typeface="Arial" panose="020B0604020202020204" pitchFamily="34" charset="0"/>
            </a:endParaRPr>
          </a:p>
        </p:txBody>
      </p:sp>
    </p:spTree>
    <p:extLst>
      <p:ext uri="{BB962C8B-B14F-4D97-AF65-F5344CB8AC3E}">
        <p14:creationId xmlns:p14="http://schemas.microsoft.com/office/powerpoint/2010/main" val="41627068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B7CB79-DDC9-4D99-BAC4-7E53BDBD1666}" type="slidenum">
              <a:rPr lang="en-US" altLang="zh-TW" smtClean="0"/>
              <a:pPr>
                <a:spcBef>
                  <a:spcPct val="0"/>
                </a:spcBef>
              </a:pPr>
              <a:t>110</a:t>
            </a:fld>
            <a:endParaRPr lang="en-US" altLang="zh-TW" smtClean="0"/>
          </a:p>
        </p:txBody>
      </p:sp>
      <p:sp>
        <p:nvSpPr>
          <p:cNvPr id="21507" name="Rectangle 2"/>
          <p:cNvSpPr>
            <a:spLocks noGrp="1" noRot="1" noChangeAspect="1" noChangeArrowheads="1" noTextEdit="1"/>
          </p:cNvSpPr>
          <p:nvPr>
            <p:ph type="sldImg"/>
          </p:nvPr>
        </p:nvSpPr>
        <p:spPr>
          <a:xfrm>
            <a:off x="1133475" y="673100"/>
            <a:ext cx="4692650" cy="3519488"/>
          </a:xfrm>
          <a:ln/>
        </p:spPr>
      </p:sp>
      <p:sp>
        <p:nvSpPr>
          <p:cNvPr id="21508" name="Rectangle 3"/>
          <p:cNvSpPr>
            <a:spLocks noGrp="1" noChangeArrowheads="1"/>
          </p:cNvSpPr>
          <p:nvPr>
            <p:ph type="body" idx="1"/>
          </p:nvPr>
        </p:nvSpPr>
        <p:spPr>
          <a:xfrm>
            <a:off x="928688" y="4418013"/>
            <a:ext cx="5103812"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latin typeface="Arial" panose="020B0604020202020204" pitchFamily="34" charset="0"/>
              </a:rPr>
              <a:t>Impair:</a:t>
            </a:r>
            <a:r>
              <a:rPr lang="zh-TW" altLang="en-US" smtClean="0">
                <a:latin typeface="Arial" panose="020B0604020202020204" pitchFamily="34" charset="0"/>
              </a:rPr>
              <a:t>損害</a:t>
            </a:r>
            <a:r>
              <a:rPr lang="en-US" altLang="zh-TW" smtClean="0">
                <a:latin typeface="Arial" panose="020B0604020202020204" pitchFamily="34" charset="0"/>
              </a:rPr>
              <a:t>,</a:t>
            </a:r>
            <a:r>
              <a:rPr lang="zh-TW" altLang="en-US" smtClean="0">
                <a:latin typeface="Arial" panose="020B0604020202020204" pitchFamily="34" charset="0"/>
              </a:rPr>
              <a:t>減少</a:t>
            </a:r>
            <a:r>
              <a:rPr lang="en-US" altLang="zh-TW" smtClean="0">
                <a:latin typeface="Arial" panose="020B0604020202020204" pitchFamily="34" charset="0"/>
              </a:rPr>
              <a:t>,</a:t>
            </a:r>
            <a:r>
              <a:rPr lang="zh-TW" altLang="en-US" smtClean="0">
                <a:latin typeface="Arial" panose="020B0604020202020204" pitchFamily="34" charset="0"/>
              </a:rPr>
              <a:t>削弱 </a:t>
            </a:r>
            <a:endParaRPr lang="en-US" altLang="zh-TW" smtClean="0">
              <a:latin typeface="Arial" panose="020B0604020202020204" pitchFamily="34" charset="0"/>
            </a:endParaRPr>
          </a:p>
          <a:p>
            <a:pPr eaLnBrk="1" hangingPunct="1"/>
            <a:r>
              <a:rPr lang="en-US" altLang="zh-TW" smtClean="0">
                <a:latin typeface="Arial" panose="020B0604020202020204" pitchFamily="34" charset="0"/>
              </a:rPr>
              <a:t>Germination:</a:t>
            </a:r>
            <a:r>
              <a:rPr lang="zh-TW" altLang="en-US" smtClean="0">
                <a:latin typeface="Arial" panose="020B0604020202020204" pitchFamily="34" charset="0"/>
              </a:rPr>
              <a:t>發芽</a:t>
            </a:r>
            <a:r>
              <a:rPr lang="en-US" altLang="zh-TW" smtClean="0">
                <a:latin typeface="Arial" panose="020B0604020202020204" pitchFamily="34" charset="0"/>
              </a:rPr>
              <a:t>,</a:t>
            </a:r>
            <a:r>
              <a:rPr lang="zh-TW" altLang="en-US" smtClean="0">
                <a:latin typeface="Arial" panose="020B0604020202020204" pitchFamily="34" charset="0"/>
              </a:rPr>
              <a:t>萌芽</a:t>
            </a:r>
            <a:endParaRPr lang="en-US" altLang="zh-TW" smtClean="0">
              <a:latin typeface="Arial" panose="020B0604020202020204" pitchFamily="34" charset="0"/>
            </a:endParaRPr>
          </a:p>
          <a:p>
            <a:pPr eaLnBrk="1" hangingPunct="1"/>
            <a:r>
              <a:rPr lang="en-US" altLang="zh-TW" smtClean="0">
                <a:latin typeface="Arial" panose="020B0604020202020204" pitchFamily="34" charset="0"/>
              </a:rPr>
              <a:t>Oyster:</a:t>
            </a:r>
            <a:r>
              <a:rPr lang="zh-TW" altLang="en-US" smtClean="0">
                <a:latin typeface="Arial" panose="020B0604020202020204" pitchFamily="34" charset="0"/>
              </a:rPr>
              <a:t>牡蠣</a:t>
            </a:r>
            <a:r>
              <a:rPr lang="en-US" altLang="zh-TW" smtClean="0">
                <a:latin typeface="Arial" panose="020B0604020202020204" pitchFamily="34" charset="0"/>
              </a:rPr>
              <a:t>,</a:t>
            </a:r>
            <a:r>
              <a:rPr lang="zh-TW" altLang="en-US" smtClean="0">
                <a:latin typeface="Arial" panose="020B0604020202020204" pitchFamily="34" charset="0"/>
              </a:rPr>
              <a:t>蠔</a:t>
            </a:r>
            <a:r>
              <a:rPr lang="en-US" altLang="zh-TW" smtClean="0">
                <a:latin typeface="Arial" panose="020B0604020202020204" pitchFamily="34" charset="0"/>
              </a:rPr>
              <a:t>,</a:t>
            </a:r>
            <a:r>
              <a:rPr lang="zh-TW" altLang="en-US" smtClean="0">
                <a:latin typeface="Arial" panose="020B0604020202020204" pitchFamily="34" charset="0"/>
              </a:rPr>
              <a:t>沈默者 </a:t>
            </a:r>
            <a:endParaRPr lang="en-US" altLang="zh-TW" smtClean="0">
              <a:latin typeface="Arial" panose="020B0604020202020204" pitchFamily="34" charset="0"/>
            </a:endParaRPr>
          </a:p>
        </p:txBody>
      </p:sp>
    </p:spTree>
    <p:extLst>
      <p:ext uri="{BB962C8B-B14F-4D97-AF65-F5344CB8AC3E}">
        <p14:creationId xmlns:p14="http://schemas.microsoft.com/office/powerpoint/2010/main" val="3172354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595BE65-2FC0-4AE5-A269-E2CF4DBE7692}" type="slidenum">
              <a:rPr lang="en-US" altLang="zh-TW"/>
              <a:pPr>
                <a:spcBef>
                  <a:spcPct val="0"/>
                </a:spcBef>
              </a:pPr>
              <a:t>8</a:t>
            </a:fld>
            <a:endParaRPr lang="en-US" altLang="zh-TW"/>
          </a:p>
        </p:txBody>
      </p:sp>
      <p:sp>
        <p:nvSpPr>
          <p:cNvPr id="55299" name="Rectangle 2"/>
          <p:cNvSpPr>
            <a:spLocks noGrp="1" noRot="1" noChangeAspect="1" noChangeArrowheads="1" noTextEdit="1"/>
          </p:cNvSpPr>
          <p:nvPr>
            <p:ph type="sldImg"/>
          </p:nvPr>
        </p:nvSpPr>
        <p:spPr>
          <a:xfrm>
            <a:off x="1133475" y="673100"/>
            <a:ext cx="4692650" cy="3519488"/>
          </a:xfrm>
          <a:ln/>
        </p:spPr>
      </p:sp>
      <p:sp>
        <p:nvSpPr>
          <p:cNvPr id="55300" name="Rectangle 3"/>
          <p:cNvSpPr>
            <a:spLocks noGrp="1" noChangeArrowheads="1"/>
          </p:cNvSpPr>
          <p:nvPr>
            <p:ph type="body" idx="1"/>
          </p:nvPr>
        </p:nvSpPr>
        <p:spPr>
          <a:xfrm>
            <a:off x="928688" y="4418013"/>
            <a:ext cx="5103812"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smtClean="0">
              <a:latin typeface="Arial" panose="020B0604020202020204" pitchFamily="34" charset="0"/>
            </a:endParaRPr>
          </a:p>
        </p:txBody>
      </p:sp>
    </p:spTree>
    <p:extLst>
      <p:ext uri="{BB962C8B-B14F-4D97-AF65-F5344CB8AC3E}">
        <p14:creationId xmlns:p14="http://schemas.microsoft.com/office/powerpoint/2010/main" val="2391383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A063631-F10A-412B-B4E3-E5B9E5A0B243}" type="slidenum">
              <a:rPr lang="en-US" altLang="zh-TW"/>
              <a:pPr>
                <a:spcBef>
                  <a:spcPct val="0"/>
                </a:spcBef>
              </a:pPr>
              <a:t>10</a:t>
            </a:fld>
            <a:endParaRPr lang="en-US" altLang="zh-TW"/>
          </a:p>
        </p:txBody>
      </p:sp>
      <p:sp>
        <p:nvSpPr>
          <p:cNvPr id="53251" name="Rectangle 2"/>
          <p:cNvSpPr>
            <a:spLocks noGrp="1" noRot="1" noChangeAspect="1" noChangeArrowheads="1" noTextEdit="1"/>
          </p:cNvSpPr>
          <p:nvPr>
            <p:ph type="sldImg"/>
          </p:nvPr>
        </p:nvSpPr>
        <p:spPr>
          <a:xfrm>
            <a:off x="1133475" y="673100"/>
            <a:ext cx="4692650" cy="3519488"/>
          </a:xfrm>
          <a:ln/>
        </p:spPr>
      </p:sp>
      <p:sp>
        <p:nvSpPr>
          <p:cNvPr id="53252" name="Rectangle 3"/>
          <p:cNvSpPr>
            <a:spLocks noGrp="1" noChangeArrowheads="1"/>
          </p:cNvSpPr>
          <p:nvPr>
            <p:ph type="body" idx="1"/>
          </p:nvPr>
        </p:nvSpPr>
        <p:spPr>
          <a:xfrm>
            <a:off x="928688" y="4418013"/>
            <a:ext cx="5103812"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smtClean="0">
              <a:latin typeface="Arial" panose="020B0604020202020204" pitchFamily="34" charset="0"/>
            </a:endParaRPr>
          </a:p>
        </p:txBody>
      </p:sp>
    </p:spTree>
    <p:extLst>
      <p:ext uri="{BB962C8B-B14F-4D97-AF65-F5344CB8AC3E}">
        <p14:creationId xmlns:p14="http://schemas.microsoft.com/office/powerpoint/2010/main" val="4084016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CBF765-0774-44AF-BFC4-69BFE55BCC84}" type="slidenum">
              <a:rPr lang="en-US" altLang="zh-TW" smtClean="0"/>
              <a:pPr>
                <a:spcBef>
                  <a:spcPct val="0"/>
                </a:spcBef>
              </a:pPr>
              <a:t>12</a:t>
            </a:fld>
            <a:endParaRPr lang="en-US" altLang="zh-TW" smtClean="0"/>
          </a:p>
        </p:txBody>
      </p:sp>
      <p:sp>
        <p:nvSpPr>
          <p:cNvPr id="61443" name="Rectangle 2"/>
          <p:cNvSpPr>
            <a:spLocks noGrp="1" noRot="1" noChangeAspect="1" noChangeArrowheads="1" noTextEdit="1"/>
          </p:cNvSpPr>
          <p:nvPr>
            <p:ph type="sldImg"/>
          </p:nvPr>
        </p:nvSpPr>
        <p:spPr>
          <a:xfrm>
            <a:off x="1133475" y="673100"/>
            <a:ext cx="4692650" cy="3519488"/>
          </a:xfrm>
          <a:ln/>
        </p:spPr>
      </p:sp>
      <p:sp>
        <p:nvSpPr>
          <p:cNvPr id="61444" name="Rectangle 3"/>
          <p:cNvSpPr>
            <a:spLocks noGrp="1" noChangeArrowheads="1"/>
          </p:cNvSpPr>
          <p:nvPr>
            <p:ph type="body" idx="1"/>
          </p:nvPr>
        </p:nvSpPr>
        <p:spPr>
          <a:xfrm>
            <a:off x="928688" y="4418013"/>
            <a:ext cx="5103812"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latin typeface="Arial" panose="020B0604020202020204" pitchFamily="34" charset="0"/>
              </a:rPr>
              <a:t>GIA: glacial isostatic adjustment</a:t>
            </a:r>
          </a:p>
          <a:p>
            <a:pPr eaLnBrk="1" hangingPunct="1"/>
            <a:r>
              <a:rPr lang="en-US" altLang="zh-TW" smtClean="0">
                <a:latin typeface="Arial" panose="020B0604020202020204" pitchFamily="34" charset="0"/>
              </a:rPr>
              <a:t>Jason-2, also known as the Ocean Surface Topography Mission (OSTM), continues the oceanography program begun by the TOPEX/Poseidon and Jason-1 missions. Jason monitors global ocean circulation, discover the tie between the oceans and atmosphere, improve global climate predictions, and monitor events such as El Nio conditions and ocean eddies. The CNES, Eumetsat, NASA, and NOAA cooperative mission will carry nearly the same payload as Jason-1. The satellite's payload will include the next generation of Poseidon altimeter (Poseidon-3, with the same general characteristics as Poseidon-2, but with a lower instrumental noise and an algorithm enabling a better tracking over land and ice). The accuracy should be of about 1 cm on the altimeter as well as the orbit measurements. </a:t>
            </a:r>
          </a:p>
          <a:p>
            <a:pPr eaLnBrk="1" hangingPunct="1"/>
            <a:r>
              <a:rPr lang="en-US" altLang="zh-TW" smtClean="0">
                <a:latin typeface="Arial" panose="020B0604020202020204" pitchFamily="34" charset="0"/>
              </a:rPr>
              <a:t>Source: http://ilrs.gsfc.nasa.gov/</a:t>
            </a:r>
          </a:p>
        </p:txBody>
      </p:sp>
    </p:spTree>
    <p:extLst>
      <p:ext uri="{BB962C8B-B14F-4D97-AF65-F5344CB8AC3E}">
        <p14:creationId xmlns:p14="http://schemas.microsoft.com/office/powerpoint/2010/main" val="2486344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2F6597-A0A8-409E-8EE6-2E1389F60648}" type="slidenum">
              <a:rPr lang="en-US" altLang="zh-TW" smtClean="0"/>
              <a:pPr>
                <a:spcBef>
                  <a:spcPct val="0"/>
                </a:spcBef>
              </a:pPr>
              <a:t>13</a:t>
            </a:fld>
            <a:endParaRPr lang="en-US" altLang="zh-TW" smtClean="0"/>
          </a:p>
        </p:txBody>
      </p:sp>
      <p:sp>
        <p:nvSpPr>
          <p:cNvPr id="57347" name="Rectangle 2"/>
          <p:cNvSpPr>
            <a:spLocks noGrp="1" noRot="1" noChangeAspect="1" noChangeArrowheads="1" noTextEdit="1"/>
          </p:cNvSpPr>
          <p:nvPr>
            <p:ph type="sldImg"/>
          </p:nvPr>
        </p:nvSpPr>
        <p:spPr>
          <a:xfrm>
            <a:off x="1133475" y="673100"/>
            <a:ext cx="4692650" cy="3519488"/>
          </a:xfrm>
          <a:ln/>
        </p:spPr>
      </p:sp>
      <p:sp>
        <p:nvSpPr>
          <p:cNvPr id="57348" name="Rectangle 3"/>
          <p:cNvSpPr>
            <a:spLocks noGrp="1" noChangeArrowheads="1"/>
          </p:cNvSpPr>
          <p:nvPr>
            <p:ph type="body" idx="1"/>
          </p:nvPr>
        </p:nvSpPr>
        <p:spPr>
          <a:xfrm>
            <a:off x="928688" y="4418013"/>
            <a:ext cx="5103812"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latin typeface="Arial" panose="020B0604020202020204" pitchFamily="34" charset="0"/>
              </a:rPr>
              <a:t>Local trends are calculated with a least-squares fit of 10-day, 0.25 degree resolution grids of sea level. A trend, bias, annual, and semi-annual terms are fit simultaneously. Please note that these trends have been determined for only a nineteen-year (1993 - 2012) period, and reflect the impact of decadal scale climate variability on the regional distribution of sea level rise. Additionally, local sea surface height trends and variations are a result of many factors, including (but not limited to) local crustal displacement, </a:t>
            </a:r>
            <a:r>
              <a:rPr lang="en-US" altLang="zh-TW" smtClean="0">
                <a:latin typeface="Arial" panose="020B0604020202020204" pitchFamily="34" charset="0"/>
                <a:hlinkClick r:id="rId3"/>
              </a:rPr>
              <a:t>glacial isostatic adjustment</a:t>
            </a:r>
            <a:r>
              <a:rPr lang="en-US" altLang="zh-TW" smtClean="0">
                <a:latin typeface="Arial" panose="020B0604020202020204" pitchFamily="34" charset="0"/>
              </a:rPr>
              <a:t>, </a:t>
            </a:r>
            <a:r>
              <a:rPr lang="en-US" altLang="zh-TW" smtClean="0">
                <a:latin typeface="Arial" panose="020B0604020202020204" pitchFamily="34" charset="0"/>
                <a:hlinkClick r:id="rId4"/>
              </a:rPr>
              <a:t>steric effects</a:t>
            </a:r>
            <a:r>
              <a:rPr lang="en-US" altLang="zh-TW" smtClean="0">
                <a:latin typeface="Arial" panose="020B0604020202020204" pitchFamily="34" charset="0"/>
              </a:rPr>
              <a:t>, and even local wind patterns. Therefore you should consider these effects in interpreting local sea surface height time series derived from our gridded data sets.</a:t>
            </a:r>
          </a:p>
          <a:p>
            <a:pPr eaLnBrk="1" hangingPunct="1"/>
            <a:endParaRPr lang="en-US" altLang="zh-TW" smtClean="0">
              <a:latin typeface="Arial" panose="020B0604020202020204" pitchFamily="34" charset="0"/>
            </a:endParaRPr>
          </a:p>
        </p:txBody>
      </p:sp>
    </p:spTree>
    <p:extLst>
      <p:ext uri="{BB962C8B-B14F-4D97-AF65-F5344CB8AC3E}">
        <p14:creationId xmlns:p14="http://schemas.microsoft.com/office/powerpoint/2010/main" val="4116372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4BD373-4136-4818-B4A2-275AFE14A8ED}" type="slidenum">
              <a:rPr lang="en-US" altLang="zh-TW" smtClean="0"/>
              <a:pPr>
                <a:spcBef>
                  <a:spcPct val="0"/>
                </a:spcBef>
              </a:pPr>
              <a:t>14</a:t>
            </a:fld>
            <a:endParaRPr lang="en-US" altLang="zh-TW" smtClean="0"/>
          </a:p>
        </p:txBody>
      </p:sp>
      <p:sp>
        <p:nvSpPr>
          <p:cNvPr id="59395" name="Rectangle 2"/>
          <p:cNvSpPr>
            <a:spLocks noGrp="1" noRot="1" noChangeAspect="1" noChangeArrowheads="1" noTextEdit="1"/>
          </p:cNvSpPr>
          <p:nvPr>
            <p:ph type="sldImg"/>
          </p:nvPr>
        </p:nvSpPr>
        <p:spPr>
          <a:xfrm>
            <a:off x="1165225" y="693738"/>
            <a:ext cx="4616450" cy="3462337"/>
          </a:xfrm>
          <a:solidFill>
            <a:srgbClr val="FFFFFF"/>
          </a:solidFill>
          <a:ln/>
        </p:spPr>
      </p:sp>
      <p:sp>
        <p:nvSpPr>
          <p:cNvPr id="59396" name="Rectangle 3"/>
          <p:cNvSpPr>
            <a:spLocks noGrp="1" noChangeArrowheads="1"/>
          </p:cNvSpPr>
          <p:nvPr>
            <p:ph type="body" idx="1"/>
          </p:nvPr>
        </p:nvSpPr>
        <p:spPr>
          <a:xfrm>
            <a:off x="695325" y="4386263"/>
            <a:ext cx="5556250" cy="4152900"/>
          </a:xfrm>
          <a:solidFill>
            <a:srgbClr val="FFFFFF"/>
          </a:solidFill>
          <a:ln>
            <a:solidFill>
              <a:srgbClr val="000000"/>
            </a:solidFill>
          </a:ln>
        </p:spPr>
        <p:txBody>
          <a:bodyPr/>
          <a:lstStyle/>
          <a:p>
            <a:r>
              <a:rPr lang="en-US" altLang="zh-TW" b="1" smtClean="0">
                <a:latin typeface="Arial" panose="020B0604020202020204" pitchFamily="34" charset="0"/>
              </a:rPr>
              <a:t>The South Pacific Sea Level &amp; Climate Monitoring Project (PHASE III) SEA LEVEL DATA SUMMARY REPORT MAY 2004 - OCTOBER 2004</a:t>
            </a:r>
            <a:endParaRPr lang="en-US" altLang="zh-TW" smtClean="0">
              <a:latin typeface="Arial" panose="020B0604020202020204" pitchFamily="34" charset="0"/>
            </a:endParaRPr>
          </a:p>
          <a:p>
            <a:r>
              <a:rPr lang="en-US" altLang="zh-TW" b="1" smtClean="0">
                <a:latin typeface="Arial" panose="020B0604020202020204" pitchFamily="34" charset="0"/>
              </a:rPr>
              <a:t>National Tidal Centre, Australian Bureau of Meteorology</a:t>
            </a:r>
          </a:p>
          <a:p>
            <a:r>
              <a:rPr lang="en-AU" altLang="zh-TW" u="sng" smtClean="0">
                <a:solidFill>
                  <a:srgbClr val="0000FF"/>
                </a:solidFill>
                <a:latin typeface="Lucida Grande" pitchFamily="1" charset="0"/>
                <a:hlinkClick r:id="rId3"/>
              </a:rPr>
              <a:t>www.bom.gov.au/fwo/IDO60102/IDO60102.2004_2.pdf</a:t>
            </a:r>
            <a:endParaRPr lang="en-AU" altLang="zh-TW" smtClean="0">
              <a:solidFill>
                <a:srgbClr val="000000"/>
              </a:solidFill>
              <a:latin typeface="Lucida Grande" pitchFamily="1" charset="0"/>
            </a:endParaRPr>
          </a:p>
          <a:p>
            <a:endParaRPr lang="en-US" altLang="zh-TW" smtClean="0">
              <a:latin typeface="Arial" panose="020B0604020202020204" pitchFamily="34" charset="0"/>
            </a:endParaRPr>
          </a:p>
          <a:p>
            <a:r>
              <a:rPr lang="en-US" altLang="zh-TW" smtClean="0">
                <a:latin typeface="Arial" panose="020B0604020202020204" pitchFamily="34" charset="0"/>
              </a:rPr>
              <a:t>Relative net sea-level trend in mm/year after subtracting the effects of vertical movement of the platform and the inverse barometric pressure effect utilising all the data</a:t>
            </a:r>
          </a:p>
          <a:p>
            <a:r>
              <a:rPr lang="en-US" altLang="zh-TW" smtClean="0">
                <a:latin typeface="Arial" panose="020B0604020202020204" pitchFamily="34" charset="0"/>
              </a:rPr>
              <a:t> collected since the start of the project up to the end of October 2004.</a:t>
            </a:r>
          </a:p>
        </p:txBody>
      </p:sp>
    </p:spTree>
    <p:extLst>
      <p:ext uri="{BB962C8B-B14F-4D97-AF65-F5344CB8AC3E}">
        <p14:creationId xmlns:p14="http://schemas.microsoft.com/office/powerpoint/2010/main" val="2468458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672700-4158-4611-B2C7-F627E313AB35}" type="slidenum">
              <a:rPr lang="en-US" altLang="zh-TW"/>
              <a:pPr>
                <a:spcBef>
                  <a:spcPct val="0"/>
                </a:spcBef>
              </a:pPr>
              <a:t>30</a:t>
            </a:fld>
            <a:endParaRPr lang="en-US" altLang="zh-TW"/>
          </a:p>
        </p:txBody>
      </p:sp>
      <p:sp>
        <p:nvSpPr>
          <p:cNvPr id="34819" name="Rectangle 2"/>
          <p:cNvSpPr>
            <a:spLocks noGrp="1" noRot="1" noChangeAspect="1" noChangeArrowheads="1" noTextEdit="1"/>
          </p:cNvSpPr>
          <p:nvPr>
            <p:ph type="sldImg"/>
          </p:nvPr>
        </p:nvSpPr>
        <p:spPr>
          <a:xfrm>
            <a:off x="1133475" y="673100"/>
            <a:ext cx="4692650" cy="3519488"/>
          </a:xfrm>
          <a:ln/>
        </p:spPr>
      </p:sp>
      <p:sp>
        <p:nvSpPr>
          <p:cNvPr id="34820" name="Rectangle 3"/>
          <p:cNvSpPr>
            <a:spLocks noGrp="1" noChangeArrowheads="1"/>
          </p:cNvSpPr>
          <p:nvPr>
            <p:ph type="body" idx="1"/>
          </p:nvPr>
        </p:nvSpPr>
        <p:spPr>
          <a:xfrm>
            <a:off x="928688" y="4418013"/>
            <a:ext cx="5103812"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smtClean="0">
              <a:latin typeface="Arial" panose="020B0604020202020204" pitchFamily="34" charset="0"/>
            </a:endParaRPr>
          </a:p>
        </p:txBody>
      </p:sp>
    </p:spTree>
    <p:extLst>
      <p:ext uri="{BB962C8B-B14F-4D97-AF65-F5344CB8AC3E}">
        <p14:creationId xmlns:p14="http://schemas.microsoft.com/office/powerpoint/2010/main" val="16635258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DTU-DK-A1"/>
          <p:cNvPicPr>
            <a:picLocks noChangeAspect="1" noChangeArrowheads="1"/>
          </p:cNvPicPr>
          <p:nvPr/>
        </p:nvPicPr>
        <p:blipFill>
          <a:blip r:embed="rId2">
            <a:extLst>
              <a:ext uri="{28A0092B-C50C-407E-A947-70E740481C1C}">
                <a14:useLocalDpi xmlns:a14="http://schemas.microsoft.com/office/drawing/2010/main" val="0"/>
              </a:ext>
            </a:extLst>
          </a:blip>
          <a:srcRect l="78432"/>
          <a:stretch>
            <a:fillRect/>
          </a:stretch>
        </p:blipFill>
        <p:spPr bwMode="auto">
          <a:xfrm>
            <a:off x="8270875" y="279400"/>
            <a:ext cx="479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DTU frise RGB"/>
          <p:cNvPicPr>
            <a:picLocks noChangeAspect="1" noChangeArrowheads="1"/>
          </p:cNvPicPr>
          <p:nvPr/>
        </p:nvPicPr>
        <p:blipFill>
          <a:blip r:embed="rId3">
            <a:extLst>
              <a:ext uri="{28A0092B-C50C-407E-A947-70E740481C1C}">
                <a14:useLocalDpi xmlns:a14="http://schemas.microsoft.com/office/drawing/2010/main" val="0"/>
              </a:ext>
            </a:extLst>
          </a:blip>
          <a:srcRect r="25990"/>
          <a:stretch>
            <a:fillRect/>
          </a:stretch>
        </p:blipFill>
        <p:spPr bwMode="auto">
          <a:xfrm>
            <a:off x="4432300" y="4191000"/>
            <a:ext cx="47117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descr="C:\Users\cls\Desktop\DTU_ppt\Til PAW\DTU_LOGOS\Done\DTU Space A UK.png"/>
          <p:cNvPicPr>
            <a:picLocks noChangeAspect="1" noChangeArrowheads="1"/>
          </p:cNvPicPr>
          <p:nvPr/>
        </p:nvPicPr>
        <p:blipFill>
          <a:blip r:embed="rId4" cstate="print">
            <a:extLst>
              <a:ext uri="{28A0092B-C50C-407E-A947-70E740481C1C}">
                <a14:useLocalDpi xmlns:a14="http://schemas.microsoft.com/office/drawing/2010/main" val="0"/>
              </a:ext>
            </a:extLst>
          </a:blip>
          <a:srcRect l="10336" t="34251" b="14568"/>
          <a:stretch>
            <a:fillRect/>
          </a:stretch>
        </p:blipFill>
        <p:spPr bwMode="auto">
          <a:xfrm>
            <a:off x="619125" y="6029325"/>
            <a:ext cx="521335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09600" y="1295400"/>
            <a:ext cx="6402388" cy="838200"/>
          </a:xfrm>
        </p:spPr>
        <p:txBody>
          <a:bodyPr/>
          <a:lstStyle>
            <a:lvl1pPr>
              <a:defRPr/>
            </a:lvl1pPr>
          </a:lstStyle>
          <a:p>
            <a:pPr lvl="0"/>
            <a:r>
              <a:rPr lang="en-GB" noProof="0" smtClean="0"/>
              <a:t>Click to edit Master title style</a:t>
            </a:r>
          </a:p>
        </p:txBody>
      </p:sp>
      <p:sp>
        <p:nvSpPr>
          <p:cNvPr id="5123" name="Rectangle 3"/>
          <p:cNvSpPr>
            <a:spLocks noGrp="1" noChangeArrowheads="1"/>
          </p:cNvSpPr>
          <p:nvPr>
            <p:ph type="subTitle" idx="1"/>
          </p:nvPr>
        </p:nvSpPr>
        <p:spPr>
          <a:xfrm>
            <a:off x="609600" y="2286000"/>
            <a:ext cx="6400800" cy="1752600"/>
          </a:xfrm>
        </p:spPr>
        <p:txBody>
          <a:bodyPr/>
          <a:lstStyle>
            <a:lvl1pPr marL="0" indent="0">
              <a:buFontTx/>
              <a:buNone/>
              <a:defRPr/>
            </a:lvl1pPr>
          </a:lstStyle>
          <a:p>
            <a:pPr lvl="0"/>
            <a:r>
              <a:rPr lang="en-GB" noProof="0" smtClean="0"/>
              <a:t>Click to edit Master subtitle style</a:t>
            </a:r>
          </a:p>
        </p:txBody>
      </p:sp>
    </p:spTree>
    <p:extLst>
      <p:ext uri="{BB962C8B-B14F-4D97-AF65-F5344CB8AC3E}">
        <p14:creationId xmlns:p14="http://schemas.microsoft.com/office/powerpoint/2010/main" val="138916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1202942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04800"/>
            <a:ext cx="1943100" cy="5861050"/>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609600" y="304800"/>
            <a:ext cx="5676900" cy="5861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2004926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smtClean="0"/>
              <a:t>Click to edit Master title style</a:t>
            </a:r>
            <a:endParaRPr lang="da-DK"/>
          </a:p>
        </p:txBody>
      </p:sp>
      <p:sp>
        <p:nvSpPr>
          <p:cNvPr id="3" name="Table Placeholder 2"/>
          <p:cNvSpPr>
            <a:spLocks noGrp="1"/>
          </p:cNvSpPr>
          <p:nvPr>
            <p:ph type="tbl" idx="1"/>
          </p:nvPr>
        </p:nvSpPr>
        <p:spPr>
          <a:xfrm>
            <a:off x="609600" y="1600200"/>
            <a:ext cx="7772400" cy="4565650"/>
          </a:xfrm>
        </p:spPr>
        <p:txBody>
          <a:bodyPr/>
          <a:lstStyle/>
          <a:p>
            <a:pPr lvl="0"/>
            <a:endParaRPr lang="da-DK" noProof="0" smtClean="0"/>
          </a:p>
        </p:txBody>
      </p:sp>
    </p:spTree>
    <p:extLst>
      <p:ext uri="{BB962C8B-B14F-4D97-AF65-F5344CB8AC3E}">
        <p14:creationId xmlns:p14="http://schemas.microsoft.com/office/powerpoint/2010/main" val="352198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7" name="Rechteck 6"/>
          <p:cNvSpPr/>
          <p:nvPr userDrawn="1"/>
        </p:nvSpPr>
        <p:spPr>
          <a:xfrm rot="10800000">
            <a:off x="0" y="2"/>
            <a:ext cx="9144000" cy="7860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n>
                <a:noFill/>
              </a:ln>
            </a:endParaRPr>
          </a:p>
        </p:txBody>
      </p:sp>
      <p:sp>
        <p:nvSpPr>
          <p:cNvPr id="2" name="Titel 1"/>
          <p:cNvSpPr>
            <a:spLocks noGrp="1"/>
          </p:cNvSpPr>
          <p:nvPr>
            <p:ph type="title"/>
          </p:nvPr>
        </p:nvSpPr>
        <p:spPr>
          <a:xfrm>
            <a:off x="457200" y="0"/>
            <a:ext cx="6217920" cy="786080"/>
          </a:xfrm>
        </p:spPr>
        <p:txBody>
          <a:bodyPr>
            <a:normAutofit/>
          </a:bodyPr>
          <a:lstStyle>
            <a:lvl1pPr algn="r">
              <a:defRPr sz="3200"/>
            </a:lvl1pPr>
          </a:lstStyle>
          <a:p>
            <a:r>
              <a:rPr lang="de-DE" dirty="0" smtClean="0"/>
              <a:t>Mastertitelformat bearbeiten</a:t>
            </a:r>
            <a:endParaRPr lang="de-DE" dirty="0"/>
          </a:p>
        </p:txBody>
      </p:sp>
      <p:sp>
        <p:nvSpPr>
          <p:cNvPr id="3" name="Inhaltsplatzhalter 2"/>
          <p:cNvSpPr>
            <a:spLocks noGrp="1"/>
          </p:cNvSpPr>
          <p:nvPr>
            <p:ph idx="1" hasCustomPrompt="1"/>
          </p:nvPr>
        </p:nvSpPr>
        <p:spPr>
          <a:xfrm>
            <a:off x="457200" y="1130974"/>
            <a:ext cx="8229600" cy="5055351"/>
          </a:xfrm>
          <a:noFill/>
          <a:ln w="6350">
            <a:noFill/>
          </a:ln>
          <a:effectLst/>
        </p:spPr>
        <p:txBody>
          <a:bodyPr lIns="180000" tIns="180000" rIns="180000" bIns="180000">
            <a:normAutofit/>
          </a:bodyPr>
          <a:lstStyle>
            <a:lvl1pPr>
              <a:defRPr sz="2800"/>
            </a:lvl1pPr>
            <a:lvl2pPr>
              <a:defRPr sz="2400"/>
            </a:lvl2pPr>
            <a:lvl3pPr>
              <a:defRPr sz="2000"/>
            </a:lvl3pPr>
            <a:lvl4pPr>
              <a:defRPr sz="1800"/>
            </a:lvl4pPr>
            <a:lvl5pPr>
              <a:defRPr sz="1800"/>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12"/>
          </p:nvPr>
        </p:nvSpPr>
        <p:spPr>
          <a:xfrm>
            <a:off x="7948246" y="6557049"/>
            <a:ext cx="545281" cy="312822"/>
          </a:xfrm>
          <a:prstGeom prst="rect">
            <a:avLst/>
          </a:prstGeom>
        </p:spPr>
        <p:txBody>
          <a:bodyPr/>
          <a:lstStyle/>
          <a:p>
            <a:fld id="{C0738581-A5C1-A546-9086-0D2A90C1619D}" type="slidenum">
              <a:rPr lang="de-DE" smtClean="0"/>
              <a:t>‹#›</a:t>
            </a:fld>
            <a:endParaRPr lang="de-DE" dirty="0"/>
          </a:p>
        </p:txBody>
      </p:sp>
      <p:pic>
        <p:nvPicPr>
          <p:cNvPr id="5" name="Grafi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6" y="6552212"/>
            <a:ext cx="1073758" cy="309600"/>
          </a:xfrm>
          <a:prstGeom prst="rect">
            <a:avLst/>
          </a:prstGeom>
        </p:spPr>
      </p:pic>
      <p:pic>
        <p:nvPicPr>
          <p:cNvPr id="9" name="Grafik 8"/>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86493" y="6546314"/>
            <a:ext cx="659088" cy="309600"/>
          </a:xfrm>
          <a:prstGeom prst="rect">
            <a:avLst/>
          </a:prstGeom>
        </p:spPr>
      </p:pic>
    </p:spTree>
    <p:extLst>
      <p:ext uri="{BB962C8B-B14F-4D97-AF65-F5344CB8AC3E}">
        <p14:creationId xmlns:p14="http://schemas.microsoft.com/office/powerpoint/2010/main" val="138136911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SA 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8695681" y="6629400"/>
            <a:ext cx="457200" cy="274320"/>
          </a:xfrm>
          <a:prstGeom prst="rect">
            <a:avLst/>
          </a:prstGeom>
        </p:spPr>
        <p:txBody>
          <a:bodyPr/>
          <a:lstStyle/>
          <a:p>
            <a:fld id="{A6DF0AC7-1FD7-064A-8F89-A3B17B0F64E6}" type="slidenum">
              <a:rPr lang="en-US" smtClean="0"/>
              <a:pPr/>
              <a:t>‹#›</a:t>
            </a:fld>
            <a:endParaRPr lang="en-US" dirty="0"/>
          </a:p>
        </p:txBody>
      </p:sp>
      <p:sp>
        <p:nvSpPr>
          <p:cNvPr id="4" name="Footer Placeholder 3"/>
          <p:cNvSpPr>
            <a:spLocks noGrp="1"/>
          </p:cNvSpPr>
          <p:nvPr>
            <p:ph type="ftr" sz="quarter" idx="11"/>
          </p:nvPr>
        </p:nvSpPr>
        <p:spPr>
          <a:xfrm>
            <a:off x="304800" y="6567362"/>
            <a:ext cx="8229600" cy="336358"/>
          </a:xfrm>
          <a:prstGeom prst="rect">
            <a:avLst/>
          </a:prstGeom>
        </p:spPr>
        <p:txBody>
          <a:bodyPr/>
          <a:lstStyle>
            <a:lvl1pPr>
              <a:defRPr b="0" i="0">
                <a:latin typeface="Avenir Book"/>
                <a:cs typeface="Avenir Book"/>
              </a:defRPr>
            </a:lvl1pPr>
          </a:lstStyle>
          <a:p>
            <a:r>
              <a:rPr lang="en-US" dirty="0" smtClean="0"/>
              <a:t>Ocean Surface Topography Science Team Meeting • 20 October 2015</a:t>
            </a:r>
            <a:endParaRPr lang="en-US" dirty="0"/>
          </a:p>
        </p:txBody>
      </p:sp>
      <p:sp>
        <p:nvSpPr>
          <p:cNvPr id="8" name="Text Placeholder 7"/>
          <p:cNvSpPr>
            <a:spLocks noGrp="1"/>
          </p:cNvSpPr>
          <p:nvPr>
            <p:ph type="body" sz="quarter" idx="12"/>
          </p:nvPr>
        </p:nvSpPr>
        <p:spPr>
          <a:xfrm>
            <a:off x="152400" y="966302"/>
            <a:ext cx="8839200" cy="557165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8155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DTU-DK-A1"/>
          <p:cNvPicPr>
            <a:picLocks noChangeAspect="1" noChangeArrowheads="1"/>
          </p:cNvPicPr>
          <p:nvPr/>
        </p:nvPicPr>
        <p:blipFill>
          <a:blip r:embed="rId2">
            <a:extLst>
              <a:ext uri="{28A0092B-C50C-407E-A947-70E740481C1C}">
                <a14:useLocalDpi xmlns:a14="http://schemas.microsoft.com/office/drawing/2010/main" val="0"/>
              </a:ext>
            </a:extLst>
          </a:blip>
          <a:srcRect l="78432"/>
          <a:stretch>
            <a:fillRect/>
          </a:stretch>
        </p:blipFill>
        <p:spPr bwMode="auto">
          <a:xfrm>
            <a:off x="8270875" y="279400"/>
            <a:ext cx="479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76151902"/>
          <p:cNvPicPr>
            <a:picLocks noChangeAspect="1" noChangeArrowheads="1"/>
          </p:cNvPicPr>
          <p:nvPr/>
        </p:nvPicPr>
        <p:blipFill>
          <a:blip r:embed="rId3">
            <a:extLst>
              <a:ext uri="{28A0092B-C50C-407E-A947-70E740481C1C}">
                <a14:useLocalDpi xmlns:a14="http://schemas.microsoft.com/office/drawing/2010/main" val="0"/>
              </a:ext>
            </a:extLst>
          </a:blip>
          <a:srcRect l="73628" t="43704"/>
          <a:stretch>
            <a:fillRect/>
          </a:stretch>
        </p:blipFill>
        <p:spPr bwMode="auto">
          <a:xfrm>
            <a:off x="6732588" y="2997200"/>
            <a:ext cx="241141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DTU frise RGB"/>
          <p:cNvPicPr>
            <a:picLocks noChangeAspect="1" noChangeArrowheads="1"/>
          </p:cNvPicPr>
          <p:nvPr/>
        </p:nvPicPr>
        <p:blipFill>
          <a:blip r:embed="rId4">
            <a:extLst>
              <a:ext uri="{28A0092B-C50C-407E-A947-70E740481C1C}">
                <a14:useLocalDpi xmlns:a14="http://schemas.microsoft.com/office/drawing/2010/main" val="0"/>
              </a:ext>
            </a:extLst>
          </a:blip>
          <a:srcRect r="25990"/>
          <a:stretch>
            <a:fillRect/>
          </a:stretch>
        </p:blipFill>
        <p:spPr bwMode="auto">
          <a:xfrm>
            <a:off x="4432300" y="3124200"/>
            <a:ext cx="47117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Rectangle 2"/>
          <p:cNvSpPr>
            <a:spLocks noGrp="1" noChangeArrowheads="1"/>
          </p:cNvSpPr>
          <p:nvPr>
            <p:ph type="ctrTitle"/>
          </p:nvPr>
        </p:nvSpPr>
        <p:spPr>
          <a:xfrm>
            <a:off x="609600" y="1295400"/>
            <a:ext cx="6402388" cy="838200"/>
          </a:xfrm>
        </p:spPr>
        <p:txBody>
          <a:bodyPr/>
          <a:lstStyle>
            <a:lvl1pPr>
              <a:defRPr/>
            </a:lvl1pPr>
          </a:lstStyle>
          <a:p>
            <a:pPr lvl="0"/>
            <a:r>
              <a:rPr lang="en-GB" noProof="0" smtClean="0"/>
              <a:t>Click to edit Master title style</a:t>
            </a:r>
          </a:p>
        </p:txBody>
      </p:sp>
      <p:sp>
        <p:nvSpPr>
          <p:cNvPr id="114691" name="Rectangle 3"/>
          <p:cNvSpPr>
            <a:spLocks noGrp="1" noChangeArrowheads="1"/>
          </p:cNvSpPr>
          <p:nvPr>
            <p:ph type="subTitle" idx="1"/>
          </p:nvPr>
        </p:nvSpPr>
        <p:spPr>
          <a:xfrm>
            <a:off x="609600" y="2286000"/>
            <a:ext cx="6400800" cy="1752600"/>
          </a:xfrm>
        </p:spPr>
        <p:txBody>
          <a:bodyPr/>
          <a:lstStyle>
            <a:lvl1pPr marL="0" indent="0">
              <a:buFontTx/>
              <a:buNone/>
              <a:defRPr/>
            </a:lvl1pPr>
          </a:lstStyle>
          <a:p>
            <a:pPr lvl="0"/>
            <a:r>
              <a:rPr lang="en-GB" noProof="0" smtClean="0"/>
              <a:t>Click to edit Master subtitle style</a:t>
            </a:r>
          </a:p>
        </p:txBody>
      </p:sp>
    </p:spTree>
    <p:extLst>
      <p:ext uri="{BB962C8B-B14F-4D97-AF65-F5344CB8AC3E}">
        <p14:creationId xmlns:p14="http://schemas.microsoft.com/office/powerpoint/2010/main" val="3773626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2590472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82553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6096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45720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3152489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262823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3890132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2601255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058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da-D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915055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37298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4270610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04800"/>
            <a:ext cx="1943100" cy="5861050"/>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609600" y="304800"/>
            <a:ext cx="5676900" cy="5861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951083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78743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6096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45720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3710696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2075302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3682520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891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da-D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2184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00754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altLang="da-DK" smtClean="0"/>
              <a:t>Click to edit Master title style</a:t>
            </a:r>
          </a:p>
        </p:txBody>
      </p:sp>
      <p:sp>
        <p:nvSpPr>
          <p:cNvPr id="1027" name="Rectangle 3"/>
          <p:cNvSpPr>
            <a:spLocks noGrp="1" noChangeArrowheads="1"/>
          </p:cNvSpPr>
          <p:nvPr>
            <p:ph type="body" idx="1"/>
          </p:nvPr>
        </p:nvSpPr>
        <p:spPr bwMode="auto">
          <a:xfrm>
            <a:off x="609600" y="1600200"/>
            <a:ext cx="7772400" cy="456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smtClean="0"/>
              <a:t>Click to edit Master text styles</a:t>
            </a:r>
          </a:p>
          <a:p>
            <a:pPr lvl="1"/>
            <a:r>
              <a:rPr lang="en-GB" altLang="da-DK" smtClean="0"/>
              <a:t>Second level</a:t>
            </a:r>
          </a:p>
          <a:p>
            <a:pPr lvl="2"/>
            <a:r>
              <a:rPr lang="en-GB" altLang="da-DK" smtClean="0"/>
              <a:t>Third level</a:t>
            </a:r>
          </a:p>
          <a:p>
            <a:pPr lvl="3"/>
            <a:r>
              <a:rPr lang="en-GB" altLang="da-DK" smtClean="0"/>
              <a:t>Fourth level</a:t>
            </a:r>
          </a:p>
          <a:p>
            <a:pPr lvl="4"/>
            <a:r>
              <a:rPr lang="en-GB" altLang="da-DK" smtClean="0"/>
              <a:t>Fifth level</a:t>
            </a:r>
          </a:p>
        </p:txBody>
      </p:sp>
      <p:pic>
        <p:nvPicPr>
          <p:cNvPr id="1028" name="Picture 9" descr="DTU-DK-A1"/>
          <p:cNvPicPr>
            <a:picLocks noChangeAspect="1" noChangeArrowheads="1"/>
          </p:cNvPicPr>
          <p:nvPr/>
        </p:nvPicPr>
        <p:blipFill>
          <a:blip r:embed="rId16">
            <a:extLst>
              <a:ext uri="{28A0092B-C50C-407E-A947-70E740481C1C}">
                <a14:useLocalDpi xmlns:a14="http://schemas.microsoft.com/office/drawing/2010/main" val="0"/>
              </a:ext>
            </a:extLst>
          </a:blip>
          <a:srcRect l="78432"/>
          <a:stretch>
            <a:fillRect/>
          </a:stretch>
        </p:blipFill>
        <p:spPr bwMode="auto">
          <a:xfrm>
            <a:off x="8270875" y="279400"/>
            <a:ext cx="479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12"/>
          <p:cNvSpPr>
            <a:spLocks noChangeArrowheads="1"/>
          </p:cNvSpPr>
          <p:nvPr/>
        </p:nvSpPr>
        <p:spPr bwMode="auto">
          <a:xfrm>
            <a:off x="5438775" y="6484938"/>
            <a:ext cx="3311525" cy="28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MS PGothic" pitchFamily="34" charset="-128"/>
              </a:defRPr>
            </a:lvl1pPr>
            <a:lvl2pPr marL="742950" indent="-285750" eaLnBrk="0" hangingPunct="0">
              <a:defRPr sz="1600">
                <a:solidFill>
                  <a:schemeClr val="tx1"/>
                </a:solidFill>
                <a:latin typeface="Verdana" pitchFamily="34" charset="0"/>
                <a:ea typeface="MS PGothic" pitchFamily="34" charset="-128"/>
              </a:defRPr>
            </a:lvl2pPr>
            <a:lvl3pPr marL="1143000" indent="-228600" eaLnBrk="0" hangingPunct="0">
              <a:defRPr sz="1600">
                <a:solidFill>
                  <a:schemeClr val="tx1"/>
                </a:solidFill>
                <a:latin typeface="Verdana" pitchFamily="34" charset="0"/>
                <a:ea typeface="MS PGothic" pitchFamily="34" charset="-128"/>
              </a:defRPr>
            </a:lvl3pPr>
            <a:lvl4pPr marL="1600200" indent="-228600" eaLnBrk="0" hangingPunct="0">
              <a:defRPr sz="1600">
                <a:solidFill>
                  <a:schemeClr val="tx1"/>
                </a:solidFill>
                <a:latin typeface="Verdana" pitchFamily="34" charset="0"/>
                <a:ea typeface="MS PGothic" pitchFamily="34" charset="-128"/>
              </a:defRPr>
            </a:lvl4pPr>
            <a:lvl5pPr marL="2057400" indent="-228600" eaLnBrk="0" hangingPunct="0">
              <a:defRPr sz="1600">
                <a:solidFill>
                  <a:schemeClr val="tx1"/>
                </a:solidFill>
                <a:latin typeface="Verdana" pitchFamily="34" charset="0"/>
                <a:ea typeface="MS PGothic" pitchFamily="34" charset="-128"/>
              </a:defRPr>
            </a:lvl5pPr>
            <a:lvl6pPr marL="2514600" indent="-228600" eaLnBrk="0" fontAlgn="base" hangingPunct="0">
              <a:spcBef>
                <a:spcPct val="5000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5000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5000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50000"/>
              </a:spcBef>
              <a:spcAft>
                <a:spcPct val="0"/>
              </a:spcAft>
              <a:defRPr sz="1600">
                <a:solidFill>
                  <a:schemeClr val="tx1"/>
                </a:solidFill>
                <a:latin typeface="Verdana" pitchFamily="34" charset="0"/>
                <a:ea typeface="MS PGothic" pitchFamily="34" charset="-128"/>
              </a:defRPr>
            </a:lvl9pPr>
          </a:lstStyle>
          <a:p>
            <a:pPr algn="r">
              <a:defRPr/>
            </a:pPr>
            <a:r>
              <a:rPr lang="da-DK" altLang="da-DK" sz="900" b="1" dirty="0" err="1" smtClean="0"/>
              <a:t>Climatecourse</a:t>
            </a:r>
            <a:r>
              <a:rPr lang="da-DK" altLang="da-DK" sz="900" b="1" dirty="0" smtClean="0"/>
              <a:t> 30754 2020</a:t>
            </a:r>
          </a:p>
          <a:p>
            <a:pPr algn="r">
              <a:defRPr/>
            </a:pPr>
            <a:endParaRPr lang="da-DK" altLang="da-DK" sz="900" b="1" dirty="0" smtClean="0"/>
          </a:p>
        </p:txBody>
      </p:sp>
      <p:sp>
        <p:nvSpPr>
          <p:cNvPr id="1030" name="Rectangle 13"/>
          <p:cNvSpPr>
            <a:spLocks noChangeArrowheads="1"/>
          </p:cNvSpPr>
          <p:nvPr/>
        </p:nvSpPr>
        <p:spPr bwMode="auto">
          <a:xfrm>
            <a:off x="609600" y="6477000"/>
            <a:ext cx="304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anose="020B0604030504040204" pitchFamily="34" charset="0"/>
                <a:ea typeface="ＭＳ Ｐゴシック" panose="020B0600070205080204" pitchFamily="34" charset="-128"/>
              </a:defRPr>
            </a:lvl1pPr>
            <a:lvl2pPr marL="742950" indent="-285750">
              <a:defRPr sz="1600">
                <a:solidFill>
                  <a:schemeClr val="tx1"/>
                </a:solidFill>
                <a:latin typeface="Verdana" panose="020B0604030504040204" pitchFamily="34" charset="0"/>
                <a:ea typeface="ＭＳ Ｐゴシック" panose="020B0600070205080204" pitchFamily="34" charset="-128"/>
              </a:defRPr>
            </a:lvl2pPr>
            <a:lvl3pPr marL="1143000" indent="-228600">
              <a:defRPr sz="1600">
                <a:solidFill>
                  <a:schemeClr val="tx1"/>
                </a:solidFill>
                <a:latin typeface="Verdana" panose="020B0604030504040204" pitchFamily="34" charset="0"/>
                <a:ea typeface="ＭＳ Ｐゴシック" panose="020B0600070205080204" pitchFamily="34" charset="-128"/>
              </a:defRPr>
            </a:lvl3pPr>
            <a:lvl4pPr marL="1600200" indent="-228600">
              <a:defRPr sz="1600">
                <a:solidFill>
                  <a:schemeClr val="tx1"/>
                </a:solidFill>
                <a:latin typeface="Verdana" panose="020B0604030504040204" pitchFamily="34" charset="0"/>
                <a:ea typeface="ＭＳ Ｐゴシック" panose="020B0600070205080204" pitchFamily="34" charset="-128"/>
              </a:defRPr>
            </a:lvl4pPr>
            <a:lvl5pPr marL="2057400" indent="-22860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fld id="{B5DBD292-3600-4CB4-B949-5DF2084DAF44}" type="slidenum">
              <a:rPr lang="da-DK" altLang="da-DK" sz="900"/>
              <a:pPr/>
              <a:t>‹#›</a:t>
            </a:fld>
            <a:endParaRPr lang="da-DK" altLang="da-DK" sz="900"/>
          </a:p>
        </p:txBody>
      </p:sp>
      <p:sp>
        <p:nvSpPr>
          <p:cNvPr id="1031" name="Rectangle 14"/>
          <p:cNvSpPr>
            <a:spLocks noChangeArrowheads="1"/>
          </p:cNvSpPr>
          <p:nvPr/>
        </p:nvSpPr>
        <p:spPr bwMode="auto">
          <a:xfrm>
            <a:off x="989013" y="6477000"/>
            <a:ext cx="41592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MS PGothic" pitchFamily="34" charset="-128"/>
              </a:defRPr>
            </a:lvl1pPr>
            <a:lvl2pPr marL="742950" indent="-285750" eaLnBrk="0" hangingPunct="0">
              <a:defRPr sz="1600">
                <a:solidFill>
                  <a:schemeClr val="tx1"/>
                </a:solidFill>
                <a:latin typeface="Verdana" pitchFamily="34" charset="0"/>
                <a:ea typeface="MS PGothic" pitchFamily="34" charset="-128"/>
              </a:defRPr>
            </a:lvl2pPr>
            <a:lvl3pPr marL="1143000" indent="-228600" eaLnBrk="0" hangingPunct="0">
              <a:defRPr sz="1600">
                <a:solidFill>
                  <a:schemeClr val="tx1"/>
                </a:solidFill>
                <a:latin typeface="Verdana" pitchFamily="34" charset="0"/>
                <a:ea typeface="MS PGothic" pitchFamily="34" charset="-128"/>
              </a:defRPr>
            </a:lvl3pPr>
            <a:lvl4pPr marL="1600200" indent="-228600" eaLnBrk="0" hangingPunct="0">
              <a:defRPr sz="1600">
                <a:solidFill>
                  <a:schemeClr val="tx1"/>
                </a:solidFill>
                <a:latin typeface="Verdana" pitchFamily="34" charset="0"/>
                <a:ea typeface="MS PGothic" pitchFamily="34" charset="-128"/>
              </a:defRPr>
            </a:lvl4pPr>
            <a:lvl5pPr marL="2057400" indent="-228600" eaLnBrk="0" hangingPunct="0">
              <a:defRPr sz="1600">
                <a:solidFill>
                  <a:schemeClr val="tx1"/>
                </a:solidFill>
                <a:latin typeface="Verdana" pitchFamily="34" charset="0"/>
                <a:ea typeface="MS PGothic" pitchFamily="34" charset="-128"/>
              </a:defRPr>
            </a:lvl5pPr>
            <a:lvl6pPr marL="2514600" indent="-228600" eaLnBrk="0" fontAlgn="base" hangingPunct="0">
              <a:spcBef>
                <a:spcPct val="5000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5000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5000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50000"/>
              </a:spcBef>
              <a:spcAft>
                <a:spcPct val="0"/>
              </a:spcAft>
              <a:defRPr sz="1600">
                <a:solidFill>
                  <a:schemeClr val="tx1"/>
                </a:solidFill>
                <a:latin typeface="Verdana" pitchFamily="34" charset="0"/>
                <a:ea typeface="MS PGothic" pitchFamily="34" charset="-128"/>
              </a:defRPr>
            </a:lvl9pPr>
          </a:lstStyle>
          <a:p>
            <a:pPr>
              <a:defRPr/>
            </a:pPr>
            <a:r>
              <a:rPr lang="en-GB" altLang="da-DK" sz="900" b="1" smtClean="0"/>
              <a:t>DTU Space, Technical University of Denmark</a:t>
            </a:r>
          </a:p>
        </p:txBody>
      </p:sp>
      <p:pic>
        <p:nvPicPr>
          <p:cNvPr id="1032" name="Picture 38" descr="C:\Users\cls\Desktop\DTU_ppt\Til PAW\DTU_LOGOS\Done\DTU Space A UK.png"/>
          <p:cNvPicPr>
            <a:picLocks noChangeAspect="1" noChangeArrowheads="1"/>
          </p:cNvPicPr>
          <p:nvPr/>
        </p:nvPicPr>
        <p:blipFill>
          <a:blip r:embed="rId17" cstate="print">
            <a:extLst>
              <a:ext uri="{28A0092B-C50C-407E-A947-70E740481C1C}">
                <a14:useLocalDpi xmlns:a14="http://schemas.microsoft.com/office/drawing/2010/main" val="0"/>
              </a:ext>
            </a:extLst>
          </a:blip>
          <a:srcRect l="10336" t="34251" b="14568"/>
          <a:stretch>
            <a:fillRect/>
          </a:stretch>
        </p:blipFill>
        <p:spPr bwMode="auto">
          <a:xfrm>
            <a:off x="79375" y="134938"/>
            <a:ext cx="52133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75"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77" r:id="rId13"/>
    <p:sldLayoutId id="2147484078" r:id="rId14"/>
  </p:sldLayoutIdLst>
  <p:txStyles>
    <p:titleStyle>
      <a:lvl1pPr algn="l" rtl="0" eaLnBrk="0" fontAlgn="base" hangingPunct="0">
        <a:spcBef>
          <a:spcPct val="0"/>
        </a:spcBef>
        <a:spcAft>
          <a:spcPct val="0"/>
        </a:spcAft>
        <a:defRPr sz="2400" b="1">
          <a:solidFill>
            <a:schemeClr val="tx1"/>
          </a:solidFill>
          <a:latin typeface="+mj-lt"/>
          <a:ea typeface="ＭＳ Ｐゴシック" pitchFamily="1" charset="-128"/>
          <a:cs typeface="+mj-cs"/>
        </a:defRPr>
      </a:lvl1pPr>
      <a:lvl2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2pPr>
      <a:lvl3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3pPr>
      <a:lvl4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4pPr>
      <a:lvl5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5pPr>
      <a:lvl6pPr marL="457200" algn="l" rtl="0" fontAlgn="base">
        <a:spcBef>
          <a:spcPct val="0"/>
        </a:spcBef>
        <a:spcAft>
          <a:spcPct val="0"/>
        </a:spcAft>
        <a:defRPr sz="2400" b="1">
          <a:solidFill>
            <a:schemeClr val="tx1"/>
          </a:solidFill>
          <a:latin typeface="Verdana" pitchFamily="34" charset="0"/>
          <a:ea typeface="MS PGothic" pitchFamily="34" charset="-128"/>
        </a:defRPr>
      </a:lvl6pPr>
      <a:lvl7pPr marL="914400" algn="l" rtl="0" fontAlgn="base">
        <a:spcBef>
          <a:spcPct val="0"/>
        </a:spcBef>
        <a:spcAft>
          <a:spcPct val="0"/>
        </a:spcAft>
        <a:defRPr sz="2400" b="1">
          <a:solidFill>
            <a:schemeClr val="tx1"/>
          </a:solidFill>
          <a:latin typeface="Verdana" pitchFamily="34" charset="0"/>
          <a:ea typeface="MS PGothic" pitchFamily="34" charset="-128"/>
        </a:defRPr>
      </a:lvl7pPr>
      <a:lvl8pPr marL="1371600" algn="l" rtl="0" fontAlgn="base">
        <a:spcBef>
          <a:spcPct val="0"/>
        </a:spcBef>
        <a:spcAft>
          <a:spcPct val="0"/>
        </a:spcAft>
        <a:defRPr sz="2400" b="1">
          <a:solidFill>
            <a:schemeClr val="tx1"/>
          </a:solidFill>
          <a:latin typeface="Verdana" pitchFamily="34" charset="0"/>
          <a:ea typeface="MS PGothic" pitchFamily="34" charset="-128"/>
        </a:defRPr>
      </a:lvl8pPr>
      <a:lvl9pPr marL="1828800" algn="l" rtl="0" fontAlgn="base">
        <a:spcBef>
          <a:spcPct val="0"/>
        </a:spcBef>
        <a:spcAft>
          <a:spcPct val="0"/>
        </a:spcAft>
        <a:defRPr sz="2400" b="1">
          <a:solidFill>
            <a:schemeClr val="tx1"/>
          </a:solidFill>
          <a:latin typeface="Verdana" pitchFamily="34" charset="0"/>
          <a:ea typeface="MS PGothic" pitchFamily="34" charset="-128"/>
        </a:defRPr>
      </a:lvl9pPr>
    </p:titleStyle>
    <p:bodyStyle>
      <a:lvl1pPr marL="188913" indent="-188913" algn="l" rtl="0" eaLnBrk="0" fontAlgn="base" hangingPunct="0">
        <a:spcBef>
          <a:spcPct val="20000"/>
        </a:spcBef>
        <a:spcAft>
          <a:spcPct val="0"/>
        </a:spcAft>
        <a:buChar char="•"/>
        <a:defRPr sz="1600">
          <a:solidFill>
            <a:schemeClr val="tx1"/>
          </a:solidFill>
          <a:latin typeface="+mn-lt"/>
          <a:ea typeface="ＭＳ Ｐゴシック" pitchFamily="1" charset="-128"/>
          <a:cs typeface="+mn-cs"/>
        </a:defRPr>
      </a:lvl1pPr>
      <a:lvl2pPr marL="574675" indent="-195263" algn="l" rtl="0" eaLnBrk="0" fontAlgn="base" hangingPunct="0">
        <a:spcBef>
          <a:spcPct val="20000"/>
        </a:spcBef>
        <a:spcAft>
          <a:spcPct val="0"/>
        </a:spcAft>
        <a:buChar char="–"/>
        <a:defRPr sz="1600">
          <a:solidFill>
            <a:schemeClr val="tx1"/>
          </a:solidFill>
          <a:latin typeface="+mn-lt"/>
          <a:ea typeface="ＭＳ Ｐゴシック" pitchFamily="1" charset="-128"/>
        </a:defRPr>
      </a:lvl2pPr>
      <a:lvl3pPr marL="1279525" indent="-228600" algn="l" rtl="0" eaLnBrk="0" fontAlgn="base" hangingPunct="0">
        <a:spcBef>
          <a:spcPct val="20000"/>
        </a:spcBef>
        <a:spcAft>
          <a:spcPct val="0"/>
        </a:spcAft>
        <a:buChar char="•"/>
        <a:defRPr sz="1600">
          <a:solidFill>
            <a:schemeClr val="tx1"/>
          </a:solidFill>
          <a:latin typeface="+mn-lt"/>
          <a:ea typeface="ＭＳ Ｐゴシック" pitchFamily="1" charset="-128"/>
        </a:defRPr>
      </a:lvl3pPr>
      <a:lvl4pPr marL="1698625" indent="-228600" algn="l" rtl="0" eaLnBrk="0" fontAlgn="base" hangingPunct="0">
        <a:spcBef>
          <a:spcPct val="20000"/>
        </a:spcBef>
        <a:spcAft>
          <a:spcPct val="0"/>
        </a:spcAft>
        <a:buChar char="–"/>
        <a:defRPr sz="1600">
          <a:solidFill>
            <a:schemeClr val="tx1"/>
          </a:solidFill>
          <a:latin typeface="+mn-lt"/>
          <a:ea typeface="ＭＳ Ｐゴシック" pitchFamily="1" charset="-128"/>
        </a:defRPr>
      </a:lvl4pPr>
      <a:lvl5pPr marL="2117725" indent="-228600" algn="l" rtl="0" eaLnBrk="0" fontAlgn="base" hangingPunct="0">
        <a:spcBef>
          <a:spcPct val="20000"/>
        </a:spcBef>
        <a:spcAft>
          <a:spcPct val="0"/>
        </a:spcAft>
        <a:buChar char="»"/>
        <a:defRPr sz="1600">
          <a:solidFill>
            <a:schemeClr val="tx1"/>
          </a:solidFill>
          <a:latin typeface="+mn-lt"/>
          <a:ea typeface="ＭＳ Ｐゴシック" pitchFamily="1" charset="-128"/>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altLang="da-DK" smtClean="0"/>
              <a:t>Click to edit Master title style</a:t>
            </a:r>
          </a:p>
        </p:txBody>
      </p:sp>
      <p:sp>
        <p:nvSpPr>
          <p:cNvPr id="2051" name="Rectangle 3"/>
          <p:cNvSpPr>
            <a:spLocks noGrp="1" noChangeArrowheads="1"/>
          </p:cNvSpPr>
          <p:nvPr>
            <p:ph type="body" idx="1"/>
          </p:nvPr>
        </p:nvSpPr>
        <p:spPr bwMode="auto">
          <a:xfrm>
            <a:off x="609600" y="1600200"/>
            <a:ext cx="7772400" cy="456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smtClean="0"/>
              <a:t>Click to edit Master text styles</a:t>
            </a:r>
          </a:p>
          <a:p>
            <a:pPr lvl="1"/>
            <a:r>
              <a:rPr lang="en-GB" altLang="da-DK" smtClean="0"/>
              <a:t>Second level</a:t>
            </a:r>
          </a:p>
          <a:p>
            <a:pPr lvl="2"/>
            <a:r>
              <a:rPr lang="en-GB" altLang="da-DK" smtClean="0"/>
              <a:t>Third level</a:t>
            </a:r>
          </a:p>
          <a:p>
            <a:pPr lvl="3"/>
            <a:r>
              <a:rPr lang="en-GB" altLang="da-DK" smtClean="0"/>
              <a:t>Fourth level</a:t>
            </a:r>
          </a:p>
          <a:p>
            <a:pPr lvl="4"/>
            <a:r>
              <a:rPr lang="en-GB" altLang="da-DK" smtClean="0"/>
              <a:t>Fifth level</a:t>
            </a:r>
          </a:p>
        </p:txBody>
      </p:sp>
      <p:pic>
        <p:nvPicPr>
          <p:cNvPr id="2052" name="Picture 7" descr="DTU-DK-A1"/>
          <p:cNvPicPr>
            <a:picLocks noChangeAspect="1" noChangeArrowheads="1"/>
          </p:cNvPicPr>
          <p:nvPr/>
        </p:nvPicPr>
        <p:blipFill>
          <a:blip r:embed="rId13">
            <a:extLst>
              <a:ext uri="{28A0092B-C50C-407E-A947-70E740481C1C}">
                <a14:useLocalDpi xmlns:a14="http://schemas.microsoft.com/office/drawing/2010/main" val="0"/>
              </a:ext>
            </a:extLst>
          </a:blip>
          <a:srcRect l="78432"/>
          <a:stretch>
            <a:fillRect/>
          </a:stretch>
        </p:blipFill>
        <p:spPr bwMode="auto">
          <a:xfrm>
            <a:off x="8270875" y="279400"/>
            <a:ext cx="479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9"/>
          <p:cNvSpPr>
            <a:spLocks noChangeArrowheads="1"/>
          </p:cNvSpPr>
          <p:nvPr/>
        </p:nvSpPr>
        <p:spPr bwMode="auto">
          <a:xfrm>
            <a:off x="7618413" y="6477000"/>
            <a:ext cx="763587"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MS PGothic" pitchFamily="34" charset="-128"/>
              </a:defRPr>
            </a:lvl1pPr>
            <a:lvl2pPr marL="742950" indent="-285750" eaLnBrk="0" hangingPunct="0">
              <a:defRPr sz="1600">
                <a:solidFill>
                  <a:schemeClr val="tx1"/>
                </a:solidFill>
                <a:latin typeface="Verdana" pitchFamily="34" charset="0"/>
                <a:ea typeface="MS PGothic" pitchFamily="34" charset="-128"/>
              </a:defRPr>
            </a:lvl2pPr>
            <a:lvl3pPr marL="1143000" indent="-228600" eaLnBrk="0" hangingPunct="0">
              <a:defRPr sz="1600">
                <a:solidFill>
                  <a:schemeClr val="tx1"/>
                </a:solidFill>
                <a:latin typeface="Verdana" pitchFamily="34" charset="0"/>
                <a:ea typeface="MS PGothic" pitchFamily="34" charset="-128"/>
              </a:defRPr>
            </a:lvl3pPr>
            <a:lvl4pPr marL="1600200" indent="-228600" eaLnBrk="0" hangingPunct="0">
              <a:defRPr sz="1600">
                <a:solidFill>
                  <a:schemeClr val="tx1"/>
                </a:solidFill>
                <a:latin typeface="Verdana" pitchFamily="34" charset="0"/>
                <a:ea typeface="MS PGothic" pitchFamily="34" charset="-128"/>
              </a:defRPr>
            </a:lvl4pPr>
            <a:lvl5pPr marL="2057400" indent="-228600" eaLnBrk="0" hangingPunct="0">
              <a:defRPr sz="1600">
                <a:solidFill>
                  <a:schemeClr val="tx1"/>
                </a:solidFill>
                <a:latin typeface="Verdana" pitchFamily="34" charset="0"/>
                <a:ea typeface="MS PGothic" pitchFamily="34" charset="-128"/>
              </a:defRPr>
            </a:lvl5pPr>
            <a:lvl6pPr marL="2514600" indent="-228600" eaLnBrk="0" fontAlgn="base" hangingPunct="0">
              <a:spcBef>
                <a:spcPct val="5000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5000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5000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50000"/>
              </a:spcBef>
              <a:spcAft>
                <a:spcPct val="0"/>
              </a:spcAft>
              <a:defRPr sz="1600">
                <a:solidFill>
                  <a:schemeClr val="tx1"/>
                </a:solidFill>
                <a:latin typeface="Verdana" pitchFamily="34" charset="0"/>
                <a:ea typeface="MS PGothic" pitchFamily="34" charset="-128"/>
              </a:defRPr>
            </a:lvl9pPr>
          </a:lstStyle>
          <a:p>
            <a:pPr algn="r">
              <a:defRPr/>
            </a:pPr>
            <a:r>
              <a:rPr lang="en-GB" altLang="da-DK" sz="900" smtClean="0"/>
              <a:t>17/04/2008</a:t>
            </a:r>
            <a:endParaRPr lang="da-DK" altLang="da-DK" sz="900" smtClean="0"/>
          </a:p>
        </p:txBody>
      </p:sp>
      <p:sp>
        <p:nvSpPr>
          <p:cNvPr id="2054" name="Rectangle 10"/>
          <p:cNvSpPr>
            <a:spLocks noChangeArrowheads="1"/>
          </p:cNvSpPr>
          <p:nvPr/>
        </p:nvSpPr>
        <p:spPr bwMode="auto">
          <a:xfrm>
            <a:off x="4800600" y="6477000"/>
            <a:ext cx="27416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MS PGothic" pitchFamily="34" charset="-128"/>
              </a:defRPr>
            </a:lvl1pPr>
            <a:lvl2pPr marL="742950" indent="-285750" eaLnBrk="0" hangingPunct="0">
              <a:defRPr sz="1600">
                <a:solidFill>
                  <a:schemeClr val="tx1"/>
                </a:solidFill>
                <a:latin typeface="Verdana" pitchFamily="34" charset="0"/>
                <a:ea typeface="MS PGothic" pitchFamily="34" charset="-128"/>
              </a:defRPr>
            </a:lvl2pPr>
            <a:lvl3pPr marL="1143000" indent="-228600" eaLnBrk="0" hangingPunct="0">
              <a:defRPr sz="1600">
                <a:solidFill>
                  <a:schemeClr val="tx1"/>
                </a:solidFill>
                <a:latin typeface="Verdana" pitchFamily="34" charset="0"/>
                <a:ea typeface="MS PGothic" pitchFamily="34" charset="-128"/>
              </a:defRPr>
            </a:lvl3pPr>
            <a:lvl4pPr marL="1600200" indent="-228600" eaLnBrk="0" hangingPunct="0">
              <a:defRPr sz="1600">
                <a:solidFill>
                  <a:schemeClr val="tx1"/>
                </a:solidFill>
                <a:latin typeface="Verdana" pitchFamily="34" charset="0"/>
                <a:ea typeface="MS PGothic" pitchFamily="34" charset="-128"/>
              </a:defRPr>
            </a:lvl4pPr>
            <a:lvl5pPr marL="2057400" indent="-228600" eaLnBrk="0" hangingPunct="0">
              <a:defRPr sz="1600">
                <a:solidFill>
                  <a:schemeClr val="tx1"/>
                </a:solidFill>
                <a:latin typeface="Verdana" pitchFamily="34" charset="0"/>
                <a:ea typeface="MS PGothic" pitchFamily="34" charset="-128"/>
              </a:defRPr>
            </a:lvl5pPr>
            <a:lvl6pPr marL="2514600" indent="-228600" eaLnBrk="0" fontAlgn="base" hangingPunct="0">
              <a:spcBef>
                <a:spcPct val="5000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5000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5000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50000"/>
              </a:spcBef>
              <a:spcAft>
                <a:spcPct val="0"/>
              </a:spcAft>
              <a:defRPr sz="1600">
                <a:solidFill>
                  <a:schemeClr val="tx1"/>
                </a:solidFill>
                <a:latin typeface="Verdana" pitchFamily="34" charset="0"/>
                <a:ea typeface="MS PGothic" pitchFamily="34" charset="-128"/>
              </a:defRPr>
            </a:lvl9pPr>
          </a:lstStyle>
          <a:p>
            <a:pPr algn="r">
              <a:defRPr/>
            </a:pPr>
            <a:r>
              <a:rPr lang="da-DK" altLang="da-DK" sz="900" smtClean="0"/>
              <a:t>Presentation name</a:t>
            </a:r>
          </a:p>
        </p:txBody>
      </p:sp>
      <p:sp>
        <p:nvSpPr>
          <p:cNvPr id="2055" name="Rectangle 11"/>
          <p:cNvSpPr>
            <a:spLocks noChangeArrowheads="1"/>
          </p:cNvSpPr>
          <p:nvPr/>
        </p:nvSpPr>
        <p:spPr bwMode="auto">
          <a:xfrm>
            <a:off x="609600" y="6477000"/>
            <a:ext cx="304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anose="020B0604030504040204" pitchFamily="34" charset="0"/>
                <a:ea typeface="ＭＳ Ｐゴシック" panose="020B0600070205080204" pitchFamily="34" charset="-128"/>
              </a:defRPr>
            </a:lvl1pPr>
            <a:lvl2pPr marL="742950" indent="-285750">
              <a:defRPr sz="1600">
                <a:solidFill>
                  <a:schemeClr val="tx1"/>
                </a:solidFill>
                <a:latin typeface="Verdana" panose="020B0604030504040204" pitchFamily="34" charset="0"/>
                <a:ea typeface="ＭＳ Ｐゴシック" panose="020B0600070205080204" pitchFamily="34" charset="-128"/>
              </a:defRPr>
            </a:lvl2pPr>
            <a:lvl3pPr marL="1143000" indent="-228600">
              <a:defRPr sz="1600">
                <a:solidFill>
                  <a:schemeClr val="tx1"/>
                </a:solidFill>
                <a:latin typeface="Verdana" panose="020B0604030504040204" pitchFamily="34" charset="0"/>
                <a:ea typeface="ＭＳ Ｐゴシック" panose="020B0600070205080204" pitchFamily="34" charset="-128"/>
              </a:defRPr>
            </a:lvl3pPr>
            <a:lvl4pPr marL="1600200" indent="-228600">
              <a:defRPr sz="1600">
                <a:solidFill>
                  <a:schemeClr val="tx1"/>
                </a:solidFill>
                <a:latin typeface="Verdana" panose="020B0604030504040204" pitchFamily="34" charset="0"/>
                <a:ea typeface="ＭＳ Ｐゴシック" panose="020B0600070205080204" pitchFamily="34" charset="-128"/>
              </a:defRPr>
            </a:lvl4pPr>
            <a:lvl5pPr marL="2057400" indent="-22860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fld id="{88328822-60BD-4A5B-8DA5-E44D9DCC13B4}" type="slidenum">
              <a:rPr lang="da-DK" altLang="da-DK" sz="900"/>
              <a:pPr/>
              <a:t>‹#›</a:t>
            </a:fld>
            <a:endParaRPr lang="da-DK" altLang="da-DK" sz="900"/>
          </a:p>
        </p:txBody>
      </p:sp>
      <p:sp>
        <p:nvSpPr>
          <p:cNvPr id="2056" name="Rectangle 12"/>
          <p:cNvSpPr>
            <a:spLocks noChangeArrowheads="1"/>
          </p:cNvSpPr>
          <p:nvPr/>
        </p:nvSpPr>
        <p:spPr bwMode="auto">
          <a:xfrm>
            <a:off x="989013" y="6477000"/>
            <a:ext cx="36925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MS PGothic" pitchFamily="34" charset="-128"/>
              </a:defRPr>
            </a:lvl1pPr>
            <a:lvl2pPr marL="742950" indent="-285750" eaLnBrk="0" hangingPunct="0">
              <a:defRPr sz="1600">
                <a:solidFill>
                  <a:schemeClr val="tx1"/>
                </a:solidFill>
                <a:latin typeface="Verdana" pitchFamily="34" charset="0"/>
                <a:ea typeface="MS PGothic" pitchFamily="34" charset="-128"/>
              </a:defRPr>
            </a:lvl2pPr>
            <a:lvl3pPr marL="1143000" indent="-228600" eaLnBrk="0" hangingPunct="0">
              <a:defRPr sz="1600">
                <a:solidFill>
                  <a:schemeClr val="tx1"/>
                </a:solidFill>
                <a:latin typeface="Verdana" pitchFamily="34" charset="0"/>
                <a:ea typeface="MS PGothic" pitchFamily="34" charset="-128"/>
              </a:defRPr>
            </a:lvl3pPr>
            <a:lvl4pPr marL="1600200" indent="-228600" eaLnBrk="0" hangingPunct="0">
              <a:defRPr sz="1600">
                <a:solidFill>
                  <a:schemeClr val="tx1"/>
                </a:solidFill>
                <a:latin typeface="Verdana" pitchFamily="34" charset="0"/>
                <a:ea typeface="MS PGothic" pitchFamily="34" charset="-128"/>
              </a:defRPr>
            </a:lvl4pPr>
            <a:lvl5pPr marL="2057400" indent="-228600" eaLnBrk="0" hangingPunct="0">
              <a:defRPr sz="1600">
                <a:solidFill>
                  <a:schemeClr val="tx1"/>
                </a:solidFill>
                <a:latin typeface="Verdana" pitchFamily="34" charset="0"/>
                <a:ea typeface="MS PGothic" pitchFamily="34" charset="-128"/>
              </a:defRPr>
            </a:lvl5pPr>
            <a:lvl6pPr marL="2514600" indent="-228600" eaLnBrk="0" fontAlgn="base" hangingPunct="0">
              <a:spcBef>
                <a:spcPct val="5000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5000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5000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50000"/>
              </a:spcBef>
              <a:spcAft>
                <a:spcPct val="0"/>
              </a:spcAft>
              <a:defRPr sz="1600">
                <a:solidFill>
                  <a:schemeClr val="tx1"/>
                </a:solidFill>
                <a:latin typeface="Verdana" pitchFamily="34" charset="0"/>
                <a:ea typeface="MS PGothic" pitchFamily="34" charset="-128"/>
              </a:defRPr>
            </a:lvl9pPr>
          </a:lstStyle>
          <a:p>
            <a:pPr>
              <a:defRPr/>
            </a:pPr>
            <a:r>
              <a:rPr lang="en-GB" altLang="da-DK" sz="900" b="1" smtClean="0"/>
              <a:t>DTU Space, Technical University of Denmark</a:t>
            </a:r>
          </a:p>
        </p:txBody>
      </p:sp>
    </p:spTree>
  </p:cSld>
  <p:clrMap bg1="lt1" tx1="dk1" bg2="lt2" tx2="dk2" accent1="accent1" accent2="accent2" accent3="accent3" accent4="accent4" accent5="accent5" accent6="accent6" hlink="hlink" folHlink="folHlink"/>
  <p:sldLayoutIdLst>
    <p:sldLayoutId id="2147484076"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l" rtl="0" eaLnBrk="0" fontAlgn="base" hangingPunct="0">
        <a:spcBef>
          <a:spcPct val="0"/>
        </a:spcBef>
        <a:spcAft>
          <a:spcPct val="0"/>
        </a:spcAft>
        <a:defRPr sz="2400" b="1">
          <a:solidFill>
            <a:schemeClr val="tx1"/>
          </a:solidFill>
          <a:latin typeface="+mj-lt"/>
          <a:ea typeface="ＭＳ Ｐゴシック" pitchFamily="1" charset="-128"/>
          <a:cs typeface="+mj-cs"/>
        </a:defRPr>
      </a:lvl1pPr>
      <a:lvl2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2pPr>
      <a:lvl3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3pPr>
      <a:lvl4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4pPr>
      <a:lvl5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5pPr>
      <a:lvl6pPr marL="457200" algn="l" rtl="0" fontAlgn="base">
        <a:spcBef>
          <a:spcPct val="0"/>
        </a:spcBef>
        <a:spcAft>
          <a:spcPct val="0"/>
        </a:spcAft>
        <a:defRPr sz="2400" b="1">
          <a:solidFill>
            <a:schemeClr val="tx1"/>
          </a:solidFill>
          <a:latin typeface="Verdana" pitchFamily="34" charset="0"/>
          <a:ea typeface="MS PGothic" pitchFamily="34" charset="-128"/>
        </a:defRPr>
      </a:lvl6pPr>
      <a:lvl7pPr marL="914400" algn="l" rtl="0" fontAlgn="base">
        <a:spcBef>
          <a:spcPct val="0"/>
        </a:spcBef>
        <a:spcAft>
          <a:spcPct val="0"/>
        </a:spcAft>
        <a:defRPr sz="2400" b="1">
          <a:solidFill>
            <a:schemeClr val="tx1"/>
          </a:solidFill>
          <a:latin typeface="Verdana" pitchFamily="34" charset="0"/>
          <a:ea typeface="MS PGothic" pitchFamily="34" charset="-128"/>
        </a:defRPr>
      </a:lvl7pPr>
      <a:lvl8pPr marL="1371600" algn="l" rtl="0" fontAlgn="base">
        <a:spcBef>
          <a:spcPct val="0"/>
        </a:spcBef>
        <a:spcAft>
          <a:spcPct val="0"/>
        </a:spcAft>
        <a:defRPr sz="2400" b="1">
          <a:solidFill>
            <a:schemeClr val="tx1"/>
          </a:solidFill>
          <a:latin typeface="Verdana" pitchFamily="34" charset="0"/>
          <a:ea typeface="MS PGothic" pitchFamily="34" charset="-128"/>
        </a:defRPr>
      </a:lvl8pPr>
      <a:lvl9pPr marL="1828800" algn="l" rtl="0" fontAlgn="base">
        <a:spcBef>
          <a:spcPct val="0"/>
        </a:spcBef>
        <a:spcAft>
          <a:spcPct val="0"/>
        </a:spcAft>
        <a:defRPr sz="2400" b="1">
          <a:solidFill>
            <a:schemeClr val="tx1"/>
          </a:solidFill>
          <a:latin typeface="Verdana" pitchFamily="34" charset="0"/>
          <a:ea typeface="MS PGothic" pitchFamily="34" charset="-128"/>
        </a:defRPr>
      </a:lvl9pPr>
    </p:titleStyle>
    <p:bodyStyle>
      <a:lvl1pPr marL="188913" indent="-188913" algn="l" rtl="0" eaLnBrk="0" fontAlgn="base" hangingPunct="0">
        <a:spcBef>
          <a:spcPct val="20000"/>
        </a:spcBef>
        <a:spcAft>
          <a:spcPct val="0"/>
        </a:spcAft>
        <a:buChar char="•"/>
        <a:defRPr sz="1600">
          <a:solidFill>
            <a:schemeClr val="tx1"/>
          </a:solidFill>
          <a:latin typeface="+mn-lt"/>
          <a:ea typeface="ＭＳ Ｐゴシック" pitchFamily="1" charset="-128"/>
          <a:cs typeface="+mn-cs"/>
        </a:defRPr>
      </a:lvl1pPr>
      <a:lvl2pPr marL="574675" indent="-195263" algn="l" rtl="0" eaLnBrk="0" fontAlgn="base" hangingPunct="0">
        <a:spcBef>
          <a:spcPct val="20000"/>
        </a:spcBef>
        <a:spcAft>
          <a:spcPct val="0"/>
        </a:spcAft>
        <a:buChar char="–"/>
        <a:defRPr sz="1600">
          <a:solidFill>
            <a:schemeClr val="tx1"/>
          </a:solidFill>
          <a:latin typeface="+mn-lt"/>
          <a:ea typeface="ＭＳ Ｐゴシック" pitchFamily="1" charset="-128"/>
        </a:defRPr>
      </a:lvl2pPr>
      <a:lvl3pPr marL="1279525" indent="-228600" algn="l" rtl="0" eaLnBrk="0" fontAlgn="base" hangingPunct="0">
        <a:spcBef>
          <a:spcPct val="20000"/>
        </a:spcBef>
        <a:spcAft>
          <a:spcPct val="0"/>
        </a:spcAft>
        <a:buChar char="•"/>
        <a:defRPr sz="1600">
          <a:solidFill>
            <a:schemeClr val="tx1"/>
          </a:solidFill>
          <a:latin typeface="+mn-lt"/>
          <a:ea typeface="ＭＳ Ｐゴシック" pitchFamily="1" charset="-128"/>
        </a:defRPr>
      </a:lvl3pPr>
      <a:lvl4pPr marL="1698625" indent="-228600" algn="l" rtl="0" eaLnBrk="0" fontAlgn="base" hangingPunct="0">
        <a:spcBef>
          <a:spcPct val="20000"/>
        </a:spcBef>
        <a:spcAft>
          <a:spcPct val="0"/>
        </a:spcAft>
        <a:buChar char="–"/>
        <a:defRPr sz="1600">
          <a:solidFill>
            <a:schemeClr val="tx1"/>
          </a:solidFill>
          <a:latin typeface="+mn-lt"/>
          <a:ea typeface="ＭＳ Ｐゴシック" pitchFamily="1" charset="-128"/>
        </a:defRPr>
      </a:lvl4pPr>
      <a:lvl5pPr marL="2117725" indent="-228600" algn="l" rtl="0" eaLnBrk="0" fontAlgn="base" hangingPunct="0">
        <a:spcBef>
          <a:spcPct val="20000"/>
        </a:spcBef>
        <a:spcAft>
          <a:spcPct val="0"/>
        </a:spcAft>
        <a:buChar char="»"/>
        <a:defRPr sz="1600">
          <a:solidFill>
            <a:schemeClr val="tx1"/>
          </a:solidFill>
          <a:latin typeface="+mn-lt"/>
          <a:ea typeface="ＭＳ Ｐゴシック" pitchFamily="1" charset="-128"/>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10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oleObject" Target="../embeddings/oleObject1.bin"/><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2.wmf"/><Relationship Id="rId5" Type="http://schemas.openxmlformats.org/officeDocument/2006/relationships/oleObject" Target="../embeddings/oleObject3.bin"/><Relationship Id="rId4" Type="http://schemas.openxmlformats.org/officeDocument/2006/relationships/image" Target="../media/image21.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6.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58.wmf"/><Relationship Id="rId5" Type="http://schemas.openxmlformats.org/officeDocument/2006/relationships/oleObject" Target="../embeddings/oleObject4.bin"/><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310.png"/></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400.png"/></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700.png"/><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image" Target="../media/image100.png"/></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gif"/><Relationship Id="rId4" Type="http://schemas.openxmlformats.org/officeDocument/2006/relationships/image" Target="../media/image103.png"/></Relationships>
</file>

<file path=ppt/slides/_rels/slide8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www.google.dk/url?sa=i&amp;rct=j&amp;q=&amp;esrc=s&amp;frm=1&amp;source=images&amp;cd=&amp;cad=rja&amp;uact=8&amp;ved=0CAcQjRw&amp;url=ftp://argo.jcommops.org/Argo/TMP/Press%20Releases/SCRIPPSNEWS%20%20ARGO%20ROBOTIC%20INSTRUMENT%20NETWORK%20NOW%20COVERS%20MOST%20OF%20THE%20GLOBE.htm&amp;ei=kNlpVKjVL8foywPSg4GIBQ&amp;bvm=bv.79142246,d.bGQ&amp;psig=AFQjCNEYeVX2doxyVjjIhYymG1RPYTiKDQ&amp;ust=1416309515547448" TargetMode="Externa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9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7.png"/><Relationship Id="rId1" Type="http://schemas.openxmlformats.org/officeDocument/2006/relationships/slideLayout" Target="../slideLayouts/slideLayout14.xml"/><Relationship Id="rId4" Type="http://schemas.openxmlformats.org/officeDocument/2006/relationships/image" Target="../media/image118.png"/></Relationships>
</file>

<file path=ppt/slides/_rels/slide9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3025" y="549275"/>
            <a:ext cx="9324975" cy="1830388"/>
          </a:xfrm>
        </p:spPr>
        <p:txBody>
          <a:bodyPr/>
          <a:lstStyle/>
          <a:p>
            <a:pPr algn="ctr" eaLnBrk="1" hangingPunct="1"/>
            <a:r>
              <a:rPr lang="da-DK" altLang="da-DK" sz="3200" dirty="0" smtClean="0">
                <a:ea typeface="ＭＳ Ｐゴシック" panose="020B0600070205080204" pitchFamily="34" charset="-128"/>
              </a:rPr>
              <a:t>Sea </a:t>
            </a:r>
            <a:r>
              <a:rPr lang="da-DK" altLang="da-DK" sz="3200" dirty="0" err="1" smtClean="0">
                <a:ea typeface="ＭＳ Ｐゴシック" panose="020B0600070205080204" pitchFamily="34" charset="-128"/>
              </a:rPr>
              <a:t>level</a:t>
            </a:r>
            <a:r>
              <a:rPr lang="da-DK" altLang="da-DK" sz="3200" dirty="0" smtClean="0">
                <a:ea typeface="ＭＳ Ｐゴシック" panose="020B0600070205080204" pitchFamily="34" charset="-128"/>
              </a:rPr>
              <a:t> observations</a:t>
            </a:r>
            <a:br>
              <a:rPr lang="da-DK" altLang="da-DK" sz="3200" dirty="0" smtClean="0">
                <a:ea typeface="ＭＳ Ｐゴシック" panose="020B0600070205080204" pitchFamily="34" charset="-128"/>
              </a:rPr>
            </a:br>
            <a:r>
              <a:rPr lang="da-DK" altLang="da-DK" sz="3200" dirty="0" err="1" smtClean="0">
                <a:ea typeface="ＭＳ Ｐゴシック" panose="020B0600070205080204" pitchFamily="34" charset="-128"/>
              </a:rPr>
              <a:t>Climate</a:t>
            </a:r>
            <a:r>
              <a:rPr lang="da-DK" altLang="da-DK" sz="3200" dirty="0" smtClean="0">
                <a:ea typeface="ＭＳ Ｐゴシック" panose="020B0600070205080204" pitchFamily="34" charset="-128"/>
              </a:rPr>
              <a:t>, trend and </a:t>
            </a:r>
            <a:r>
              <a:rPr lang="da-DK" altLang="da-DK" sz="3200" dirty="0" err="1" smtClean="0">
                <a:ea typeface="ＭＳ Ｐゴシック" panose="020B0600070205080204" pitchFamily="34" charset="-128"/>
              </a:rPr>
              <a:t>extremes</a:t>
            </a:r>
            <a:endParaRPr lang="da-DK" altLang="da-DK" sz="3200" dirty="0" smtClean="0">
              <a:ea typeface="ＭＳ Ｐゴシック" panose="020B0600070205080204" pitchFamily="34" charset="-128"/>
            </a:endParaRPr>
          </a:p>
        </p:txBody>
      </p:sp>
      <p:sp>
        <p:nvSpPr>
          <p:cNvPr id="5123" name="Rectangle 3"/>
          <p:cNvSpPr>
            <a:spLocks noGrp="1" noChangeArrowheads="1"/>
          </p:cNvSpPr>
          <p:nvPr>
            <p:ph type="subTitle" idx="1"/>
          </p:nvPr>
        </p:nvSpPr>
        <p:spPr>
          <a:xfrm>
            <a:off x="395288" y="3716338"/>
            <a:ext cx="6400800" cy="1752600"/>
          </a:xfrm>
        </p:spPr>
        <p:txBody>
          <a:bodyPr/>
          <a:lstStyle/>
          <a:p>
            <a:pPr eaLnBrk="1" hangingPunct="1"/>
            <a:r>
              <a:rPr lang="da-DK" altLang="da-DK" sz="2000" dirty="0" smtClean="0">
                <a:ea typeface="ＭＳ Ｐゴシック" panose="020B0600070205080204" pitchFamily="34" charset="-128"/>
              </a:rPr>
              <a:t>Ole B. Andersen.</a:t>
            </a:r>
          </a:p>
          <a:p>
            <a:pPr eaLnBrk="1" hangingPunct="1"/>
            <a:endParaRPr lang="da-DK" altLang="da-DK" sz="2000" dirty="0" smtClean="0">
              <a:ea typeface="ＭＳ Ｐゴシック" panose="020B0600070205080204" pitchFamily="34" charset="-128"/>
            </a:endParaRPr>
          </a:p>
          <a:p>
            <a:pPr eaLnBrk="1" hangingPunct="1"/>
            <a:r>
              <a:rPr lang="da-DK" altLang="da-DK" sz="2000" dirty="0" smtClean="0">
                <a:ea typeface="ＭＳ Ｐゴシック" panose="020B0600070205080204" pitchFamily="34" charset="-128"/>
              </a:rPr>
              <a:t>Professor, DTU Space, Denmark</a:t>
            </a:r>
          </a:p>
          <a:p>
            <a:pPr eaLnBrk="1" hangingPunct="1"/>
            <a:endParaRPr lang="da-DK" altLang="da-DK" sz="2000" dirty="0" smtClean="0">
              <a:ea typeface="ＭＳ Ｐゴシック" panose="020B0600070205080204" pitchFamily="34" charset="-128"/>
            </a:endParaRPr>
          </a:p>
          <a:p>
            <a:pPr eaLnBrk="1" hangingPunct="1"/>
            <a:r>
              <a:rPr lang="da-DK" altLang="da-DK" sz="2000" dirty="0" smtClean="0">
                <a:ea typeface="ＭＳ Ｐゴシック" panose="020B0600070205080204" pitchFamily="34" charset="-128"/>
              </a:rPr>
              <a:t>2020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編號版面配置區 3"/>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7E41774-5A9C-4599-A7FD-9D9E0EB55ADB}" type="slidenum">
              <a:rPr lang="en-GB" altLang="zh-TW" sz="1400"/>
              <a:pPr>
                <a:spcBef>
                  <a:spcPct val="0"/>
                </a:spcBef>
                <a:buFontTx/>
                <a:buNone/>
              </a:pPr>
              <a:t>10</a:t>
            </a:fld>
            <a:endParaRPr lang="en-GB" altLang="zh-TW" sz="1400"/>
          </a:p>
        </p:txBody>
      </p:sp>
      <p:sp>
        <p:nvSpPr>
          <p:cNvPr id="52227" name="Rectangle 5"/>
          <p:cNvSpPr>
            <a:spLocks noGrp="1" noChangeArrowheads="1"/>
          </p:cNvSpPr>
          <p:nvPr>
            <p:ph type="title" idx="4294967295"/>
          </p:nvPr>
        </p:nvSpPr>
        <p:spPr>
          <a:xfrm>
            <a:off x="662880" y="857598"/>
            <a:ext cx="8229600" cy="411162"/>
          </a:xfrm>
        </p:spPr>
        <p:txBody>
          <a:bodyPr/>
          <a:lstStyle/>
          <a:p>
            <a:pPr eaLnBrk="1" hangingPunct="1"/>
            <a:r>
              <a:rPr lang="en-US" altLang="zh-TW" sz="2800" b="1" dirty="0" smtClean="0">
                <a:solidFill>
                  <a:srgbClr val="000080"/>
                </a:solidFill>
                <a:latin typeface="Comic Sans MS" panose="030F0702030302020204" pitchFamily="66" charset="0"/>
                <a:ea typeface="新細明體" pitchFamily="18" charset="-120"/>
              </a:rPr>
              <a:t>Sea-level rise: Historic changes</a:t>
            </a:r>
          </a:p>
        </p:txBody>
      </p:sp>
      <p:sp>
        <p:nvSpPr>
          <p:cNvPr id="52228" name="Rectangle 6"/>
          <p:cNvSpPr>
            <a:spLocks noChangeArrowheads="1"/>
          </p:cNvSpPr>
          <p:nvPr/>
        </p:nvSpPr>
        <p:spPr bwMode="auto">
          <a:xfrm>
            <a:off x="205680" y="1415673"/>
            <a:ext cx="86868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GB" altLang="zh-TW" sz="2400" dirty="0">
                <a:latin typeface="Comic Sans MS" panose="030F0702030302020204" pitchFamily="66" charset="0"/>
                <a:ea typeface="新細明體" pitchFamily="18" charset="-120"/>
              </a:rPr>
              <a:t>Since the Last Glacial Maximum (~20,000 years BP) MSL has risen by over </a:t>
            </a:r>
            <a:r>
              <a:rPr lang="en-GB" altLang="zh-TW" sz="2400" b="1" u="sng" dirty="0">
                <a:solidFill>
                  <a:srgbClr val="FF0000"/>
                </a:solidFill>
                <a:latin typeface="Comic Sans MS" panose="030F0702030302020204" pitchFamily="66" charset="0"/>
                <a:ea typeface="新細明體" pitchFamily="18" charset="-120"/>
              </a:rPr>
              <a:t>120 m</a:t>
            </a:r>
            <a:endParaRPr lang="en-GB" altLang="zh-TW" sz="2400" dirty="0">
              <a:solidFill>
                <a:srgbClr val="FF0000"/>
              </a:solidFill>
              <a:latin typeface="Comic Sans MS" panose="030F0702030302020204" pitchFamily="66" charset="0"/>
              <a:ea typeface="新細明體" pitchFamily="18" charset="-120"/>
            </a:endParaRPr>
          </a:p>
          <a:p>
            <a:pPr eaLnBrk="1" hangingPunct="1">
              <a:spcBef>
                <a:spcPct val="0"/>
              </a:spcBef>
            </a:pPr>
            <a:r>
              <a:rPr lang="en-GB" altLang="zh-TW" sz="2400" dirty="0">
                <a:latin typeface="Comic Sans MS" panose="030F0702030302020204" pitchFamily="66" charset="0"/>
                <a:ea typeface="新細明體" pitchFamily="18" charset="-120"/>
              </a:rPr>
              <a:t>Between 15,000 and 6,000 years ago MSL rose rapidly at an average rate of </a:t>
            </a:r>
            <a:r>
              <a:rPr lang="en-GB" altLang="zh-TW" sz="2400" dirty="0">
                <a:solidFill>
                  <a:srgbClr val="FF0000"/>
                </a:solidFill>
                <a:latin typeface="Comic Sans MS" panose="030F0702030302020204" pitchFamily="66" charset="0"/>
                <a:ea typeface="新細明體" pitchFamily="18" charset="-120"/>
              </a:rPr>
              <a:t>10 mm/yr</a:t>
            </a:r>
            <a:r>
              <a:rPr lang="en-GB" altLang="zh-TW" sz="2400" dirty="0">
                <a:latin typeface="Comic Sans MS" panose="030F0702030302020204" pitchFamily="66" charset="0"/>
                <a:ea typeface="新細明體" pitchFamily="18" charset="-120"/>
              </a:rPr>
              <a:t>.</a:t>
            </a:r>
          </a:p>
          <a:p>
            <a:pPr eaLnBrk="1" hangingPunct="1">
              <a:spcBef>
                <a:spcPct val="0"/>
              </a:spcBef>
            </a:pPr>
            <a:r>
              <a:rPr lang="en-GB" altLang="zh-TW" sz="2400" dirty="0">
                <a:latin typeface="Comic Sans MS" panose="030F0702030302020204" pitchFamily="66" charset="0"/>
                <a:ea typeface="新細明體" pitchFamily="18" charset="-120"/>
              </a:rPr>
              <a:t>Following last glacial period local vertical land movements are </a:t>
            </a:r>
            <a:r>
              <a:rPr lang="en-GB" altLang="zh-TW" sz="2400" dirty="0">
                <a:solidFill>
                  <a:srgbClr val="FF0000"/>
                </a:solidFill>
                <a:latin typeface="Comic Sans MS" panose="030F0702030302020204" pitchFamily="66" charset="0"/>
                <a:ea typeface="新細明體" pitchFamily="18" charset="-120"/>
              </a:rPr>
              <a:t>still occurring </a:t>
            </a:r>
            <a:r>
              <a:rPr lang="en-GB" altLang="zh-TW" sz="2400" dirty="0" smtClean="0">
                <a:solidFill>
                  <a:srgbClr val="FF0000"/>
                </a:solidFill>
                <a:latin typeface="Comic Sans MS" panose="030F0702030302020204" pitchFamily="66" charset="0"/>
                <a:ea typeface="新細明體" pitchFamily="18" charset="-120"/>
              </a:rPr>
              <a:t>today (Actually smaller) </a:t>
            </a:r>
            <a:r>
              <a:rPr lang="en-GB" altLang="zh-TW" sz="2400" dirty="0">
                <a:latin typeface="Comic Sans MS" panose="030F0702030302020204" pitchFamily="66" charset="0"/>
                <a:ea typeface="新細明體" pitchFamily="18" charset="-120"/>
              </a:rPr>
              <a:t>as a result of large transfers of mass from the ice sheets to the ocean</a:t>
            </a:r>
          </a:p>
          <a:p>
            <a:pPr eaLnBrk="1" hangingPunct="1">
              <a:spcBef>
                <a:spcPct val="0"/>
              </a:spcBef>
            </a:pPr>
            <a:r>
              <a:rPr lang="en-GB" altLang="zh-TW" sz="2400" dirty="0">
                <a:latin typeface="Comic Sans MS" panose="030F0702030302020204" pitchFamily="66" charset="0"/>
                <a:ea typeface="新細明體" pitchFamily="18" charset="-120"/>
              </a:rPr>
              <a:t>During the last 6,000 years, global MSL variations on time-scales of a few hundred years (and longer) are likely to have been </a:t>
            </a:r>
            <a:r>
              <a:rPr lang="en-GB" altLang="zh-TW" sz="2400" dirty="0">
                <a:solidFill>
                  <a:srgbClr val="FF0000"/>
                </a:solidFill>
                <a:latin typeface="Comic Sans MS" panose="030F0702030302020204" pitchFamily="66" charset="0"/>
                <a:ea typeface="新細明體" pitchFamily="18" charset="-120"/>
              </a:rPr>
              <a:t>less than 0.3 to 0.5 m</a:t>
            </a:r>
          </a:p>
          <a:p>
            <a:pPr eaLnBrk="1" hangingPunct="1">
              <a:spcBef>
                <a:spcPct val="0"/>
              </a:spcBef>
            </a:pPr>
            <a:r>
              <a:rPr lang="en-GB" altLang="zh-TW" sz="2400" dirty="0">
                <a:latin typeface="Comic Sans MS" panose="030F0702030302020204" pitchFamily="66" charset="0"/>
                <a:ea typeface="新細明體" pitchFamily="18" charset="-120"/>
              </a:rPr>
              <a:t>During the 20th century, tide gauge data shows MSL rises in the range </a:t>
            </a:r>
            <a:r>
              <a:rPr lang="en-GB" altLang="zh-TW" sz="2400" dirty="0">
                <a:solidFill>
                  <a:srgbClr val="FF0000"/>
                </a:solidFill>
                <a:latin typeface="Comic Sans MS" panose="030F0702030302020204" pitchFamily="66" charset="0"/>
                <a:ea typeface="新細明體" pitchFamily="18" charset="-120"/>
              </a:rPr>
              <a:t>1.0 to 2.0 mm/</a:t>
            </a:r>
            <a:r>
              <a:rPr lang="en-GB" altLang="zh-TW" sz="2400" dirty="0" err="1">
                <a:solidFill>
                  <a:srgbClr val="FF0000"/>
                </a:solidFill>
                <a:latin typeface="Comic Sans MS" panose="030F0702030302020204" pitchFamily="66" charset="0"/>
                <a:ea typeface="新細明體" pitchFamily="18" charset="-120"/>
              </a:rPr>
              <a:t>yr</a:t>
            </a:r>
            <a:r>
              <a:rPr lang="en-GB" altLang="zh-TW" sz="2400" dirty="0">
                <a:solidFill>
                  <a:srgbClr val="FF0000"/>
                </a:solidFill>
                <a:latin typeface="Comic Sans MS" panose="030F0702030302020204" pitchFamily="66" charset="0"/>
                <a:ea typeface="新細明體" pitchFamily="18" charset="-120"/>
              </a:rPr>
              <a:t> </a:t>
            </a:r>
            <a:r>
              <a:rPr lang="en-GB" altLang="zh-TW" sz="2400" dirty="0">
                <a:latin typeface="Comic Sans MS" panose="030F0702030302020204" pitchFamily="66" charset="0"/>
                <a:ea typeface="新細明體" pitchFamily="18" charset="-120"/>
              </a:rPr>
              <a:t>(larger as compared to 19th century</a:t>
            </a:r>
            <a:r>
              <a:rPr lang="en-GB" altLang="zh-TW" sz="2400" dirty="0" smtClean="0">
                <a:latin typeface="Comic Sans MS" panose="030F0702030302020204" pitchFamily="66" charset="0"/>
                <a:ea typeface="新細明體" pitchFamily="18" charset="-120"/>
              </a:rPr>
              <a:t>)</a:t>
            </a:r>
            <a:endParaRPr lang="en-GB" altLang="zh-TW" sz="2400" dirty="0">
              <a:latin typeface="Comic Sans MS" panose="030F0702030302020204" pitchFamily="66" charset="0"/>
              <a:ea typeface="新細明體" pitchFamily="18" charset="-120"/>
            </a:endParaRPr>
          </a:p>
        </p:txBody>
      </p:sp>
    </p:spTree>
    <p:extLst>
      <p:ext uri="{BB962C8B-B14F-4D97-AF65-F5344CB8AC3E}">
        <p14:creationId xmlns:p14="http://schemas.microsoft.com/office/powerpoint/2010/main" val="1580850921"/>
      </p:ext>
    </p:extLst>
  </p:cSld>
  <p:clrMapOvr>
    <a:masterClrMapping/>
  </p:clrMapOvr>
  <p:transition advClick="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sea level rise. </a:t>
            </a:r>
            <a:br>
              <a:rPr lang="en-US" dirty="0" smtClean="0"/>
            </a:br>
            <a:r>
              <a:rPr lang="en-US" dirty="0" smtClean="0"/>
              <a:t>Can we just extrapolate </a:t>
            </a:r>
            <a:r>
              <a:rPr lang="en-US" dirty="0" err="1" smtClean="0"/>
              <a:t>steric+eusteric</a:t>
            </a:r>
            <a:r>
              <a:rPr lang="en-US" dirty="0" smtClean="0"/>
              <a:t>?</a:t>
            </a:r>
            <a:endParaRPr lang="en-US" dirty="0"/>
          </a:p>
        </p:txBody>
      </p:sp>
      <p:sp>
        <p:nvSpPr>
          <p:cNvPr id="3" name="Text Placeholder 2"/>
          <p:cNvSpPr>
            <a:spLocks noGrp="1"/>
          </p:cNvSpPr>
          <p:nvPr>
            <p:ph type="body" sz="quarter" idx="12"/>
          </p:nvPr>
        </p:nvSpPr>
        <p:spPr>
          <a:xfrm>
            <a:off x="179512" y="1988840"/>
            <a:ext cx="8839200" cy="5571658"/>
          </a:xfrm>
        </p:spPr>
        <p:txBody>
          <a:bodyPr/>
          <a:lstStyle/>
          <a:p>
            <a:pPr marL="0" indent="0">
              <a:buNone/>
            </a:pPr>
            <a:r>
              <a:rPr lang="en-US" dirty="0" smtClean="0"/>
              <a:t> We have to be very careful because the earth is dynamic and elastic.  </a:t>
            </a:r>
            <a:endParaRPr lang="en-US" dirty="0"/>
          </a:p>
        </p:txBody>
      </p:sp>
      <p:pic>
        <p:nvPicPr>
          <p:cNvPr id="4" name="Picture 3"/>
          <p:cNvPicPr>
            <a:picLocks noChangeAspect="1"/>
          </p:cNvPicPr>
          <p:nvPr/>
        </p:nvPicPr>
        <p:blipFill>
          <a:blip r:embed="rId2"/>
          <a:stretch>
            <a:fillRect/>
          </a:stretch>
        </p:blipFill>
        <p:spPr>
          <a:xfrm>
            <a:off x="323528" y="2780928"/>
            <a:ext cx="8820472" cy="2568867"/>
          </a:xfrm>
          <a:prstGeom prst="rect">
            <a:avLst/>
          </a:prstGeom>
        </p:spPr>
      </p:pic>
      <p:sp>
        <p:nvSpPr>
          <p:cNvPr id="5" name="TextBox 4"/>
          <p:cNvSpPr txBox="1"/>
          <p:nvPr/>
        </p:nvSpPr>
        <p:spPr>
          <a:xfrm>
            <a:off x="467544" y="5661248"/>
            <a:ext cx="6485686" cy="338554"/>
          </a:xfrm>
          <a:prstGeom prst="rect">
            <a:avLst/>
          </a:prstGeom>
          <a:noFill/>
        </p:spPr>
        <p:txBody>
          <a:bodyPr wrap="none" rtlCol="0">
            <a:spAutoFit/>
          </a:bodyPr>
          <a:lstStyle/>
          <a:p>
            <a:r>
              <a:rPr lang="en-US" dirty="0" smtClean="0"/>
              <a:t>Melting Greenland 			West Antarctica </a:t>
            </a:r>
            <a:endParaRPr lang="en-US" dirty="0"/>
          </a:p>
        </p:txBody>
      </p:sp>
    </p:spTree>
    <p:extLst>
      <p:ext uri="{BB962C8B-B14F-4D97-AF65-F5344CB8AC3E}">
        <p14:creationId xmlns:p14="http://schemas.microsoft.com/office/powerpoint/2010/main" val="392309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1520" y="865976"/>
            <a:ext cx="8634189" cy="5388154"/>
          </a:xfrm>
          <a:prstGeom prst="rect">
            <a:avLst/>
          </a:prstGeom>
        </p:spPr>
      </p:pic>
    </p:spTree>
    <p:extLst>
      <p:ext uri="{BB962C8B-B14F-4D97-AF65-F5344CB8AC3E}">
        <p14:creationId xmlns:p14="http://schemas.microsoft.com/office/powerpoint/2010/main" val="304052841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315416"/>
            <a:ext cx="7772400" cy="1143000"/>
          </a:xfrm>
        </p:spPr>
        <p:txBody>
          <a:bodyPr/>
          <a:lstStyle/>
          <a:p>
            <a:r>
              <a:rPr lang="en-US" dirty="0" smtClean="0"/>
              <a:t>summarizing</a:t>
            </a:r>
            <a:endParaRPr lang="en-US" dirty="0"/>
          </a:p>
        </p:txBody>
      </p:sp>
      <p:sp>
        <p:nvSpPr>
          <p:cNvPr id="3" name="Text Placeholder 2"/>
          <p:cNvSpPr>
            <a:spLocks noGrp="1"/>
          </p:cNvSpPr>
          <p:nvPr>
            <p:ph type="body" sz="quarter" idx="12"/>
          </p:nvPr>
        </p:nvSpPr>
        <p:spPr/>
        <p:txBody>
          <a:bodyPr/>
          <a:lstStyle/>
          <a:p>
            <a:r>
              <a:rPr lang="en-US" dirty="0" smtClean="0"/>
              <a:t>Importance to investigate sea level rise (</a:t>
            </a:r>
            <a:r>
              <a:rPr lang="en-US" dirty="0" err="1" smtClean="0"/>
              <a:t>incl</a:t>
            </a:r>
            <a:r>
              <a:rPr lang="en-US" dirty="0" smtClean="0"/>
              <a:t> spatial pattern). </a:t>
            </a:r>
          </a:p>
          <a:p>
            <a:r>
              <a:rPr lang="en-US" dirty="0" smtClean="0"/>
              <a:t>Important to understand future </a:t>
            </a:r>
            <a:r>
              <a:rPr lang="en-US" dirty="0" err="1" smtClean="0"/>
              <a:t>extremems</a:t>
            </a:r>
            <a:r>
              <a:rPr lang="en-US" dirty="0" smtClean="0"/>
              <a:t>. </a:t>
            </a:r>
          </a:p>
          <a:p>
            <a:r>
              <a:rPr lang="en-US" dirty="0" smtClean="0"/>
              <a:t>Importance to  </a:t>
            </a:r>
            <a:endParaRPr lang="en-US" dirty="0"/>
          </a:p>
        </p:txBody>
      </p:sp>
    </p:spTree>
    <p:extLst>
      <p:ext uri="{BB962C8B-B14F-4D97-AF65-F5344CB8AC3E}">
        <p14:creationId xmlns:p14="http://schemas.microsoft.com/office/powerpoint/2010/main" val="138308554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投影片編號版面配置區 1"/>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B07F2F-A965-4F8F-958F-07B00F713BB0}" type="slidenum">
              <a:rPr lang="en-GB" altLang="zh-TW" sz="1400"/>
              <a:pPr>
                <a:spcBef>
                  <a:spcPct val="0"/>
                </a:spcBef>
                <a:buFontTx/>
                <a:buNone/>
              </a:pPr>
              <a:t>103</a:t>
            </a:fld>
            <a:endParaRPr lang="en-GB" altLang="zh-TW" sz="1400"/>
          </a:p>
        </p:txBody>
      </p:sp>
      <p:sp>
        <p:nvSpPr>
          <p:cNvPr id="6147" name="文字方塊 2"/>
          <p:cNvSpPr txBox="1">
            <a:spLocks noChangeArrowheads="1"/>
          </p:cNvSpPr>
          <p:nvPr/>
        </p:nvSpPr>
        <p:spPr bwMode="auto">
          <a:xfrm>
            <a:off x="323850" y="2276475"/>
            <a:ext cx="856932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TW" dirty="0">
                <a:latin typeface="Comic Sans MS" panose="030F0702030302020204" pitchFamily="66" charset="0"/>
                <a:ea typeface="新細明體" pitchFamily="18" charset="-120"/>
              </a:rPr>
              <a:t>Are you knowledgeable about </a:t>
            </a:r>
            <a:endParaRPr lang="en-US" altLang="zh-TW" dirty="0" smtClean="0">
              <a:latin typeface="Comic Sans MS" panose="030F0702030302020204" pitchFamily="66" charset="0"/>
              <a:ea typeface="新細明體" pitchFamily="18" charset="-120"/>
            </a:endParaRPr>
          </a:p>
          <a:p>
            <a:pPr algn="ctr" eaLnBrk="1" hangingPunct="1">
              <a:spcBef>
                <a:spcPct val="0"/>
              </a:spcBef>
              <a:buFontTx/>
              <a:buNone/>
            </a:pPr>
            <a:r>
              <a:rPr lang="en-US" altLang="zh-TW" dirty="0" smtClean="0">
                <a:latin typeface="Comic Sans MS" panose="030F0702030302020204" pitchFamily="66" charset="0"/>
                <a:ea typeface="新細明體" pitchFamily="18" charset="-120"/>
              </a:rPr>
              <a:t>Sea Level Rise?</a:t>
            </a:r>
            <a:endParaRPr lang="en-US" altLang="zh-TW" dirty="0">
              <a:latin typeface="Comic Sans MS" panose="030F0702030302020204" pitchFamily="66" charset="0"/>
              <a:ea typeface="新細明體" pitchFamily="18" charset="-120"/>
            </a:endParaRPr>
          </a:p>
          <a:p>
            <a:pPr algn="ctr" eaLnBrk="1" hangingPunct="1">
              <a:spcBef>
                <a:spcPct val="0"/>
              </a:spcBef>
              <a:buFontTx/>
              <a:buNone/>
            </a:pPr>
            <a:endParaRPr lang="en-US" altLang="zh-TW" sz="1800" dirty="0">
              <a:latin typeface="Tahoma" panose="020B0604030504040204" pitchFamily="34" charset="0"/>
              <a:ea typeface="新細明體" pitchFamily="18" charset="-120"/>
            </a:endParaRPr>
          </a:p>
          <a:p>
            <a:pPr algn="ctr" eaLnBrk="1" hangingPunct="1">
              <a:spcBef>
                <a:spcPct val="0"/>
              </a:spcBef>
              <a:buFontTx/>
              <a:buNone/>
            </a:pPr>
            <a:r>
              <a:rPr lang="en-US" altLang="zh-TW" sz="2800" dirty="0" smtClean="0">
                <a:latin typeface="Tahoma" panose="020B0604030504040204" pitchFamily="34" charset="0"/>
                <a:ea typeface="新細明體" pitchFamily="18" charset="-120"/>
              </a:rPr>
              <a:t>How much ? </a:t>
            </a:r>
          </a:p>
          <a:p>
            <a:pPr algn="ctr" eaLnBrk="1" hangingPunct="1">
              <a:spcBef>
                <a:spcPct val="0"/>
              </a:spcBef>
              <a:buFontTx/>
              <a:buNone/>
            </a:pPr>
            <a:r>
              <a:rPr lang="en-US" altLang="zh-TW" sz="2800" dirty="0" smtClean="0">
                <a:latin typeface="Tahoma" panose="020B0604030504040204" pitchFamily="34" charset="0"/>
                <a:ea typeface="新細明體" pitchFamily="18" charset="-120"/>
              </a:rPr>
              <a:t>Causes ?  </a:t>
            </a:r>
          </a:p>
          <a:p>
            <a:pPr algn="ctr" eaLnBrk="1" hangingPunct="1">
              <a:spcBef>
                <a:spcPct val="0"/>
              </a:spcBef>
              <a:buFontTx/>
              <a:buNone/>
            </a:pPr>
            <a:r>
              <a:rPr lang="en-US" altLang="zh-TW" sz="2800" dirty="0">
                <a:solidFill>
                  <a:srgbClr val="00B050"/>
                </a:solidFill>
                <a:latin typeface="Tahoma" panose="020B0604030504040204" pitchFamily="34" charset="0"/>
                <a:ea typeface="新細明體" pitchFamily="18" charset="-120"/>
              </a:rPr>
              <a:t>Impacts ?</a:t>
            </a:r>
          </a:p>
          <a:p>
            <a:pPr algn="ctr" eaLnBrk="1" hangingPunct="1">
              <a:spcBef>
                <a:spcPct val="0"/>
              </a:spcBef>
              <a:buFontTx/>
              <a:buNone/>
            </a:pPr>
            <a:endParaRPr lang="en-US" altLang="zh-TW" sz="1800" dirty="0" smtClean="0">
              <a:latin typeface="Tahoma" panose="020B0604030504040204" pitchFamily="34" charset="0"/>
              <a:ea typeface="新細明體" pitchFamily="18" charset="-120"/>
            </a:endParaRPr>
          </a:p>
          <a:p>
            <a:pPr algn="ctr" eaLnBrk="1" hangingPunct="1">
              <a:spcBef>
                <a:spcPct val="0"/>
              </a:spcBef>
              <a:buFontTx/>
              <a:buNone/>
            </a:pPr>
            <a:endParaRPr lang="en-US" altLang="zh-TW" sz="1800" dirty="0">
              <a:latin typeface="Tahoma" panose="020B0604030504040204" pitchFamily="34" charset="0"/>
              <a:ea typeface="新細明體" pitchFamily="18" charset="-120"/>
            </a:endParaRPr>
          </a:p>
          <a:p>
            <a:pPr eaLnBrk="1" hangingPunct="1">
              <a:spcBef>
                <a:spcPct val="0"/>
              </a:spcBef>
              <a:buFontTx/>
              <a:buNone/>
            </a:pPr>
            <a:endParaRPr lang="zh-TW" altLang="en-US" sz="1800" dirty="0">
              <a:latin typeface="Tahoma" panose="020B0604030504040204" pitchFamily="34" charset="0"/>
              <a:ea typeface="新細明體" pitchFamily="18" charset="-120"/>
            </a:endParaRPr>
          </a:p>
        </p:txBody>
      </p:sp>
    </p:spTree>
    <p:extLst>
      <p:ext uri="{BB962C8B-B14F-4D97-AF65-F5344CB8AC3E}">
        <p14:creationId xmlns:p14="http://schemas.microsoft.com/office/powerpoint/2010/main" val="403670097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編號版面配置區 1"/>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8DED1AB-60C7-4389-9A45-56FD910AF6A9}" type="slidenum">
              <a:rPr lang="en-GB" altLang="zh-TW" sz="1400"/>
              <a:pPr>
                <a:spcBef>
                  <a:spcPct val="0"/>
                </a:spcBef>
                <a:buFontTx/>
                <a:buNone/>
              </a:pPr>
              <a:t>104</a:t>
            </a:fld>
            <a:endParaRPr lang="en-GB" altLang="zh-TW" sz="1400"/>
          </a:p>
        </p:txBody>
      </p:sp>
      <p:pic>
        <p:nvPicPr>
          <p:cNvPr id="102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26988"/>
            <a:ext cx="9142412"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文字方塊 3"/>
          <p:cNvSpPr txBox="1">
            <a:spLocks noChangeArrowheads="1"/>
          </p:cNvSpPr>
          <p:nvPr/>
        </p:nvSpPr>
        <p:spPr bwMode="auto">
          <a:xfrm>
            <a:off x="2843213" y="0"/>
            <a:ext cx="3241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TW" sz="2800">
                <a:latin typeface="Comic Sans MS" panose="030F0702030302020204" pitchFamily="66" charset="0"/>
                <a:ea typeface="新細明體" pitchFamily="18" charset="-120"/>
              </a:rPr>
              <a:t>Cliff erosion</a:t>
            </a:r>
            <a:endParaRPr lang="zh-TW" altLang="en-US" sz="2800">
              <a:latin typeface="Comic Sans MS" panose="030F0702030302020204" pitchFamily="66" charset="0"/>
              <a:ea typeface="新細明體" pitchFamily="18" charset="-120"/>
            </a:endParaRPr>
          </a:p>
        </p:txBody>
      </p:sp>
      <p:sp>
        <p:nvSpPr>
          <p:cNvPr id="10245" name="文字方塊 4"/>
          <p:cNvSpPr txBox="1">
            <a:spLocks noChangeArrowheads="1"/>
          </p:cNvSpPr>
          <p:nvPr/>
        </p:nvSpPr>
        <p:spPr bwMode="auto">
          <a:xfrm>
            <a:off x="215900" y="6300788"/>
            <a:ext cx="6948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TW" sz="1800">
                <a:latin typeface="Comic Sans MS" panose="030F0702030302020204" pitchFamily="66" charset="0"/>
                <a:ea typeface="新細明體" pitchFamily="18" charset="-120"/>
              </a:rPr>
              <a:t>Source: Tyndall Centre for Climate Change Research</a:t>
            </a:r>
          </a:p>
        </p:txBody>
      </p:sp>
      <p:sp>
        <p:nvSpPr>
          <p:cNvPr id="10246" name="文字方塊 5"/>
          <p:cNvSpPr txBox="1">
            <a:spLocks noChangeArrowheads="1"/>
          </p:cNvSpPr>
          <p:nvPr/>
        </p:nvSpPr>
        <p:spPr bwMode="auto">
          <a:xfrm>
            <a:off x="7019925" y="1773238"/>
            <a:ext cx="1728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TW" sz="1400">
                <a:latin typeface="Tahoma" panose="020B0604030504040204" pitchFamily="34" charset="0"/>
                <a:ea typeface="新細明體" pitchFamily="18" charset="-120"/>
              </a:rPr>
              <a:t>suspect?</a:t>
            </a:r>
            <a:endParaRPr lang="zh-TW" altLang="en-US" sz="1400">
              <a:latin typeface="Tahoma" panose="020B0604030504040204" pitchFamily="34" charset="0"/>
              <a:ea typeface="新細明體" pitchFamily="18" charset="-120"/>
            </a:endParaRPr>
          </a:p>
        </p:txBody>
      </p:sp>
      <p:cxnSp>
        <p:nvCxnSpPr>
          <p:cNvPr id="10247" name="直線單箭頭接點 7"/>
          <p:cNvCxnSpPr>
            <a:cxnSpLocks noChangeShapeType="1"/>
            <a:stCxn id="10246" idx="2"/>
          </p:cNvCxnSpPr>
          <p:nvPr/>
        </p:nvCxnSpPr>
        <p:spPr bwMode="auto">
          <a:xfrm flipH="1">
            <a:off x="6875463" y="2081213"/>
            <a:ext cx="1009650" cy="4111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48" name="直線單箭頭接點 9"/>
          <p:cNvCxnSpPr>
            <a:cxnSpLocks noChangeShapeType="1"/>
            <a:stCxn id="10246" idx="2"/>
          </p:cNvCxnSpPr>
          <p:nvPr/>
        </p:nvCxnSpPr>
        <p:spPr bwMode="auto">
          <a:xfrm flipH="1">
            <a:off x="7812088" y="2081213"/>
            <a:ext cx="73025" cy="7000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49" name="直線單箭頭接點 11"/>
          <p:cNvCxnSpPr>
            <a:cxnSpLocks noChangeShapeType="1"/>
            <a:stCxn id="10246" idx="2"/>
          </p:cNvCxnSpPr>
          <p:nvPr/>
        </p:nvCxnSpPr>
        <p:spPr bwMode="auto">
          <a:xfrm flipH="1">
            <a:off x="6156325" y="2081213"/>
            <a:ext cx="1728788" cy="2682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0699756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編號版面配置區 3"/>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708840-74E9-4248-AD4C-82BECE866D0C}" type="slidenum">
              <a:rPr lang="en-GB" altLang="zh-TW" sz="1400"/>
              <a:pPr>
                <a:spcBef>
                  <a:spcPct val="0"/>
                </a:spcBef>
                <a:buFontTx/>
                <a:buNone/>
              </a:pPr>
              <a:t>105</a:t>
            </a:fld>
            <a:endParaRPr lang="en-GB" altLang="zh-TW" sz="1400"/>
          </a:p>
        </p:txBody>
      </p:sp>
      <p:sp>
        <p:nvSpPr>
          <p:cNvPr id="11267" name="Rectangle 5"/>
          <p:cNvSpPr>
            <a:spLocks noGrp="1" noChangeArrowheads="1"/>
          </p:cNvSpPr>
          <p:nvPr>
            <p:ph type="title" idx="4294967295"/>
          </p:nvPr>
        </p:nvSpPr>
        <p:spPr>
          <a:xfrm>
            <a:off x="107950" y="115888"/>
            <a:ext cx="8856663" cy="411162"/>
          </a:xfrm>
        </p:spPr>
        <p:txBody>
          <a:bodyPr/>
          <a:lstStyle/>
          <a:p>
            <a:pPr eaLnBrk="1" hangingPunct="1"/>
            <a:r>
              <a:rPr lang="en-US" altLang="zh-TW" sz="2800" b="1" smtClean="0">
                <a:solidFill>
                  <a:srgbClr val="000080"/>
                </a:solidFill>
                <a:latin typeface="Comic Sans MS" panose="030F0702030302020204" pitchFamily="66" charset="0"/>
                <a:ea typeface="新細明體" pitchFamily="18" charset="-120"/>
              </a:rPr>
              <a:t>Coastal erosion and accretion</a:t>
            </a:r>
          </a:p>
        </p:txBody>
      </p:sp>
      <p:pic>
        <p:nvPicPr>
          <p:cNvPr id="11268" name="Picture 7" descr="b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933450"/>
            <a:ext cx="4359275"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8"/>
          <p:cNvSpPr txBox="1">
            <a:spLocks noChangeArrowheads="1"/>
          </p:cNvSpPr>
          <p:nvPr/>
        </p:nvSpPr>
        <p:spPr bwMode="auto">
          <a:xfrm>
            <a:off x="34925" y="685800"/>
            <a:ext cx="4897438"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0975" indent="-1809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600"/>
              </a:spcBef>
            </a:pPr>
            <a:r>
              <a:rPr lang="en-GB" altLang="zh-TW" sz="2400" dirty="0">
                <a:latin typeface="Comic Sans MS" panose="030F0702030302020204" pitchFamily="66" charset="0"/>
                <a:ea typeface="新細明體" pitchFamily="18" charset="-120"/>
              </a:rPr>
              <a:t>1 cm rise in MSL erodes </a:t>
            </a:r>
            <a:br>
              <a:rPr lang="en-GB" altLang="zh-TW" sz="2400" dirty="0">
                <a:latin typeface="Comic Sans MS" panose="030F0702030302020204" pitchFamily="66" charset="0"/>
                <a:ea typeface="新細明體" pitchFamily="18" charset="-120"/>
              </a:rPr>
            </a:br>
            <a:r>
              <a:rPr lang="en-GB" altLang="zh-TW" sz="2400" dirty="0" err="1">
                <a:latin typeface="Comic Sans MS" panose="030F0702030302020204" pitchFamily="66" charset="0"/>
                <a:ea typeface="新細明體" pitchFamily="18" charset="-120"/>
              </a:rPr>
              <a:t>approx</a:t>
            </a:r>
            <a:r>
              <a:rPr lang="en-GB" altLang="zh-TW" sz="2400" dirty="0">
                <a:latin typeface="Comic Sans MS" panose="030F0702030302020204" pitchFamily="66" charset="0"/>
                <a:ea typeface="新細明體" pitchFamily="18" charset="-120"/>
              </a:rPr>
              <a:t> 1m horizontally of beach</a:t>
            </a:r>
          </a:p>
          <a:p>
            <a:pPr eaLnBrk="1" hangingPunct="1">
              <a:spcBef>
                <a:spcPts val="600"/>
              </a:spcBef>
            </a:pPr>
            <a:r>
              <a:rPr lang="en-GB" altLang="zh-TW" sz="2400" dirty="0">
                <a:latin typeface="Comic Sans MS" panose="030F0702030302020204" pitchFamily="66" charset="0"/>
                <a:ea typeface="新細明體" pitchFamily="18" charset="-120"/>
              </a:rPr>
              <a:t>SLR has a profound effect on the rate of sedimentation </a:t>
            </a:r>
          </a:p>
          <a:p>
            <a:pPr eaLnBrk="1" hangingPunct="1">
              <a:spcBef>
                <a:spcPts val="600"/>
              </a:spcBef>
            </a:pPr>
            <a:r>
              <a:rPr lang="en-GB" altLang="zh-TW" sz="2400" dirty="0">
                <a:latin typeface="Comic Sans MS" panose="030F0702030302020204" pitchFamily="66" charset="0"/>
                <a:ea typeface="新細明體" pitchFamily="18" charset="-120"/>
              </a:rPr>
              <a:t>Varying of sedimentation rates </a:t>
            </a:r>
            <a:br>
              <a:rPr lang="en-GB" altLang="zh-TW" sz="2400" dirty="0">
                <a:latin typeface="Comic Sans MS" panose="030F0702030302020204" pitchFamily="66" charset="0"/>
                <a:ea typeface="新細明體" pitchFamily="18" charset="-120"/>
              </a:rPr>
            </a:br>
            <a:r>
              <a:rPr lang="en-GB" altLang="zh-TW" sz="2400" dirty="0">
                <a:latin typeface="Comic Sans MS" panose="030F0702030302020204" pitchFamily="66" charset="0"/>
                <a:ea typeface="新細明體" pitchFamily="18" charset="-120"/>
              </a:rPr>
              <a:t>-&gt; changing vegetation zones </a:t>
            </a:r>
            <a:br>
              <a:rPr lang="en-GB" altLang="zh-TW" sz="2400" dirty="0">
                <a:latin typeface="Comic Sans MS" panose="030F0702030302020204" pitchFamily="66" charset="0"/>
                <a:ea typeface="新細明體" pitchFamily="18" charset="-120"/>
              </a:rPr>
            </a:br>
            <a:r>
              <a:rPr lang="en-GB" altLang="zh-TW" sz="2400" dirty="0">
                <a:latin typeface="Comic Sans MS" panose="030F0702030302020204" pitchFamily="66" charset="0"/>
                <a:ea typeface="新細明體" pitchFamily="18" charset="-120"/>
              </a:rPr>
              <a:t>e.g. growth/shrinkage of marshes (</a:t>
            </a:r>
            <a:r>
              <a:rPr lang="en-US" altLang="zh-TW" sz="2400" dirty="0">
                <a:latin typeface="Comic Sans MS" panose="030F0702030302020204" pitchFamily="66" charset="0"/>
                <a:ea typeface="新細明體" pitchFamily="18" charset="-120"/>
              </a:rPr>
              <a:t>high tide water level regions)</a:t>
            </a:r>
            <a:endParaRPr lang="en-GB" altLang="zh-TW" sz="2400" dirty="0">
              <a:latin typeface="Comic Sans MS" panose="030F0702030302020204" pitchFamily="66" charset="0"/>
              <a:ea typeface="新細明體" pitchFamily="18" charset="-120"/>
            </a:endParaRPr>
          </a:p>
          <a:p>
            <a:pPr eaLnBrk="1" hangingPunct="1">
              <a:spcBef>
                <a:spcPts val="600"/>
              </a:spcBef>
            </a:pPr>
            <a:r>
              <a:rPr lang="en-GB" altLang="zh-TW" sz="2400" dirty="0">
                <a:latin typeface="Comic Sans MS" panose="030F0702030302020204" pitchFamily="66" charset="0"/>
                <a:ea typeface="新細明體" pitchFamily="18" charset="-120"/>
              </a:rPr>
              <a:t>Storm surges force large quantities of shore-face sediments through inlets -&gt; create tidal </a:t>
            </a:r>
            <a:r>
              <a:rPr lang="en-GB" altLang="zh-TW" sz="2400" dirty="0" smtClean="0">
                <a:latin typeface="Comic Sans MS" panose="030F0702030302020204" pitchFamily="66" charset="0"/>
                <a:ea typeface="新細明體" pitchFamily="18" charset="-120"/>
              </a:rPr>
              <a:t>deltas/barri</a:t>
            </a:r>
            <a:r>
              <a:rPr lang="en-GB" altLang="zh-TW" sz="2000" dirty="0" smtClean="0">
                <a:latin typeface="Tahoma" panose="020B0604030504040204" pitchFamily="34" charset="0"/>
                <a:ea typeface="新細明體" pitchFamily="18" charset="-120"/>
              </a:rPr>
              <a:t>ers</a:t>
            </a:r>
          </a:p>
          <a:p>
            <a:pPr eaLnBrk="1" hangingPunct="1">
              <a:spcBef>
                <a:spcPts val="600"/>
              </a:spcBef>
            </a:pPr>
            <a:r>
              <a:rPr lang="en-GB" altLang="zh-TW" sz="2000" dirty="0" smtClean="0">
                <a:latin typeface="Tahoma" panose="020B0604030504040204" pitchFamily="34" charset="0"/>
                <a:ea typeface="新細明體" pitchFamily="18" charset="-120"/>
              </a:rPr>
              <a:t>River flow (Florida must pump water)</a:t>
            </a:r>
            <a:endParaRPr lang="en-GB" altLang="zh-TW" sz="2000" dirty="0">
              <a:latin typeface="Tahoma" panose="020B0604030504040204" pitchFamily="34" charset="0"/>
              <a:ea typeface="新細明體" pitchFamily="18" charset="-120"/>
            </a:endParaRPr>
          </a:p>
        </p:txBody>
      </p:sp>
      <p:sp>
        <p:nvSpPr>
          <p:cNvPr id="11270" name="Line 9"/>
          <p:cNvSpPr>
            <a:spLocks noChangeShapeType="1"/>
          </p:cNvSpPr>
          <p:nvPr/>
        </p:nvSpPr>
        <p:spPr bwMode="auto">
          <a:xfrm>
            <a:off x="7308850" y="3306763"/>
            <a:ext cx="0" cy="179387"/>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1271" name="Line 10"/>
          <p:cNvSpPr>
            <a:spLocks noChangeShapeType="1"/>
          </p:cNvSpPr>
          <p:nvPr/>
        </p:nvSpPr>
        <p:spPr bwMode="auto">
          <a:xfrm flipH="1">
            <a:off x="5724525" y="3500438"/>
            <a:ext cx="1511300"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1272" name="Text Box 11"/>
          <p:cNvSpPr txBox="1">
            <a:spLocks noChangeArrowheads="1"/>
          </p:cNvSpPr>
          <p:nvPr/>
        </p:nvSpPr>
        <p:spPr bwMode="auto">
          <a:xfrm>
            <a:off x="6302375" y="3119438"/>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zh-TW" sz="1800">
                <a:latin typeface="Tahoma" panose="020B0604030504040204" pitchFamily="34" charset="0"/>
                <a:ea typeface="新細明體" pitchFamily="18" charset="-120"/>
              </a:rPr>
              <a:t>1m</a:t>
            </a:r>
            <a:endParaRPr lang="en-US" altLang="zh-TW" sz="1800">
              <a:latin typeface="Tahoma" panose="020B0604030504040204" pitchFamily="34" charset="0"/>
              <a:ea typeface="新細明體" pitchFamily="18" charset="-120"/>
            </a:endParaRPr>
          </a:p>
        </p:txBody>
      </p:sp>
      <p:sp>
        <p:nvSpPr>
          <p:cNvPr id="11273" name="Text Box 12"/>
          <p:cNvSpPr txBox="1">
            <a:spLocks noChangeArrowheads="1"/>
          </p:cNvSpPr>
          <p:nvPr/>
        </p:nvSpPr>
        <p:spPr bwMode="auto">
          <a:xfrm>
            <a:off x="7308850" y="3206750"/>
            <a:ext cx="635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zh-TW" sz="1800">
                <a:latin typeface="Tahoma" panose="020B0604030504040204" pitchFamily="34" charset="0"/>
                <a:ea typeface="新細明體" pitchFamily="18" charset="-120"/>
              </a:rPr>
              <a:t>0.01</a:t>
            </a:r>
            <a:endParaRPr lang="en-US" altLang="zh-TW" sz="1800">
              <a:latin typeface="Tahoma" panose="020B0604030504040204" pitchFamily="34" charset="0"/>
              <a:ea typeface="新細明體" pitchFamily="18" charset="-120"/>
            </a:endParaRPr>
          </a:p>
        </p:txBody>
      </p:sp>
    </p:spTree>
    <p:extLst>
      <p:ext uri="{BB962C8B-B14F-4D97-AF65-F5344CB8AC3E}">
        <p14:creationId xmlns:p14="http://schemas.microsoft.com/office/powerpoint/2010/main" val="2192585301"/>
      </p:ext>
    </p:extLst>
  </p:cSld>
  <p:clrMapOvr>
    <a:masterClrMapping/>
  </p:clrMapOvr>
  <p:transition advClick="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Dune_mig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446088"/>
            <a:ext cx="9128125"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文字方塊 4"/>
          <p:cNvSpPr txBox="1">
            <a:spLocks noChangeArrowheads="1"/>
          </p:cNvSpPr>
          <p:nvPr/>
        </p:nvSpPr>
        <p:spPr bwMode="auto">
          <a:xfrm>
            <a:off x="0" y="4437063"/>
            <a:ext cx="914400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Clr>
                <a:schemeClr val="folHlink"/>
              </a:buClr>
              <a:buSzPct val="60000"/>
              <a:buFont typeface="Wingdings" panose="05000000000000000000" pitchFamily="2" charset="2"/>
              <a:buNone/>
            </a:pPr>
            <a:r>
              <a:rPr lang="en-GB" altLang="zh-TW" sz="1800" dirty="0">
                <a:latin typeface="Tahoma" panose="020B0604030504040204" pitchFamily="34" charset="0"/>
                <a:ea typeface="新細明體" pitchFamily="18" charset="-120"/>
                <a:cs typeface="Arial" panose="020B0604020202020204" pitchFamily="34" charset="0"/>
              </a:rPr>
              <a:t>       </a:t>
            </a:r>
            <a:r>
              <a:rPr lang="en-GB" altLang="zh-TW" sz="1800" dirty="0">
                <a:latin typeface="Comic Sans MS" panose="030F0702030302020204" pitchFamily="66" charset="0"/>
                <a:ea typeface="新細明體" pitchFamily="18" charset="-120"/>
                <a:cs typeface="Arial" panose="020B0604020202020204" pitchFamily="34" charset="0"/>
              </a:rPr>
              <a:t>R = G(L/H)S</a:t>
            </a:r>
          </a:p>
          <a:p>
            <a:pPr lvl="1" eaLnBrk="1" hangingPunct="1">
              <a:spcBef>
                <a:spcPct val="0"/>
              </a:spcBef>
              <a:buFontTx/>
              <a:buNone/>
            </a:pPr>
            <a:endParaRPr lang="en-GB" altLang="zh-TW" sz="1800" dirty="0">
              <a:latin typeface="Comic Sans MS" panose="030F0702030302020204" pitchFamily="66" charset="0"/>
              <a:ea typeface="新細明體" pitchFamily="18" charset="-120"/>
              <a:cs typeface="Arial" panose="020B0604020202020204" pitchFamily="34" charset="0"/>
            </a:endParaRPr>
          </a:p>
          <a:p>
            <a:pPr lvl="1" eaLnBrk="1" hangingPunct="1">
              <a:spcBef>
                <a:spcPct val="0"/>
              </a:spcBef>
              <a:buFontTx/>
              <a:buNone/>
            </a:pPr>
            <a:r>
              <a:rPr lang="en-GB" altLang="zh-TW" sz="1800" dirty="0">
                <a:latin typeface="Comic Sans MS" panose="030F0702030302020204" pitchFamily="66" charset="0"/>
                <a:ea typeface="新細明體" pitchFamily="18" charset="-120"/>
                <a:cs typeface="Arial" panose="020B0604020202020204" pitchFamily="34" charset="0"/>
              </a:rPr>
              <a:t>H = B + h</a:t>
            </a:r>
            <a:r>
              <a:rPr lang="en-GB" altLang="zh-TW" sz="1800" baseline="-25000" dirty="0">
                <a:latin typeface="Comic Sans MS" panose="030F0702030302020204" pitchFamily="66" charset="0"/>
                <a:ea typeface="新細明體" pitchFamily="18" charset="-120"/>
                <a:cs typeface="Arial" panose="020B0604020202020204" pitchFamily="34" charset="0"/>
              </a:rPr>
              <a:t>*</a:t>
            </a:r>
          </a:p>
          <a:p>
            <a:pPr lvl="1" eaLnBrk="1" hangingPunct="1">
              <a:spcBef>
                <a:spcPct val="0"/>
              </a:spcBef>
              <a:buFontTx/>
              <a:buNone/>
            </a:pPr>
            <a:r>
              <a:rPr lang="en-GB" altLang="zh-TW" sz="1800" dirty="0">
                <a:solidFill>
                  <a:srgbClr val="FF0000"/>
                </a:solidFill>
                <a:latin typeface="Comic Sans MS" panose="030F0702030302020204" pitchFamily="66" charset="0"/>
                <a:ea typeface="新細明體" pitchFamily="18" charset="-120"/>
                <a:cs typeface="Arial" panose="020B0604020202020204" pitchFamily="34" charset="0"/>
              </a:rPr>
              <a:t>R = shoreline recession due to a sea-level rise S</a:t>
            </a:r>
          </a:p>
          <a:p>
            <a:pPr lvl="1" eaLnBrk="1" hangingPunct="1">
              <a:spcBef>
                <a:spcPct val="0"/>
              </a:spcBef>
              <a:buFontTx/>
              <a:buNone/>
            </a:pPr>
            <a:r>
              <a:rPr lang="en-GB" altLang="zh-TW" sz="1800" dirty="0">
                <a:latin typeface="Comic Sans MS" panose="030F0702030302020204" pitchFamily="66" charset="0"/>
                <a:ea typeface="新細明體" pitchFamily="18" charset="-120"/>
                <a:cs typeface="Arial" panose="020B0604020202020204" pitchFamily="34" charset="0"/>
              </a:rPr>
              <a:t>h</a:t>
            </a:r>
            <a:r>
              <a:rPr lang="en-GB" altLang="zh-TW" sz="1800" baseline="-25000" dirty="0">
                <a:latin typeface="Comic Sans MS" panose="030F0702030302020204" pitchFamily="66" charset="0"/>
                <a:ea typeface="新細明體" pitchFamily="18" charset="-120"/>
                <a:cs typeface="Arial" panose="020B0604020202020204" pitchFamily="34" charset="0"/>
              </a:rPr>
              <a:t>* </a:t>
            </a:r>
            <a:r>
              <a:rPr lang="en-GB" altLang="zh-TW" sz="1800" dirty="0">
                <a:latin typeface="Comic Sans MS" panose="030F0702030302020204" pitchFamily="66" charset="0"/>
                <a:ea typeface="新細明體" pitchFamily="18" charset="-120"/>
                <a:cs typeface="Arial" panose="020B0604020202020204" pitchFamily="34" charset="0"/>
              </a:rPr>
              <a:t>= depth at the offshore boundary</a:t>
            </a:r>
          </a:p>
          <a:p>
            <a:pPr lvl="1" eaLnBrk="1" hangingPunct="1">
              <a:spcBef>
                <a:spcPct val="0"/>
              </a:spcBef>
              <a:buFontTx/>
              <a:buNone/>
            </a:pPr>
            <a:r>
              <a:rPr lang="en-GB" altLang="zh-TW" sz="1800" dirty="0">
                <a:latin typeface="Comic Sans MS" panose="030F0702030302020204" pitchFamily="66" charset="0"/>
                <a:ea typeface="新細明體" pitchFamily="18" charset="-120"/>
                <a:cs typeface="Arial" panose="020B0604020202020204" pitchFamily="34" charset="0"/>
              </a:rPr>
              <a:t>B = appropriate land elevation </a:t>
            </a:r>
          </a:p>
          <a:p>
            <a:pPr lvl="1" eaLnBrk="1" hangingPunct="1">
              <a:spcBef>
                <a:spcPct val="0"/>
              </a:spcBef>
              <a:buFontTx/>
              <a:buNone/>
            </a:pPr>
            <a:r>
              <a:rPr lang="en-GB" altLang="zh-TW" sz="1800" dirty="0">
                <a:latin typeface="Comic Sans MS" panose="030F0702030302020204" pitchFamily="66" charset="0"/>
                <a:ea typeface="新細明體" pitchFamily="18" charset="-120"/>
                <a:cs typeface="Arial" panose="020B0604020202020204" pitchFamily="34" charset="0"/>
              </a:rPr>
              <a:t>L = active profile width between boundaries</a:t>
            </a:r>
          </a:p>
          <a:p>
            <a:pPr lvl="1" eaLnBrk="1" hangingPunct="1">
              <a:spcBef>
                <a:spcPct val="0"/>
              </a:spcBef>
              <a:buFontTx/>
              <a:buNone/>
            </a:pPr>
            <a:r>
              <a:rPr lang="en-GB" altLang="zh-TW" sz="1800" dirty="0">
                <a:latin typeface="Comic Sans MS" panose="030F0702030302020204" pitchFamily="66" charset="0"/>
                <a:ea typeface="新細明體" pitchFamily="18" charset="-120"/>
                <a:cs typeface="Arial" panose="020B0604020202020204" pitchFamily="34" charset="0"/>
              </a:rPr>
              <a:t>G = inverse of the overfill ratio</a:t>
            </a:r>
            <a:endParaRPr lang="en-US" altLang="zh-TW" sz="1800" dirty="0">
              <a:latin typeface="Comic Sans MS" panose="030F0702030302020204" pitchFamily="66" charset="0"/>
              <a:ea typeface="新細明體" pitchFamily="18" charset="-120"/>
              <a:cs typeface="Arial" panose="020B0604020202020204" pitchFamily="34" charset="0"/>
            </a:endParaRPr>
          </a:p>
          <a:p>
            <a:pPr eaLnBrk="1" hangingPunct="1">
              <a:spcBef>
                <a:spcPct val="0"/>
              </a:spcBef>
              <a:buFontTx/>
              <a:buNone/>
            </a:pPr>
            <a:endParaRPr lang="zh-TW" altLang="en-US" sz="1800" dirty="0">
              <a:latin typeface="Tahoma" panose="020B0604030504040204" pitchFamily="34" charset="0"/>
              <a:ea typeface="新細明體" pitchFamily="18" charset="-120"/>
              <a:cs typeface="Arial" panose="020B0604020202020204" pitchFamily="34" charset="0"/>
            </a:endParaRPr>
          </a:p>
        </p:txBody>
      </p:sp>
      <p:sp>
        <p:nvSpPr>
          <p:cNvPr id="13316" name="文字方塊 5"/>
          <p:cNvSpPr txBox="1">
            <a:spLocks noChangeArrowheads="1"/>
          </p:cNvSpPr>
          <p:nvPr/>
        </p:nvSpPr>
        <p:spPr bwMode="auto">
          <a:xfrm>
            <a:off x="5940425" y="4652963"/>
            <a:ext cx="295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zh-TW" sz="1600">
                <a:solidFill>
                  <a:srgbClr val="FF0000"/>
                </a:solidFill>
                <a:latin typeface="Comic Sans MS" panose="030F0702030302020204" pitchFamily="66" charset="0"/>
                <a:ea typeface="新細明體" pitchFamily="18" charset="-120"/>
                <a:cs typeface="Arial" panose="020B0604020202020204" pitchFamily="34" charset="0"/>
              </a:rPr>
              <a:t>Source: Nicholls, 1998</a:t>
            </a:r>
            <a:endParaRPr lang="zh-TW" altLang="en-US" sz="1600">
              <a:solidFill>
                <a:srgbClr val="FF0000"/>
              </a:solidFill>
              <a:latin typeface="Comic Sans MS" panose="030F0702030302020204" pitchFamily="66" charset="0"/>
              <a:ea typeface="新細明體" pitchFamily="18" charset="-120"/>
              <a:cs typeface="Arial" panose="020B0604020202020204" pitchFamily="34" charset="0"/>
            </a:endParaRPr>
          </a:p>
        </p:txBody>
      </p:sp>
      <p:sp>
        <p:nvSpPr>
          <p:cNvPr id="8" name="Rectangle 2"/>
          <p:cNvSpPr txBox="1">
            <a:spLocks noChangeArrowheads="1"/>
          </p:cNvSpPr>
          <p:nvPr/>
        </p:nvSpPr>
        <p:spPr bwMode="auto">
          <a:xfrm>
            <a:off x="-36513" y="-242888"/>
            <a:ext cx="8229601" cy="1143001"/>
          </a:xfrm>
          <a:prstGeom prst="rect">
            <a:avLst/>
          </a:prstGeom>
          <a:noFill/>
          <a:ln w="9525">
            <a:noFill/>
            <a:miter lim="800000"/>
            <a:headEnd/>
            <a:tailEnd/>
          </a:ln>
        </p:spPr>
        <p:txBody>
          <a:bodyPr anchor="ctr"/>
          <a:lstStyle/>
          <a:p>
            <a:pPr algn="ctr">
              <a:defRPr/>
            </a:pPr>
            <a:r>
              <a:rPr lang="en-GB" sz="3600" kern="0" dirty="0" err="1">
                <a:solidFill>
                  <a:schemeClr val="tx2"/>
                </a:solidFill>
                <a:latin typeface="Comic Sans MS" pitchFamily="66" charset="0"/>
                <a:ea typeface="+mj-ea"/>
                <a:cs typeface="+mj-cs"/>
              </a:rPr>
              <a:t>Bruun</a:t>
            </a:r>
            <a:r>
              <a:rPr lang="en-GB" sz="3600" kern="0" dirty="0">
                <a:solidFill>
                  <a:schemeClr val="tx2"/>
                </a:solidFill>
                <a:latin typeface="Comic Sans MS" pitchFamily="66" charset="0"/>
                <a:ea typeface="+mj-ea"/>
                <a:cs typeface="+mj-cs"/>
              </a:rPr>
              <a:t> Rule </a:t>
            </a:r>
            <a:r>
              <a:rPr lang="en-GB" sz="1600" kern="0" dirty="0">
                <a:solidFill>
                  <a:schemeClr val="tx2"/>
                </a:solidFill>
                <a:latin typeface="Comic Sans MS" pitchFamily="66" charset="0"/>
                <a:ea typeface="+mj-ea"/>
                <a:cs typeface="+mj-cs"/>
              </a:rPr>
              <a:t>(</a:t>
            </a:r>
            <a:r>
              <a:rPr lang="en-GB" altLang="zh-TW" sz="1600" dirty="0" smtClean="0"/>
              <a:t>One </a:t>
            </a:r>
            <a:r>
              <a:rPr lang="en-GB" altLang="zh-TW" sz="1600" dirty="0"/>
              <a:t>of the processes affecting sandy beaches)</a:t>
            </a:r>
          </a:p>
        </p:txBody>
      </p:sp>
    </p:spTree>
    <p:extLst>
      <p:ext uri="{BB962C8B-B14F-4D97-AF65-F5344CB8AC3E}">
        <p14:creationId xmlns:p14="http://schemas.microsoft.com/office/powerpoint/2010/main" val="1481105629"/>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編號版面配置區 1"/>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E07D79-BAAF-4C3A-B529-E657250C8840}" type="slidenum">
              <a:rPr lang="en-GB" altLang="zh-TW" sz="1400"/>
              <a:pPr>
                <a:spcBef>
                  <a:spcPct val="0"/>
                </a:spcBef>
                <a:buFontTx/>
                <a:buNone/>
              </a:pPr>
              <a:t>107</a:t>
            </a:fld>
            <a:endParaRPr lang="en-GB" altLang="zh-TW" sz="1400"/>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836613"/>
            <a:ext cx="8950325"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txBox="1">
            <a:spLocks noChangeArrowheads="1"/>
          </p:cNvSpPr>
          <p:nvPr/>
        </p:nvSpPr>
        <p:spPr bwMode="auto">
          <a:xfrm>
            <a:off x="457200" y="76200"/>
            <a:ext cx="8229600" cy="411163"/>
          </a:xfrm>
          <a:prstGeom prst="rect">
            <a:avLst/>
          </a:prstGeom>
          <a:noFill/>
          <a:ln w="9525">
            <a:noFill/>
            <a:miter lim="800000"/>
            <a:headEnd/>
            <a:tailEnd/>
          </a:ln>
        </p:spPr>
        <p:txBody>
          <a:bodyPr anchor="ctr"/>
          <a:lstStyle/>
          <a:p>
            <a:pPr algn="ctr" eaLnBrk="1" hangingPunct="1">
              <a:defRPr/>
            </a:pPr>
            <a:r>
              <a:rPr lang="en-US" altLang="zh-TW" sz="2800" b="1" kern="0" dirty="0">
                <a:solidFill>
                  <a:srgbClr val="000080"/>
                </a:solidFill>
                <a:latin typeface="Comic Sans MS" pitchFamily="66" charset="0"/>
                <a:ea typeface="新細明體" charset="-120"/>
                <a:cs typeface="+mj-cs"/>
              </a:rPr>
              <a:t>Vulnerable coastal/island regions</a:t>
            </a:r>
          </a:p>
        </p:txBody>
      </p:sp>
    </p:spTree>
    <p:extLst>
      <p:ext uri="{BB962C8B-B14F-4D97-AF65-F5344CB8AC3E}">
        <p14:creationId xmlns:p14="http://schemas.microsoft.com/office/powerpoint/2010/main" val="342394505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投影片編號版面配置區 3"/>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47B16B-9D7E-4476-99CF-DDE7A3707E47}" type="slidenum">
              <a:rPr lang="en-GB" altLang="zh-TW" sz="1400"/>
              <a:pPr>
                <a:spcBef>
                  <a:spcPct val="0"/>
                </a:spcBef>
                <a:buFontTx/>
                <a:buNone/>
              </a:pPr>
              <a:t>108</a:t>
            </a:fld>
            <a:endParaRPr lang="en-GB" altLang="zh-TW" sz="1400"/>
          </a:p>
        </p:txBody>
      </p:sp>
      <p:sp>
        <p:nvSpPr>
          <p:cNvPr id="16387" name="Text Box 7"/>
          <p:cNvSpPr txBox="1">
            <a:spLocks noChangeArrowheads="1"/>
          </p:cNvSpPr>
          <p:nvPr/>
        </p:nvSpPr>
        <p:spPr bwMode="auto">
          <a:xfrm>
            <a:off x="250825" y="1546895"/>
            <a:ext cx="432117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zh-TW" sz="2800" dirty="0">
                <a:latin typeface="Comic Sans MS" panose="030F0702030302020204" pitchFamily="66" charset="0"/>
                <a:ea typeface="新細明體" pitchFamily="18" charset="-120"/>
              </a:rPr>
              <a:t>Mega Coastal Cities:</a:t>
            </a:r>
          </a:p>
          <a:p>
            <a:pPr eaLnBrk="1" hangingPunct="1">
              <a:spcBef>
                <a:spcPct val="0"/>
              </a:spcBef>
              <a:buFontTx/>
              <a:buNone/>
            </a:pPr>
            <a:r>
              <a:rPr lang="en-GB" altLang="zh-TW" sz="2800" dirty="0">
                <a:latin typeface="Comic Sans MS" panose="030F0702030302020204" pitchFamily="66" charset="0"/>
                <a:ea typeface="新細明體" pitchFamily="18" charset="-120"/>
              </a:rPr>
              <a:t>Populations &gt;8 million</a:t>
            </a:r>
          </a:p>
          <a:p>
            <a:pPr eaLnBrk="1" hangingPunct="1">
              <a:spcBef>
                <a:spcPct val="0"/>
              </a:spcBef>
              <a:buFontTx/>
              <a:buNone/>
            </a:pPr>
            <a:r>
              <a:rPr lang="en-GB" altLang="zh-TW" sz="2800" dirty="0">
                <a:latin typeface="Comic Sans MS" panose="030F0702030302020204" pitchFamily="66" charset="0"/>
                <a:ea typeface="新細明體" pitchFamily="18" charset="-120"/>
              </a:rPr>
              <a:t>(over 50% of US population (110 million) live in coastal </a:t>
            </a:r>
            <a:r>
              <a:rPr lang="en-GB" altLang="zh-TW" sz="2800" dirty="0" smtClean="0">
                <a:latin typeface="Comic Sans MS" panose="030F0702030302020204" pitchFamily="66" charset="0"/>
                <a:ea typeface="新細明體" pitchFamily="18" charset="-120"/>
              </a:rPr>
              <a:t>areas</a:t>
            </a:r>
          </a:p>
          <a:p>
            <a:pPr eaLnBrk="1" hangingPunct="1">
              <a:spcBef>
                <a:spcPct val="0"/>
              </a:spcBef>
              <a:buFontTx/>
              <a:buNone/>
            </a:pPr>
            <a:r>
              <a:rPr lang="en-GB" altLang="zh-TW" sz="2800" dirty="0" smtClean="0">
                <a:latin typeface="Comic Sans MS" panose="030F0702030302020204" pitchFamily="66" charset="0"/>
                <a:ea typeface="新細明體" pitchFamily="18" charset="-120"/>
              </a:rPr>
              <a:t>(over 40% in Europe</a:t>
            </a:r>
            <a:endParaRPr lang="en-GB" altLang="zh-TW" sz="2800" dirty="0">
              <a:latin typeface="Comic Sans MS" panose="030F0702030302020204" pitchFamily="66" charset="0"/>
              <a:ea typeface="新細明體" pitchFamily="18" charset="-120"/>
            </a:endParaRPr>
          </a:p>
          <a:p>
            <a:pPr eaLnBrk="1" hangingPunct="1">
              <a:spcBef>
                <a:spcPct val="0"/>
              </a:spcBef>
              <a:buFontTx/>
              <a:buNone/>
            </a:pPr>
            <a:endParaRPr lang="en-GB" altLang="zh-TW" sz="2800" dirty="0">
              <a:latin typeface="Comic Sans MS" panose="030F0702030302020204" pitchFamily="66" charset="0"/>
              <a:ea typeface="新細明體" pitchFamily="18" charset="-120"/>
            </a:endParaRPr>
          </a:p>
          <a:p>
            <a:pPr eaLnBrk="1" hangingPunct="1">
              <a:spcBef>
                <a:spcPct val="0"/>
              </a:spcBef>
              <a:buFontTx/>
              <a:buNone/>
            </a:pPr>
            <a:endParaRPr lang="en-GB" altLang="zh-TW" sz="2800" dirty="0">
              <a:latin typeface="Comic Sans MS" panose="030F0702030302020204" pitchFamily="66" charset="0"/>
              <a:ea typeface="新細明體" pitchFamily="18" charset="-120"/>
            </a:endParaRPr>
          </a:p>
          <a:p>
            <a:pPr eaLnBrk="1" hangingPunct="1">
              <a:spcBef>
                <a:spcPct val="0"/>
              </a:spcBef>
              <a:buFontTx/>
              <a:buNone/>
            </a:pPr>
            <a:r>
              <a:rPr lang="en-GB" altLang="zh-TW" sz="2800" dirty="0">
                <a:latin typeface="Comic Sans MS" panose="030F0702030302020204" pitchFamily="66" charset="0"/>
                <a:ea typeface="新細明體" pitchFamily="18" charset="-120"/>
              </a:rPr>
              <a:t>Highly populated Delta regions</a:t>
            </a:r>
          </a:p>
        </p:txBody>
      </p:sp>
      <p:pic>
        <p:nvPicPr>
          <p:cNvPr id="16388" name="Picture 8" descr="W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53975"/>
            <a:ext cx="4535488"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descr="Wdelt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105150"/>
            <a:ext cx="4535487"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0"/>
          <p:cNvSpPr>
            <a:spLocks noChangeArrowheads="1"/>
          </p:cNvSpPr>
          <p:nvPr/>
        </p:nvSpPr>
        <p:spPr bwMode="auto">
          <a:xfrm>
            <a:off x="250825" y="5942013"/>
            <a:ext cx="318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zh-TW" sz="1800">
                <a:latin typeface="Tahoma" panose="020B0604030504040204" pitchFamily="34" charset="0"/>
                <a:ea typeface="新細明體" pitchFamily="18" charset="-120"/>
              </a:rPr>
              <a:t>http://www.survas.mdx.ac.uk</a:t>
            </a:r>
          </a:p>
        </p:txBody>
      </p:sp>
      <p:sp>
        <p:nvSpPr>
          <p:cNvPr id="11" name="Rectangle 5"/>
          <p:cNvSpPr txBox="1">
            <a:spLocks noChangeArrowheads="1"/>
          </p:cNvSpPr>
          <p:nvPr/>
        </p:nvSpPr>
        <p:spPr bwMode="auto">
          <a:xfrm>
            <a:off x="1905" y="692151"/>
            <a:ext cx="8229600" cy="411162"/>
          </a:xfrm>
          <a:prstGeom prst="rect">
            <a:avLst/>
          </a:prstGeom>
          <a:noFill/>
          <a:ln w="9525">
            <a:noFill/>
            <a:miter lim="800000"/>
            <a:headEnd/>
            <a:tailEnd/>
          </a:ln>
        </p:spPr>
        <p:txBody>
          <a:bodyPr anchor="ctr"/>
          <a:lstStyle/>
          <a:p>
            <a:pPr eaLnBrk="1" hangingPunct="1">
              <a:defRPr/>
            </a:pPr>
            <a:r>
              <a:rPr lang="en-US" altLang="zh-TW" sz="2800" b="1" kern="0" dirty="0">
                <a:solidFill>
                  <a:srgbClr val="000080"/>
                </a:solidFill>
                <a:latin typeface="Comic Sans MS" pitchFamily="66" charset="0"/>
                <a:ea typeface="新細明體" charset="-120"/>
                <a:cs typeface="+mj-cs"/>
              </a:rPr>
              <a:t>Vulnerable populated regions</a:t>
            </a:r>
          </a:p>
        </p:txBody>
      </p:sp>
    </p:spTree>
    <p:extLst>
      <p:ext uri="{BB962C8B-B14F-4D97-AF65-F5344CB8AC3E}">
        <p14:creationId xmlns:p14="http://schemas.microsoft.com/office/powerpoint/2010/main" val="1250866344"/>
      </p:ext>
    </p:extLst>
  </p:cSld>
  <p:clrMapOvr>
    <a:masterClrMapping/>
  </p:clrMapOvr>
  <p:transition advClick="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People </a:t>
            </a:r>
            <a:r>
              <a:rPr lang="da-DK" dirty="0" err="1" smtClean="0"/>
              <a:t>close</a:t>
            </a:r>
            <a:r>
              <a:rPr lang="da-DK" dirty="0" smtClean="0"/>
              <a:t> to the </a:t>
            </a:r>
            <a:r>
              <a:rPr lang="da-DK" dirty="0" err="1" smtClean="0"/>
              <a:t>coast</a:t>
            </a:r>
            <a:endParaRPr lang="da-DK" dirty="0"/>
          </a:p>
        </p:txBody>
      </p:sp>
      <p:sp>
        <p:nvSpPr>
          <p:cNvPr id="3" name="Content Placeholder 2"/>
          <p:cNvSpPr>
            <a:spLocks noGrp="1"/>
          </p:cNvSpPr>
          <p:nvPr>
            <p:ph idx="1"/>
          </p:nvPr>
        </p:nvSpPr>
        <p:spPr/>
        <p:txBody>
          <a:bodyPr/>
          <a:lstStyle/>
          <a:p>
            <a:endParaRPr lang="da-DK"/>
          </a:p>
        </p:txBody>
      </p:sp>
      <p:pic>
        <p:nvPicPr>
          <p:cNvPr id="4" name="Picture 3"/>
          <p:cNvPicPr>
            <a:picLocks noChangeAspect="1"/>
          </p:cNvPicPr>
          <p:nvPr/>
        </p:nvPicPr>
        <p:blipFill>
          <a:blip r:embed="rId2"/>
          <a:stretch>
            <a:fillRect/>
          </a:stretch>
        </p:blipFill>
        <p:spPr>
          <a:xfrm>
            <a:off x="5292080" y="12062"/>
            <a:ext cx="4262438" cy="6858000"/>
          </a:xfrm>
          <a:prstGeom prst="rect">
            <a:avLst/>
          </a:prstGeom>
        </p:spPr>
      </p:pic>
      <p:pic>
        <p:nvPicPr>
          <p:cNvPr id="5" name="Picture 4"/>
          <p:cNvPicPr>
            <a:picLocks noChangeAspect="1"/>
          </p:cNvPicPr>
          <p:nvPr/>
        </p:nvPicPr>
        <p:blipFill>
          <a:blip r:embed="rId3"/>
          <a:stretch>
            <a:fillRect/>
          </a:stretch>
        </p:blipFill>
        <p:spPr>
          <a:xfrm>
            <a:off x="1043608" y="2560666"/>
            <a:ext cx="4416449" cy="3957290"/>
          </a:xfrm>
          <a:prstGeom prst="rect">
            <a:avLst/>
          </a:prstGeom>
        </p:spPr>
      </p:pic>
      <p:sp>
        <p:nvSpPr>
          <p:cNvPr id="6" name="Right Arrow 5"/>
          <p:cNvSpPr/>
          <p:nvPr/>
        </p:nvSpPr>
        <p:spPr bwMode="auto">
          <a:xfrm>
            <a:off x="395536" y="4077072"/>
            <a:ext cx="1008112" cy="79208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MS PGothic" pitchFamily="34" charset="-128"/>
            </a:endParaRPr>
          </a:p>
        </p:txBody>
      </p:sp>
    </p:spTree>
    <p:extLst>
      <p:ext uri="{BB962C8B-B14F-4D97-AF65-F5344CB8AC3E}">
        <p14:creationId xmlns:p14="http://schemas.microsoft.com/office/powerpoint/2010/main" val="42612683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856" y="-443985"/>
            <a:ext cx="7772400" cy="1143000"/>
          </a:xfrm>
        </p:spPr>
        <p:txBody>
          <a:bodyPr/>
          <a:lstStyle/>
          <a:p>
            <a:r>
              <a:rPr lang="da-DK" dirty="0" smtClean="0"/>
              <a:t>Sea </a:t>
            </a:r>
            <a:r>
              <a:rPr lang="da-DK" dirty="0" err="1" smtClean="0"/>
              <a:t>level</a:t>
            </a:r>
            <a:r>
              <a:rPr lang="da-DK" dirty="0" smtClean="0"/>
              <a:t> rise</a:t>
            </a:r>
            <a:endParaRPr lang="da-DK" dirty="0"/>
          </a:p>
        </p:txBody>
      </p:sp>
      <p:sp>
        <p:nvSpPr>
          <p:cNvPr id="3" name="Content Placeholder 2"/>
          <p:cNvSpPr>
            <a:spLocks noGrp="1"/>
          </p:cNvSpPr>
          <p:nvPr>
            <p:ph idx="1"/>
          </p:nvPr>
        </p:nvSpPr>
        <p:spPr/>
        <p:txBody>
          <a:bodyPr/>
          <a:lstStyle/>
          <a:p>
            <a:endParaRPr lang="da-DK"/>
          </a:p>
        </p:txBody>
      </p:sp>
      <p:pic>
        <p:nvPicPr>
          <p:cNvPr id="4" name="Picture 3"/>
          <p:cNvPicPr>
            <a:picLocks noChangeAspect="1"/>
          </p:cNvPicPr>
          <p:nvPr/>
        </p:nvPicPr>
        <p:blipFill>
          <a:blip r:embed="rId2"/>
          <a:stretch>
            <a:fillRect/>
          </a:stretch>
        </p:blipFill>
        <p:spPr>
          <a:xfrm>
            <a:off x="0" y="865181"/>
            <a:ext cx="9541866" cy="5992819"/>
          </a:xfrm>
          <a:prstGeom prst="rect">
            <a:avLst/>
          </a:prstGeom>
        </p:spPr>
      </p:pic>
      <p:sp>
        <p:nvSpPr>
          <p:cNvPr id="5" name="Rectangle 4"/>
          <p:cNvSpPr/>
          <p:nvPr/>
        </p:nvSpPr>
        <p:spPr bwMode="auto">
          <a:xfrm>
            <a:off x="6376664" y="-2519750"/>
            <a:ext cx="3955976" cy="6381328"/>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Verdana" pitchFamily="34" charset="0"/>
              <a:ea typeface="MS PGothic" pitchFamily="34" charset="-128"/>
            </a:endParaRPr>
          </a:p>
        </p:txBody>
      </p:sp>
    </p:spTree>
    <p:extLst>
      <p:ext uri="{BB962C8B-B14F-4D97-AF65-F5344CB8AC3E}">
        <p14:creationId xmlns:p14="http://schemas.microsoft.com/office/powerpoint/2010/main" val="287295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投影片編號版面配置區 3"/>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92D0F4-0E89-496F-9639-D4F1F30CB92A}" type="slidenum">
              <a:rPr lang="en-GB" altLang="zh-TW" sz="1400" smtClean="0"/>
              <a:pPr>
                <a:spcBef>
                  <a:spcPct val="0"/>
                </a:spcBef>
                <a:buFontTx/>
                <a:buNone/>
              </a:pPr>
              <a:t>110</a:t>
            </a:fld>
            <a:endParaRPr lang="en-GB" altLang="zh-TW" sz="1400" smtClean="0"/>
          </a:p>
        </p:txBody>
      </p:sp>
      <p:sp>
        <p:nvSpPr>
          <p:cNvPr id="20483" name="Rectangle 5"/>
          <p:cNvSpPr>
            <a:spLocks noGrp="1" noChangeArrowheads="1"/>
          </p:cNvSpPr>
          <p:nvPr>
            <p:ph type="title" idx="4294967295"/>
          </p:nvPr>
        </p:nvSpPr>
        <p:spPr>
          <a:xfrm>
            <a:off x="457200" y="76200"/>
            <a:ext cx="8229600" cy="411163"/>
          </a:xfrm>
        </p:spPr>
        <p:txBody>
          <a:bodyPr/>
          <a:lstStyle/>
          <a:p>
            <a:pPr eaLnBrk="1" hangingPunct="1"/>
            <a:r>
              <a:rPr lang="en-US" altLang="zh-TW" sz="3200" b="1" smtClean="0">
                <a:solidFill>
                  <a:srgbClr val="000080"/>
                </a:solidFill>
                <a:latin typeface="Comic Sans MS" panose="030F0702030302020204" pitchFamily="66" charset="0"/>
                <a:ea typeface="新細明體" pitchFamily="18" charset="-120"/>
              </a:rPr>
              <a:t>Increased salinity in estuaries</a:t>
            </a:r>
          </a:p>
        </p:txBody>
      </p:sp>
      <p:sp>
        <p:nvSpPr>
          <p:cNvPr id="20484" name="Rectangle 7"/>
          <p:cNvSpPr>
            <a:spLocks noChangeArrowheads="1"/>
          </p:cNvSpPr>
          <p:nvPr/>
        </p:nvSpPr>
        <p:spPr bwMode="auto">
          <a:xfrm>
            <a:off x="35496" y="476672"/>
            <a:ext cx="8640961" cy="640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0975" indent="-180975">
              <a:spcBef>
                <a:spcPct val="20000"/>
              </a:spcBef>
              <a:buChar char="•"/>
              <a:defRPr sz="3200">
                <a:solidFill>
                  <a:schemeClr val="tx1"/>
                </a:solidFill>
                <a:latin typeface="Arial" panose="020B0604020202020204" pitchFamily="34" charset="0"/>
              </a:defRPr>
            </a:lvl1pPr>
            <a:lvl2pPr marL="627063" indent="-169863">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600"/>
              </a:spcBef>
            </a:pPr>
            <a:r>
              <a:rPr lang="en-GB" altLang="zh-TW" sz="2500" b="1" dirty="0">
                <a:solidFill>
                  <a:srgbClr val="C00000"/>
                </a:solidFill>
                <a:latin typeface="Comic Sans MS" panose="030F0702030302020204" pitchFamily="66" charset="0"/>
                <a:ea typeface="新細明體" pitchFamily="18" charset="-120"/>
              </a:rPr>
              <a:t>Saltwater will penetrate farther inland and upstream in estuaries </a:t>
            </a:r>
            <a:r>
              <a:rPr lang="en-GB" altLang="zh-TW" sz="2500" dirty="0">
                <a:latin typeface="Comic Sans MS" panose="030F0702030302020204" pitchFamily="66" charset="0"/>
                <a:ea typeface="新細明體" pitchFamily="18" charset="-120"/>
              </a:rPr>
              <a:t>(i.e. estuarine salt wedge)</a:t>
            </a:r>
          </a:p>
          <a:p>
            <a:pPr eaLnBrk="1" hangingPunct="1">
              <a:spcBef>
                <a:spcPts val="600"/>
              </a:spcBef>
            </a:pPr>
            <a:r>
              <a:rPr lang="en-GB" altLang="zh-TW" sz="2500" b="1" dirty="0">
                <a:solidFill>
                  <a:srgbClr val="C00000"/>
                </a:solidFill>
                <a:latin typeface="Comic Sans MS" panose="030F0702030302020204" pitchFamily="66" charset="0"/>
                <a:ea typeface="新細明體" pitchFamily="18" charset="-120"/>
              </a:rPr>
              <a:t>Higher salinity impairs both surface water and groundwater water supply</a:t>
            </a:r>
          </a:p>
          <a:p>
            <a:pPr eaLnBrk="1" hangingPunct="1">
              <a:spcBef>
                <a:spcPts val="600"/>
              </a:spcBef>
            </a:pPr>
            <a:r>
              <a:rPr lang="en-GB" altLang="zh-TW" sz="2500" b="1" dirty="0">
                <a:solidFill>
                  <a:srgbClr val="C00000"/>
                </a:solidFill>
                <a:latin typeface="Comic Sans MS" panose="030F0702030302020204" pitchFamily="66" charset="0"/>
                <a:ea typeface="新細明體" pitchFamily="18" charset="-120"/>
              </a:rPr>
              <a:t>Saltwater intrusion would also harm ecosystems:</a:t>
            </a:r>
          </a:p>
          <a:p>
            <a:pPr lvl="1" eaLnBrk="1" hangingPunct="1">
              <a:spcBef>
                <a:spcPts val="600"/>
              </a:spcBef>
              <a:buFontTx/>
              <a:buChar char="•"/>
            </a:pPr>
            <a:r>
              <a:rPr lang="en-GB" altLang="zh-TW" sz="2500" dirty="0">
                <a:latin typeface="Comic Sans MS" panose="030F0702030302020204" pitchFamily="66" charset="0"/>
                <a:ea typeface="新細明體" pitchFamily="18" charset="-120"/>
              </a:rPr>
              <a:t>aquatic plants and animals e.g. salt marshes, mangroves</a:t>
            </a:r>
          </a:p>
          <a:p>
            <a:pPr lvl="1" eaLnBrk="1" hangingPunct="1">
              <a:spcBef>
                <a:spcPts val="600"/>
              </a:spcBef>
              <a:buFontTx/>
              <a:buChar char="•"/>
            </a:pPr>
            <a:r>
              <a:rPr lang="en-GB" altLang="zh-TW" sz="2500" dirty="0">
                <a:latin typeface="Comic Sans MS" panose="030F0702030302020204" pitchFamily="66" charset="0"/>
                <a:ea typeface="新細明體" pitchFamily="18" charset="-120"/>
              </a:rPr>
              <a:t>Higher salinity has been found to decrease seed germination</a:t>
            </a:r>
          </a:p>
          <a:p>
            <a:pPr lvl="1" eaLnBrk="1" hangingPunct="1">
              <a:spcBef>
                <a:spcPts val="600"/>
              </a:spcBef>
              <a:buFontTx/>
              <a:buChar char="•"/>
            </a:pPr>
            <a:r>
              <a:rPr lang="en-GB" altLang="zh-TW" sz="2500" dirty="0">
                <a:latin typeface="Comic Sans MS" panose="030F0702030302020204" pitchFamily="66" charset="0"/>
                <a:ea typeface="新細明體" pitchFamily="18" charset="-120"/>
              </a:rPr>
              <a:t>Flooded agricultural land takes a long time to recover</a:t>
            </a:r>
          </a:p>
          <a:p>
            <a:pPr eaLnBrk="1" hangingPunct="1">
              <a:spcBef>
                <a:spcPts val="600"/>
              </a:spcBef>
            </a:pPr>
            <a:r>
              <a:rPr lang="en-GB" altLang="zh-TW" sz="2500" b="1" dirty="0">
                <a:solidFill>
                  <a:srgbClr val="C00000"/>
                </a:solidFill>
                <a:latin typeface="Comic Sans MS" panose="030F0702030302020204" pitchFamily="66" charset="0"/>
                <a:ea typeface="新細明體" pitchFamily="18" charset="-120"/>
              </a:rPr>
              <a:t>Decline of coastal commercial fisheries </a:t>
            </a:r>
          </a:p>
          <a:p>
            <a:pPr eaLnBrk="1" hangingPunct="1">
              <a:spcBef>
                <a:spcPts val="600"/>
              </a:spcBef>
              <a:buFontTx/>
              <a:buNone/>
            </a:pPr>
            <a:r>
              <a:rPr lang="en-GB" altLang="zh-TW" sz="2500" dirty="0">
                <a:latin typeface="Comic Sans MS" panose="030F0702030302020204" pitchFamily="66" charset="0"/>
                <a:ea typeface="新細明體" pitchFamily="18" charset="-120"/>
              </a:rPr>
              <a:t>  e.g. Salinity intrusion has already been cited as primary reason for reduced oyster harvests in Delaware and Chesapeake Bays in the USA</a:t>
            </a:r>
          </a:p>
        </p:txBody>
      </p:sp>
    </p:spTree>
    <p:extLst>
      <p:ext uri="{BB962C8B-B14F-4D97-AF65-F5344CB8AC3E}">
        <p14:creationId xmlns:p14="http://schemas.microsoft.com/office/powerpoint/2010/main" val="2368138913"/>
      </p:ext>
    </p:extLst>
  </p:cSld>
  <p:clrMapOvr>
    <a:masterClrMapping/>
  </p:clrMapOvr>
  <p:transition advClick="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6032" y="2063262"/>
            <a:ext cx="4426168" cy="338554"/>
          </a:xfrm>
          <a:prstGeom prst="rect">
            <a:avLst/>
          </a:prstGeom>
          <a:noFill/>
        </p:spPr>
        <p:txBody>
          <a:bodyPr wrap="square" rtlCol="0">
            <a:spAutoFit/>
          </a:bodyPr>
          <a:lstStyle/>
          <a:p>
            <a:r>
              <a:rPr lang="en-US" dirty="0" smtClean="0"/>
              <a:t>Mitigation</a:t>
            </a:r>
            <a:endParaRPr lang="en-US" dirty="0"/>
          </a:p>
        </p:txBody>
      </p:sp>
    </p:spTree>
    <p:extLst>
      <p:ext uri="{BB962C8B-B14F-4D97-AF65-F5344CB8AC3E}">
        <p14:creationId xmlns:p14="http://schemas.microsoft.com/office/powerpoint/2010/main" val="31139830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611560" y="692696"/>
            <a:ext cx="7994848" cy="1143000"/>
          </a:xfrm>
        </p:spPr>
        <p:txBody>
          <a:bodyPr/>
          <a:lstStyle/>
          <a:p>
            <a:r>
              <a:rPr lang="en-US" altLang="da-DK" sz="2400" b="1" dirty="0" err="1" smtClean="0"/>
              <a:t>Amager</a:t>
            </a:r>
            <a:r>
              <a:rPr lang="en-US" altLang="da-DK" sz="2400" b="1" dirty="0" smtClean="0"/>
              <a:t> </a:t>
            </a:r>
            <a:r>
              <a:rPr lang="en-US" altLang="da-DK" sz="2400" b="1" dirty="0" err="1" smtClean="0"/>
              <a:t>Faelled</a:t>
            </a:r>
            <a:r>
              <a:rPr lang="en-US" altLang="da-DK" sz="2400" b="1" dirty="0" smtClean="0"/>
              <a:t> is at 1 meter below sea level. </a:t>
            </a:r>
            <a:br>
              <a:rPr lang="en-US" altLang="da-DK" sz="2400" b="1" dirty="0" smtClean="0"/>
            </a:br>
            <a:r>
              <a:rPr lang="en-US" altLang="da-DK" dirty="0" smtClean="0"/>
              <a:t>However </a:t>
            </a:r>
            <a:r>
              <a:rPr lang="en-US" altLang="da-DK" sz="2400" dirty="0" err="1" smtClean="0"/>
              <a:t>Ørestaden</a:t>
            </a:r>
            <a:r>
              <a:rPr lang="en-US" altLang="da-DK" sz="2400" dirty="0" smtClean="0"/>
              <a:t> </a:t>
            </a:r>
            <a:r>
              <a:rPr lang="en-US" altLang="da-DK" dirty="0" smtClean="0"/>
              <a:t>is planned for </a:t>
            </a:r>
            <a:r>
              <a:rPr lang="en-US" altLang="da-DK" sz="2400" dirty="0" smtClean="0"/>
              <a:t>1 meters sea level rise</a:t>
            </a:r>
          </a:p>
        </p:txBody>
      </p:sp>
      <p:pic>
        <p:nvPicPr>
          <p:cNvPr id="35843" name="Picture 2" descr="Image result for Ã¸restade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99592" y="1916832"/>
            <a:ext cx="7235825" cy="452596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50154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da-DK" dirty="0" smtClean="0"/>
              <a:t>Dikes</a:t>
            </a:r>
          </a:p>
        </p:txBody>
      </p:sp>
      <p:sp>
        <p:nvSpPr>
          <p:cNvPr id="37891" name="Content Placeholder 2"/>
          <p:cNvSpPr>
            <a:spLocks noGrp="1"/>
          </p:cNvSpPr>
          <p:nvPr>
            <p:ph idx="1"/>
          </p:nvPr>
        </p:nvSpPr>
        <p:spPr/>
        <p:txBody>
          <a:bodyPr/>
          <a:lstStyle/>
          <a:p>
            <a:endParaRPr lang="da-DK" altLang="da-DK" smtClean="0"/>
          </a:p>
        </p:txBody>
      </p:sp>
      <p:pic>
        <p:nvPicPr>
          <p:cNvPr id="37892" name="Picture 2" descr="Image result for dikes in netherl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38" y="2022475"/>
            <a:ext cx="79597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022038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Dikes, Levees and Floodwalls. </a:t>
            </a:r>
            <a:br>
              <a:rPr lang="en-US" dirty="0" smtClean="0"/>
            </a:br>
            <a:r>
              <a:rPr lang="en-US" dirty="0" smtClean="0"/>
              <a:t>New Orleans (Katarina, Levee failure) </a:t>
            </a:r>
            <a:endParaRPr lang="en-US" dirty="0"/>
          </a:p>
        </p:txBody>
      </p:sp>
      <p:pic>
        <p:nvPicPr>
          <p:cNvPr id="109570" name="Picture 2" descr="Image result for new orleans dike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646270"/>
            <a:ext cx="6675090" cy="499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80036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3848" y="-171400"/>
            <a:ext cx="7772400" cy="1143000"/>
          </a:xfrm>
        </p:spPr>
        <p:txBody>
          <a:bodyPr/>
          <a:lstStyle/>
          <a:p>
            <a:r>
              <a:rPr lang="en-US" dirty="0" smtClean="0"/>
              <a:t>Dike protection. </a:t>
            </a:r>
            <a:endParaRPr lang="en-US" dirty="0"/>
          </a:p>
        </p:txBody>
      </p:sp>
      <p:pic>
        <p:nvPicPr>
          <p:cNvPr id="107522" name="Picture 2" descr="Image result for dik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20789"/>
            <a:ext cx="8147645" cy="543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59271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Guardian 2020</a:t>
            </a:r>
            <a:endParaRPr lang="en-US" dirty="0"/>
          </a:p>
        </p:txBody>
      </p:sp>
      <p:pic>
        <p:nvPicPr>
          <p:cNvPr id="3" name="Picture 2"/>
          <p:cNvPicPr>
            <a:picLocks noChangeAspect="1"/>
          </p:cNvPicPr>
          <p:nvPr/>
        </p:nvPicPr>
        <p:blipFill>
          <a:blip r:embed="rId2"/>
          <a:stretch>
            <a:fillRect/>
          </a:stretch>
        </p:blipFill>
        <p:spPr>
          <a:xfrm>
            <a:off x="4355976" y="0"/>
            <a:ext cx="4542521" cy="6858000"/>
          </a:xfrm>
          <a:prstGeom prst="rect">
            <a:avLst/>
          </a:prstGeom>
        </p:spPr>
      </p:pic>
    </p:spTree>
    <p:extLst>
      <p:ext uri="{BB962C8B-B14F-4D97-AF65-F5344CB8AC3E}">
        <p14:creationId xmlns:p14="http://schemas.microsoft.com/office/powerpoint/2010/main" val="2340241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編號版面配置區 3"/>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FF2061-A5E3-4B25-97BA-08643BA79066}" type="slidenum">
              <a:rPr lang="en-GB" altLang="zh-TW" sz="1400" smtClean="0"/>
              <a:pPr>
                <a:spcBef>
                  <a:spcPct val="0"/>
                </a:spcBef>
                <a:buFontTx/>
                <a:buNone/>
              </a:pPr>
              <a:t>12</a:t>
            </a:fld>
            <a:endParaRPr lang="en-GB" altLang="zh-TW" sz="1400" smtClean="0"/>
          </a:p>
        </p:txBody>
      </p:sp>
      <p:sp>
        <p:nvSpPr>
          <p:cNvPr id="60419" name="Rectangle 5"/>
          <p:cNvSpPr>
            <a:spLocks noGrp="1" noChangeArrowheads="1"/>
          </p:cNvSpPr>
          <p:nvPr>
            <p:ph type="title" idx="4294967295"/>
          </p:nvPr>
        </p:nvSpPr>
        <p:spPr>
          <a:xfrm>
            <a:off x="457200" y="76200"/>
            <a:ext cx="8229600" cy="411163"/>
          </a:xfrm>
        </p:spPr>
        <p:txBody>
          <a:bodyPr/>
          <a:lstStyle/>
          <a:p>
            <a:pPr eaLnBrk="1" hangingPunct="1"/>
            <a:r>
              <a:rPr lang="en-US" altLang="zh-TW" sz="2800" b="1" smtClean="0">
                <a:solidFill>
                  <a:srgbClr val="000080"/>
                </a:solidFill>
                <a:latin typeface="Comic Sans MS" panose="030F0702030302020204" pitchFamily="66" charset="0"/>
                <a:ea typeface="新細明體" pitchFamily="18" charset="-120"/>
              </a:rPr>
              <a:t>Recent sea-level rise: Global trend</a:t>
            </a:r>
          </a:p>
        </p:txBody>
      </p:sp>
      <p:pic>
        <p:nvPicPr>
          <p:cNvPr id="604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20713"/>
            <a:ext cx="87185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文字方塊 8"/>
          <p:cNvSpPr txBox="1">
            <a:spLocks noChangeArrowheads="1"/>
          </p:cNvSpPr>
          <p:nvPr/>
        </p:nvSpPr>
        <p:spPr bwMode="auto">
          <a:xfrm>
            <a:off x="5003800" y="6021388"/>
            <a:ext cx="3671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TW" sz="1800">
                <a:latin typeface="Tahoma" panose="020B0604030504040204" pitchFamily="34" charset="0"/>
                <a:ea typeface="新細明體" pitchFamily="18" charset="-120"/>
              </a:rPr>
              <a:t>Source: http://ilrs.gsfc.nasa.gov/</a:t>
            </a:r>
            <a:endParaRPr lang="zh-TW" altLang="en-US" sz="1800">
              <a:latin typeface="Tahoma" panose="020B0604030504040204" pitchFamily="34" charset="0"/>
              <a:ea typeface="新細明體" pitchFamily="18" charset="-120"/>
            </a:endParaRPr>
          </a:p>
        </p:txBody>
      </p:sp>
    </p:spTree>
    <p:extLst>
      <p:ext uri="{BB962C8B-B14F-4D97-AF65-F5344CB8AC3E}">
        <p14:creationId xmlns:p14="http://schemas.microsoft.com/office/powerpoint/2010/main" val="3371492604"/>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編號版面配置區 3"/>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0D1B44-BBB7-44BD-8289-B2EFE176F757}" type="slidenum">
              <a:rPr lang="en-GB" altLang="zh-TW" sz="1400" smtClean="0"/>
              <a:pPr>
                <a:spcBef>
                  <a:spcPct val="0"/>
                </a:spcBef>
                <a:buFontTx/>
                <a:buNone/>
              </a:pPr>
              <a:t>13</a:t>
            </a:fld>
            <a:endParaRPr lang="en-GB" altLang="zh-TW" sz="1400" smtClean="0"/>
          </a:p>
        </p:txBody>
      </p:sp>
      <p:sp>
        <p:nvSpPr>
          <p:cNvPr id="56323" name="Rectangle 5"/>
          <p:cNvSpPr>
            <a:spLocks noGrp="1" noChangeArrowheads="1"/>
          </p:cNvSpPr>
          <p:nvPr>
            <p:ph type="title" idx="4294967295"/>
          </p:nvPr>
        </p:nvSpPr>
        <p:spPr>
          <a:xfrm>
            <a:off x="457200" y="76200"/>
            <a:ext cx="8229600" cy="411163"/>
          </a:xfrm>
        </p:spPr>
        <p:txBody>
          <a:bodyPr/>
          <a:lstStyle/>
          <a:p>
            <a:pPr eaLnBrk="1" hangingPunct="1"/>
            <a:r>
              <a:rPr lang="en-US" altLang="zh-TW" sz="2800" b="1" smtClean="0">
                <a:solidFill>
                  <a:srgbClr val="000080"/>
                </a:solidFill>
                <a:latin typeface="Comic Sans MS" panose="030F0702030302020204" pitchFamily="66" charset="0"/>
                <a:ea typeface="新細明體" pitchFamily="18" charset="-120"/>
              </a:rPr>
              <a:t>Recent sea-level rise</a:t>
            </a:r>
          </a:p>
        </p:txBody>
      </p:sp>
      <p:sp>
        <p:nvSpPr>
          <p:cNvPr id="56324" name="Text Box 8"/>
          <p:cNvSpPr txBox="1">
            <a:spLocks noChangeArrowheads="1"/>
          </p:cNvSpPr>
          <p:nvPr/>
        </p:nvSpPr>
        <p:spPr bwMode="auto">
          <a:xfrm>
            <a:off x="1130300" y="539750"/>
            <a:ext cx="6251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zh-TW" sz="1800" b="1">
                <a:solidFill>
                  <a:srgbClr val="FF0000"/>
                </a:solidFill>
                <a:latin typeface="Comic Sans MS" panose="030F0702030302020204" pitchFamily="66" charset="0"/>
                <a:ea typeface="新細明體" pitchFamily="18" charset="-120"/>
              </a:rPr>
              <a:t>Local trends </a:t>
            </a:r>
            <a:r>
              <a:rPr lang="en-GB" altLang="zh-TW" sz="1800">
                <a:latin typeface="Comic Sans MS" panose="030F0702030302020204" pitchFamily="66" charset="0"/>
                <a:ea typeface="新細明體" pitchFamily="18" charset="-120"/>
              </a:rPr>
              <a:t>in sea-level (i.e. relative to local land mass)</a:t>
            </a:r>
            <a:endParaRPr lang="en-US" altLang="zh-TW" sz="1800">
              <a:latin typeface="Comic Sans MS" panose="030F0702030302020204" pitchFamily="66" charset="0"/>
              <a:ea typeface="新細明體" pitchFamily="18" charset="-120"/>
            </a:endParaRPr>
          </a:p>
        </p:txBody>
      </p:sp>
      <p:pic>
        <p:nvPicPr>
          <p:cNvPr id="563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31" y="1102843"/>
            <a:ext cx="8567738"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24017"/>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Southpacific s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49213"/>
            <a:ext cx="9180513"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8371" name="Object 2"/>
          <p:cNvGraphicFramePr>
            <a:graphicFrameLocks noChangeAspect="1"/>
          </p:cNvGraphicFramePr>
          <p:nvPr/>
        </p:nvGraphicFramePr>
        <p:xfrm>
          <a:off x="34925" y="6597650"/>
          <a:ext cx="5486400" cy="200025"/>
        </p:xfrm>
        <a:graphic>
          <a:graphicData uri="http://schemas.openxmlformats.org/presentationml/2006/ole">
            <mc:AlternateContent xmlns:mc="http://schemas.openxmlformats.org/markup-compatibility/2006">
              <mc:Choice xmlns:v="urn:schemas-microsoft-com:vml" Requires="v">
                <p:oleObj spid="_x0000_s94224" name="Document" r:id="rId5" imgW="5473001" imgH="205167" progId="Word.Document.8">
                  <p:embed/>
                </p:oleObj>
              </mc:Choice>
              <mc:Fallback>
                <p:oleObj name="Document" r:id="rId5" imgW="5473001" imgH="205167"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6597650"/>
                        <a:ext cx="5486400" cy="20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8372" name="文字方塊 6"/>
          <p:cNvSpPr txBox="1">
            <a:spLocks noChangeArrowheads="1"/>
          </p:cNvSpPr>
          <p:nvPr/>
        </p:nvSpPr>
        <p:spPr bwMode="auto">
          <a:xfrm>
            <a:off x="6084888" y="765175"/>
            <a:ext cx="2808287"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TW" sz="2000">
                <a:solidFill>
                  <a:schemeClr val="bg1"/>
                </a:solidFill>
                <a:latin typeface="Comic Sans MS" panose="030F0702030302020204" pitchFamily="66" charset="0"/>
                <a:ea typeface="新細明體" pitchFamily="18" charset="-120"/>
              </a:rPr>
              <a:t>Relative net sea-level trend (in mm/year) after subtracting the effects of PGR and the IB</a:t>
            </a:r>
            <a:endParaRPr lang="zh-TW" altLang="en-US" sz="2000">
              <a:solidFill>
                <a:schemeClr val="bg1"/>
              </a:solidFill>
              <a:latin typeface="Comic Sans MS" panose="030F0702030302020204" pitchFamily="66" charset="0"/>
              <a:ea typeface="新細明體" pitchFamily="18" charset="-120"/>
            </a:endParaRPr>
          </a:p>
        </p:txBody>
      </p:sp>
      <p:sp>
        <p:nvSpPr>
          <p:cNvPr id="58373" name="Rectangle 2"/>
          <p:cNvSpPr>
            <a:spLocks noGrp="1" noChangeArrowheads="1"/>
          </p:cNvSpPr>
          <p:nvPr>
            <p:ph type="title"/>
          </p:nvPr>
        </p:nvSpPr>
        <p:spPr>
          <a:xfrm>
            <a:off x="14288" y="6350"/>
            <a:ext cx="9129712" cy="1143000"/>
          </a:xfrm>
        </p:spPr>
        <p:txBody>
          <a:bodyPr/>
          <a:lstStyle/>
          <a:p>
            <a:pPr algn="l"/>
            <a:r>
              <a:rPr lang="en-US" altLang="zh-TW" sz="2800" smtClean="0">
                <a:solidFill>
                  <a:schemeClr val="bg1"/>
                </a:solidFill>
                <a:latin typeface="Comic Sans MS" panose="030F0702030302020204" pitchFamily="66" charset="0"/>
                <a:ea typeface="新細明體" pitchFamily="18" charset="-120"/>
              </a:rPr>
              <a:t>Recent Sea-Level Rise in South Pacific  </a:t>
            </a:r>
            <a:br>
              <a:rPr lang="en-US" altLang="zh-TW" sz="2800" smtClean="0">
                <a:solidFill>
                  <a:schemeClr val="bg1"/>
                </a:solidFill>
                <a:latin typeface="Comic Sans MS" panose="030F0702030302020204" pitchFamily="66" charset="0"/>
                <a:ea typeface="新細明體" pitchFamily="18" charset="-120"/>
              </a:rPr>
            </a:br>
            <a:r>
              <a:rPr lang="en-US" altLang="zh-TW" sz="2800" smtClean="0">
                <a:solidFill>
                  <a:schemeClr val="bg1"/>
                </a:solidFill>
                <a:latin typeface="Comic Sans MS" panose="030F0702030302020204" pitchFamily="66" charset="0"/>
                <a:ea typeface="新細明體" pitchFamily="18" charset="-120"/>
              </a:rPr>
              <a:t>(1991-2004)</a:t>
            </a:r>
          </a:p>
        </p:txBody>
      </p:sp>
    </p:spTree>
    <p:extLst>
      <p:ext uri="{BB962C8B-B14F-4D97-AF65-F5344CB8AC3E}">
        <p14:creationId xmlns:p14="http://schemas.microsoft.com/office/powerpoint/2010/main" val="28073153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4809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371600" y="761623"/>
            <a:ext cx="7772400" cy="1143000"/>
          </a:xfrm>
        </p:spPr>
        <p:txBody>
          <a:bodyPr/>
          <a:lstStyle/>
          <a:p>
            <a:r>
              <a:rPr lang="da-DK" altLang="da-DK" dirty="0" smtClean="0">
                <a:ea typeface="ＭＳ Ｐゴシック" panose="020B0600070205080204" pitchFamily="34" charset="-128"/>
              </a:rPr>
              <a:t>The </a:t>
            </a:r>
            <a:r>
              <a:rPr lang="da-DK" altLang="da-DK" dirty="0" err="1" smtClean="0">
                <a:ea typeface="ＭＳ Ｐゴシック" panose="020B0600070205080204" pitchFamily="34" charset="-128"/>
              </a:rPr>
              <a:t>Timevarying</a:t>
            </a:r>
            <a:r>
              <a:rPr lang="da-DK" altLang="da-DK" dirty="0" smtClean="0">
                <a:ea typeface="ＭＳ Ｐゴシック" panose="020B0600070205080204" pitchFamily="34" charset="-128"/>
              </a:rPr>
              <a:t> Signal in the ocean</a:t>
            </a:r>
            <a:br>
              <a:rPr lang="da-DK" altLang="da-DK" dirty="0" smtClean="0">
                <a:ea typeface="ＭＳ Ｐゴシック" panose="020B0600070205080204" pitchFamily="34" charset="-128"/>
              </a:rPr>
            </a:br>
            <a:r>
              <a:rPr lang="da-DK" altLang="da-DK" dirty="0" smtClean="0">
                <a:ea typeface="ＭＳ Ｐゴシック" panose="020B0600070205080204" pitchFamily="34" charset="-128"/>
              </a:rPr>
              <a:t/>
            </a:r>
            <a:br>
              <a:rPr lang="da-DK" altLang="da-DK" dirty="0" smtClean="0">
                <a:ea typeface="ＭＳ Ｐゴシック" panose="020B0600070205080204" pitchFamily="34" charset="-128"/>
              </a:rPr>
            </a:br>
            <a:r>
              <a:rPr lang="el-GR" altLang="da-DK" dirty="0" smtClean="0">
                <a:ea typeface="ＭＳ Ｐゴシック" panose="020B0600070205080204" pitchFamily="34" charset="-128"/>
              </a:rPr>
              <a:t>ξ</a:t>
            </a:r>
            <a:r>
              <a:rPr lang="da-DK" altLang="da-DK" dirty="0" smtClean="0">
                <a:ea typeface="ＭＳ Ｐゴシック" panose="020B0600070205080204" pitchFamily="34" charset="-128"/>
              </a:rPr>
              <a:t>(t) = T(t) + S(t) + O(t</a:t>
            </a:r>
            <a:r>
              <a:rPr lang="da-DK" altLang="da-DK" dirty="0">
                <a:ea typeface="ＭＳ Ｐゴシック" panose="020B0600070205080204" pitchFamily="34" charset="-128"/>
              </a:rPr>
              <a:t>) </a:t>
            </a:r>
            <a:r>
              <a:rPr lang="da-DK" altLang="da-DK" dirty="0" smtClean="0">
                <a:ea typeface="ＭＳ Ｐゴシック" panose="020B0600070205080204" pitchFamily="34" charset="-128"/>
              </a:rPr>
              <a:t>+ Z</a:t>
            </a:r>
            <a:r>
              <a:rPr lang="da-DK" altLang="da-DK" baseline="-25000" dirty="0" smtClean="0">
                <a:ea typeface="ＭＳ Ｐゴシック" panose="020B0600070205080204" pitchFamily="34" charset="-128"/>
              </a:rPr>
              <a:t>0</a:t>
            </a:r>
            <a:r>
              <a:rPr lang="da-DK" altLang="da-DK" dirty="0" smtClean="0">
                <a:ea typeface="ＭＳ Ｐゴシック" panose="020B0600070205080204" pitchFamily="34" charset="-128"/>
              </a:rPr>
              <a:t>(t). </a:t>
            </a:r>
          </a:p>
        </p:txBody>
      </p:sp>
      <p:sp>
        <p:nvSpPr>
          <p:cNvPr id="14339" name="TextBox 2"/>
          <p:cNvSpPr txBox="1">
            <a:spLocks noChangeArrowheads="1"/>
          </p:cNvSpPr>
          <p:nvPr/>
        </p:nvSpPr>
        <p:spPr bwMode="auto">
          <a:xfrm>
            <a:off x="900113" y="2133600"/>
            <a:ext cx="7704137"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buFontTx/>
              <a:buNone/>
            </a:pPr>
            <a:r>
              <a:rPr lang="da-DK" altLang="da-DK" b="1" dirty="0" smtClean="0"/>
              <a:t>T</a:t>
            </a:r>
            <a:r>
              <a:rPr lang="da-DK" altLang="da-DK" b="1" dirty="0"/>
              <a:t>= </a:t>
            </a:r>
            <a:r>
              <a:rPr lang="da-DK" altLang="da-DK" b="1" dirty="0" err="1" smtClean="0"/>
              <a:t>Tides</a:t>
            </a:r>
            <a:r>
              <a:rPr lang="da-DK" altLang="da-DK" b="1" dirty="0" smtClean="0"/>
              <a:t> (</a:t>
            </a:r>
            <a:r>
              <a:rPr lang="da-DK" altLang="da-DK" b="1" dirty="0" err="1" smtClean="0"/>
              <a:t>twice</a:t>
            </a:r>
            <a:r>
              <a:rPr lang="da-DK" altLang="da-DK" b="1" dirty="0" smtClean="0"/>
              <a:t> per </a:t>
            </a:r>
            <a:r>
              <a:rPr lang="da-DK" altLang="da-DK" b="1" dirty="0" err="1" smtClean="0"/>
              <a:t>day</a:t>
            </a:r>
            <a:r>
              <a:rPr lang="da-DK" altLang="da-DK" b="1" dirty="0"/>
              <a:t>)</a:t>
            </a:r>
          </a:p>
          <a:p>
            <a:pPr eaLnBrk="1" hangingPunct="1">
              <a:spcBef>
                <a:spcPct val="50000"/>
              </a:spcBef>
              <a:buFontTx/>
              <a:buNone/>
            </a:pPr>
            <a:r>
              <a:rPr lang="da-DK" altLang="da-DK" b="1" dirty="0"/>
              <a:t>S = </a:t>
            </a:r>
            <a:r>
              <a:rPr lang="da-DK" altLang="da-DK" b="1" dirty="0" err="1" smtClean="0"/>
              <a:t>Surges</a:t>
            </a:r>
            <a:r>
              <a:rPr lang="da-DK" altLang="da-DK" b="1" dirty="0" smtClean="0"/>
              <a:t> (</a:t>
            </a:r>
            <a:r>
              <a:rPr lang="da-DK" altLang="da-DK" b="1" dirty="0" err="1" smtClean="0"/>
              <a:t>day</a:t>
            </a:r>
            <a:r>
              <a:rPr lang="da-DK" altLang="da-DK" b="1" dirty="0" smtClean="0"/>
              <a:t> to </a:t>
            </a:r>
            <a:r>
              <a:rPr lang="da-DK" altLang="da-DK" b="1" dirty="0" err="1" smtClean="0"/>
              <a:t>week</a:t>
            </a:r>
            <a:r>
              <a:rPr lang="da-DK" altLang="da-DK" b="1" dirty="0" smtClean="0"/>
              <a:t>)</a:t>
            </a:r>
            <a:endParaRPr lang="da-DK" altLang="da-DK" b="1" dirty="0"/>
          </a:p>
          <a:p>
            <a:pPr eaLnBrk="1" hangingPunct="1">
              <a:spcBef>
                <a:spcPct val="50000"/>
              </a:spcBef>
              <a:buFontTx/>
              <a:buNone/>
            </a:pPr>
            <a:r>
              <a:rPr lang="da-DK" altLang="da-DK" b="1" dirty="0" smtClean="0"/>
              <a:t>O </a:t>
            </a:r>
            <a:r>
              <a:rPr lang="da-DK" altLang="da-DK" b="1" dirty="0"/>
              <a:t>= </a:t>
            </a:r>
            <a:r>
              <a:rPr lang="da-DK" altLang="da-DK" b="1" dirty="0" err="1"/>
              <a:t>W</a:t>
            </a:r>
            <a:r>
              <a:rPr lang="da-DK" altLang="da-DK" b="1" dirty="0" err="1" smtClean="0"/>
              <a:t>aves</a:t>
            </a:r>
            <a:r>
              <a:rPr lang="da-DK" altLang="da-DK" b="1" dirty="0" smtClean="0"/>
              <a:t> (</a:t>
            </a:r>
            <a:r>
              <a:rPr lang="da-DK" altLang="da-DK" b="1" dirty="0" err="1" smtClean="0"/>
              <a:t>seconds</a:t>
            </a:r>
            <a:r>
              <a:rPr lang="da-DK" altLang="da-DK" b="1" dirty="0" smtClean="0"/>
              <a:t> to </a:t>
            </a:r>
            <a:r>
              <a:rPr lang="da-DK" altLang="da-DK" b="1" dirty="0" err="1" smtClean="0"/>
              <a:t>hours</a:t>
            </a:r>
            <a:r>
              <a:rPr lang="da-DK" altLang="da-DK" b="1" dirty="0" smtClean="0"/>
              <a:t>) and </a:t>
            </a:r>
            <a:r>
              <a:rPr lang="da-DK" altLang="da-DK" b="1" dirty="0" err="1" smtClean="0"/>
              <a:t>currents</a:t>
            </a:r>
            <a:r>
              <a:rPr lang="da-DK" altLang="da-DK" b="1" dirty="0" smtClean="0"/>
              <a:t> (</a:t>
            </a:r>
            <a:r>
              <a:rPr lang="da-DK" altLang="da-DK" b="1" dirty="0" err="1" smtClean="0"/>
              <a:t>weeks</a:t>
            </a:r>
            <a:r>
              <a:rPr lang="da-DK" altLang="da-DK" b="1" dirty="0" smtClean="0"/>
              <a:t> to </a:t>
            </a:r>
            <a:r>
              <a:rPr lang="da-DK" altLang="da-DK" b="1" dirty="0" err="1" smtClean="0"/>
              <a:t>decades</a:t>
            </a:r>
            <a:r>
              <a:rPr lang="da-DK" altLang="da-DK" b="1" dirty="0" smtClean="0"/>
              <a:t>)</a:t>
            </a:r>
          </a:p>
          <a:p>
            <a:pPr eaLnBrk="1" hangingPunct="1">
              <a:spcBef>
                <a:spcPct val="50000"/>
              </a:spcBef>
              <a:buNone/>
            </a:pPr>
            <a:r>
              <a:rPr lang="da-DK" altLang="da-DK" b="1" dirty="0"/>
              <a:t>Z</a:t>
            </a:r>
            <a:r>
              <a:rPr lang="da-DK" altLang="da-DK" sz="1100" b="1" dirty="0"/>
              <a:t>0</a:t>
            </a:r>
            <a:r>
              <a:rPr lang="da-DK" altLang="da-DK" b="1" dirty="0"/>
              <a:t>= Long term Sea Level </a:t>
            </a:r>
            <a:r>
              <a:rPr lang="da-DK" altLang="da-DK" b="1" dirty="0" err="1"/>
              <a:t>change</a:t>
            </a:r>
            <a:r>
              <a:rPr lang="da-DK" altLang="da-DK" b="1" dirty="0"/>
              <a:t> (</a:t>
            </a:r>
            <a:r>
              <a:rPr lang="da-DK" altLang="da-DK" b="1" dirty="0" err="1"/>
              <a:t>years</a:t>
            </a:r>
            <a:r>
              <a:rPr lang="da-DK" altLang="da-DK" b="1" dirty="0"/>
              <a:t> to </a:t>
            </a:r>
            <a:r>
              <a:rPr lang="da-DK" altLang="da-DK" b="1" dirty="0" err="1"/>
              <a:t>decades</a:t>
            </a:r>
            <a:r>
              <a:rPr lang="da-DK" altLang="da-DK" b="1" dirty="0"/>
              <a:t>)</a:t>
            </a:r>
          </a:p>
          <a:p>
            <a:pPr eaLnBrk="1" hangingPunct="1">
              <a:spcBef>
                <a:spcPct val="50000"/>
              </a:spcBef>
              <a:buFontTx/>
              <a:buNone/>
            </a:pPr>
            <a:r>
              <a:rPr lang="da-DK" altLang="da-DK" b="1" dirty="0" err="1" smtClean="0"/>
              <a:t>Normally</a:t>
            </a:r>
            <a:r>
              <a:rPr lang="da-DK" altLang="da-DK" b="1" dirty="0" smtClean="0"/>
              <a:t> </a:t>
            </a:r>
            <a:r>
              <a:rPr lang="da-DK" altLang="da-DK" b="1" dirty="0"/>
              <a:t>observations  X </a:t>
            </a:r>
            <a:r>
              <a:rPr lang="da-DK" altLang="da-DK" b="1" dirty="0" err="1"/>
              <a:t>are</a:t>
            </a:r>
            <a:r>
              <a:rPr lang="da-DK" altLang="da-DK" b="1" dirty="0"/>
              <a:t> </a:t>
            </a:r>
            <a:r>
              <a:rPr lang="da-DK" altLang="da-DK" b="1" dirty="0" err="1"/>
              <a:t>taken</a:t>
            </a:r>
            <a:r>
              <a:rPr lang="da-DK" altLang="da-DK" b="1" dirty="0"/>
              <a:t> at </a:t>
            </a:r>
            <a:r>
              <a:rPr lang="da-DK" altLang="da-DK" b="1" dirty="0" err="1"/>
              <a:t>regular</a:t>
            </a:r>
            <a:r>
              <a:rPr lang="da-DK" altLang="da-DK" b="1" dirty="0"/>
              <a:t> intervals: </a:t>
            </a:r>
          </a:p>
          <a:p>
            <a:pPr eaLnBrk="1" hangingPunct="1">
              <a:spcBef>
                <a:spcPct val="50000"/>
              </a:spcBef>
              <a:buFontTx/>
              <a:buNone/>
            </a:pPr>
            <a:r>
              <a:rPr lang="da-DK" altLang="da-DK" b="1" dirty="0"/>
              <a:t>t, t+∆t,t+2∆t </a:t>
            </a:r>
            <a:r>
              <a:rPr lang="da-DK" altLang="da-DK" b="1" dirty="0" err="1"/>
              <a:t>etc</a:t>
            </a:r>
            <a:r>
              <a:rPr lang="da-DK" altLang="da-DK" b="1" dirty="0"/>
              <a:t> </a:t>
            </a:r>
          </a:p>
          <a:p>
            <a:pPr eaLnBrk="1" hangingPunct="1">
              <a:spcBef>
                <a:spcPct val="50000"/>
              </a:spcBef>
              <a:buFontTx/>
              <a:buNone/>
            </a:pPr>
            <a:r>
              <a:rPr lang="da-DK" altLang="da-DK" b="1" dirty="0" err="1"/>
              <a:t>Variance</a:t>
            </a:r>
            <a:r>
              <a:rPr lang="da-DK" altLang="da-DK" b="1" dirty="0"/>
              <a:t> of X is </a:t>
            </a:r>
          </a:p>
          <a:p>
            <a:pPr eaLnBrk="1" hangingPunct="1">
              <a:spcBef>
                <a:spcPct val="50000"/>
              </a:spcBef>
              <a:buFontTx/>
              <a:buNone/>
            </a:pPr>
            <a:endParaRPr lang="da-DK" altLang="da-DK" b="1" dirty="0"/>
          </a:p>
          <a:p>
            <a:pPr eaLnBrk="1" hangingPunct="1">
              <a:spcBef>
                <a:spcPct val="50000"/>
              </a:spcBef>
              <a:buFontTx/>
              <a:buNone/>
            </a:pPr>
            <a:r>
              <a:rPr lang="da-DK" altLang="da-DK" b="1" dirty="0" err="1"/>
              <a:t>We</a:t>
            </a:r>
            <a:r>
              <a:rPr lang="da-DK" altLang="da-DK" b="1" dirty="0"/>
              <a:t> </a:t>
            </a:r>
            <a:r>
              <a:rPr lang="da-DK" altLang="da-DK" b="1" dirty="0" err="1"/>
              <a:t>can</a:t>
            </a:r>
            <a:r>
              <a:rPr lang="da-DK" altLang="da-DK" b="1" dirty="0"/>
              <a:t> </a:t>
            </a:r>
            <a:r>
              <a:rPr lang="da-DK" altLang="da-DK" b="1" dirty="0" err="1"/>
              <a:t>assume</a:t>
            </a:r>
            <a:r>
              <a:rPr lang="da-DK" altLang="da-DK" b="1" dirty="0"/>
              <a:t> signals to </a:t>
            </a:r>
            <a:r>
              <a:rPr lang="da-DK" altLang="da-DK" b="1" dirty="0" err="1"/>
              <a:t>be</a:t>
            </a:r>
            <a:r>
              <a:rPr lang="da-DK" altLang="da-DK" b="1" dirty="0"/>
              <a:t> </a:t>
            </a:r>
            <a:r>
              <a:rPr lang="da-DK" altLang="da-DK" b="1" dirty="0" err="1"/>
              <a:t>statistically</a:t>
            </a:r>
            <a:r>
              <a:rPr lang="da-DK" altLang="da-DK" b="1" dirty="0"/>
              <a:t> independent. </a:t>
            </a:r>
          </a:p>
          <a:p>
            <a:pPr eaLnBrk="1" hangingPunct="1">
              <a:spcBef>
                <a:spcPct val="50000"/>
              </a:spcBef>
              <a:buFontTx/>
              <a:buNone/>
            </a:pPr>
            <a:r>
              <a:rPr lang="da-DK" altLang="da-DK" b="1" dirty="0" err="1"/>
              <a:t>Hence</a:t>
            </a:r>
            <a:r>
              <a:rPr lang="da-DK" altLang="da-DK" b="1" dirty="0"/>
              <a:t>: </a:t>
            </a:r>
          </a:p>
          <a:p>
            <a:pPr eaLnBrk="1" hangingPunct="1">
              <a:spcBef>
                <a:spcPct val="50000"/>
              </a:spcBef>
              <a:buFontTx/>
              <a:buNone/>
            </a:pPr>
            <a:endParaRPr lang="da-DK" altLang="da-DK" b="1" dirty="0"/>
          </a:p>
        </p:txBody>
      </p:sp>
      <p:graphicFrame>
        <p:nvGraphicFramePr>
          <p:cNvPr id="14340" name="Object 3"/>
          <p:cNvGraphicFramePr>
            <a:graphicFrameLocks noChangeAspect="1"/>
          </p:cNvGraphicFramePr>
          <p:nvPr/>
        </p:nvGraphicFramePr>
        <p:xfrm>
          <a:off x="3059113" y="4149725"/>
          <a:ext cx="2378075" cy="733425"/>
        </p:xfrm>
        <a:graphic>
          <a:graphicData uri="http://schemas.openxmlformats.org/presentationml/2006/ole">
            <mc:AlternateContent xmlns:mc="http://schemas.openxmlformats.org/markup-compatibility/2006">
              <mc:Choice xmlns:v="urn:schemas-microsoft-com:vml" Requires="v">
                <p:oleObj spid="_x0000_s93258" name="Equation" r:id="rId3" imgW="1397000" imgH="431800" progId="Equation.3">
                  <p:embed/>
                </p:oleObj>
              </mc:Choice>
              <mc:Fallback>
                <p:oleObj name="Equation" r:id="rId3" imgW="1397000" imgH="431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4149725"/>
                        <a:ext cx="2378075"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41" name="Object 4"/>
          <p:cNvGraphicFramePr>
            <a:graphicFrameLocks noChangeAspect="1"/>
          </p:cNvGraphicFramePr>
          <p:nvPr/>
        </p:nvGraphicFramePr>
        <p:xfrm>
          <a:off x="1908175" y="5661025"/>
          <a:ext cx="7046913" cy="733425"/>
        </p:xfrm>
        <a:graphic>
          <a:graphicData uri="http://schemas.openxmlformats.org/presentationml/2006/ole">
            <mc:AlternateContent xmlns:mc="http://schemas.openxmlformats.org/markup-compatibility/2006">
              <mc:Choice xmlns:v="urn:schemas-microsoft-com:vml" Requires="v">
                <p:oleObj spid="_x0000_s93259" name="Equation" r:id="rId5" imgW="4140200" imgH="431800" progId="Equation.3">
                  <p:embed/>
                </p:oleObj>
              </mc:Choice>
              <mc:Fallback>
                <p:oleObj name="Equation" r:id="rId5" imgW="41402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8175" y="5661025"/>
                        <a:ext cx="7046913"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9330483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912" y="-282659"/>
            <a:ext cx="7772400" cy="1143000"/>
          </a:xfrm>
        </p:spPr>
        <p:txBody>
          <a:bodyPr/>
          <a:lstStyle/>
          <a:p>
            <a:r>
              <a:rPr lang="da-DK" dirty="0" smtClean="0"/>
              <a:t>Extremes</a:t>
            </a:r>
            <a:endParaRPr lang="da-DK" dirty="0"/>
          </a:p>
        </p:txBody>
      </p:sp>
      <p:sp>
        <p:nvSpPr>
          <p:cNvPr id="3" name="Title 1"/>
          <p:cNvSpPr txBox="1">
            <a:spLocks/>
          </p:cNvSpPr>
          <p:nvPr/>
        </p:nvSpPr>
        <p:spPr bwMode="auto">
          <a:xfrm>
            <a:off x="555576" y="1133872"/>
            <a:ext cx="8408912"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ＭＳ Ｐゴシック" pitchFamily="1" charset="-128"/>
                <a:cs typeface="+mj-cs"/>
              </a:defRPr>
            </a:lvl1pPr>
            <a:lvl2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2pPr>
            <a:lvl3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3pPr>
            <a:lvl4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4pPr>
            <a:lvl5pPr algn="l" rtl="0" eaLnBrk="0" fontAlgn="base" hangingPunct="0">
              <a:spcBef>
                <a:spcPct val="0"/>
              </a:spcBef>
              <a:spcAft>
                <a:spcPct val="0"/>
              </a:spcAft>
              <a:defRPr sz="2400" b="1">
                <a:solidFill>
                  <a:schemeClr val="tx1"/>
                </a:solidFill>
                <a:latin typeface="Verdana" pitchFamily="34" charset="0"/>
                <a:ea typeface="ＭＳ Ｐゴシック" pitchFamily="1" charset="-128"/>
              </a:defRPr>
            </a:lvl5pPr>
            <a:lvl6pPr marL="457200" algn="l" rtl="0" fontAlgn="base">
              <a:spcBef>
                <a:spcPct val="0"/>
              </a:spcBef>
              <a:spcAft>
                <a:spcPct val="0"/>
              </a:spcAft>
              <a:defRPr sz="2400" b="1">
                <a:solidFill>
                  <a:schemeClr val="tx1"/>
                </a:solidFill>
                <a:latin typeface="Verdana" pitchFamily="34" charset="0"/>
                <a:ea typeface="MS PGothic" pitchFamily="34" charset="-128"/>
              </a:defRPr>
            </a:lvl6pPr>
            <a:lvl7pPr marL="914400" algn="l" rtl="0" fontAlgn="base">
              <a:spcBef>
                <a:spcPct val="0"/>
              </a:spcBef>
              <a:spcAft>
                <a:spcPct val="0"/>
              </a:spcAft>
              <a:defRPr sz="2400" b="1">
                <a:solidFill>
                  <a:schemeClr val="tx1"/>
                </a:solidFill>
                <a:latin typeface="Verdana" pitchFamily="34" charset="0"/>
                <a:ea typeface="MS PGothic" pitchFamily="34" charset="-128"/>
              </a:defRPr>
            </a:lvl7pPr>
            <a:lvl8pPr marL="1371600" algn="l" rtl="0" fontAlgn="base">
              <a:spcBef>
                <a:spcPct val="0"/>
              </a:spcBef>
              <a:spcAft>
                <a:spcPct val="0"/>
              </a:spcAft>
              <a:defRPr sz="2400" b="1">
                <a:solidFill>
                  <a:schemeClr val="tx1"/>
                </a:solidFill>
                <a:latin typeface="Verdana" pitchFamily="34" charset="0"/>
                <a:ea typeface="MS PGothic" pitchFamily="34" charset="-128"/>
              </a:defRPr>
            </a:lvl8pPr>
            <a:lvl9pPr marL="1828800" algn="l" rtl="0" fontAlgn="base">
              <a:spcBef>
                <a:spcPct val="0"/>
              </a:spcBef>
              <a:spcAft>
                <a:spcPct val="0"/>
              </a:spcAft>
              <a:defRPr sz="2400" b="1">
                <a:solidFill>
                  <a:schemeClr val="tx1"/>
                </a:solidFill>
                <a:latin typeface="Verdana" pitchFamily="34" charset="0"/>
                <a:ea typeface="MS PGothic" pitchFamily="34" charset="-128"/>
              </a:defRPr>
            </a:lvl9pPr>
          </a:lstStyle>
          <a:p>
            <a:r>
              <a:rPr lang="da-DK" altLang="da-DK" kern="0" dirty="0" smtClean="0">
                <a:ea typeface="ＭＳ Ｐゴシック" panose="020B0600070205080204" pitchFamily="34" charset="-128"/>
              </a:rPr>
              <a:t>E(t) = </a:t>
            </a:r>
          </a:p>
          <a:p>
            <a:r>
              <a:rPr lang="da-DK" altLang="da-DK" kern="0" dirty="0" smtClean="0">
                <a:ea typeface="ＭＳ Ｐゴシック" panose="020B0600070205080204" pitchFamily="34" charset="-128"/>
              </a:rPr>
              <a:t>max(T(t)) + max(S(t)) + max(</a:t>
            </a:r>
            <a:r>
              <a:rPr lang="el-GR" altLang="da-DK" kern="0" dirty="0" smtClean="0">
                <a:ea typeface="ＭＳ Ｐゴシック" panose="020B0600070205080204" pitchFamily="34" charset="-128"/>
              </a:rPr>
              <a:t>Δ</a:t>
            </a:r>
            <a:r>
              <a:rPr lang="da-DK" altLang="da-DK" kern="0" dirty="0" smtClean="0">
                <a:ea typeface="ＭＳ Ｐゴシック" panose="020B0600070205080204" pitchFamily="34" charset="-128"/>
              </a:rPr>
              <a:t>O(t)) + Z</a:t>
            </a:r>
            <a:r>
              <a:rPr lang="da-DK" altLang="da-DK" kern="0" baseline="-25000" dirty="0" smtClean="0">
                <a:ea typeface="ＭＳ Ｐゴシック" panose="020B0600070205080204" pitchFamily="34" charset="-128"/>
              </a:rPr>
              <a:t>0</a:t>
            </a:r>
            <a:r>
              <a:rPr lang="da-DK" altLang="da-DK" kern="0" dirty="0" smtClean="0">
                <a:ea typeface="ＭＳ Ｐゴシック" panose="020B0600070205080204" pitchFamily="34" charset="-128"/>
              </a:rPr>
              <a:t>(t).</a:t>
            </a:r>
          </a:p>
          <a:p>
            <a:endParaRPr lang="da-DK" altLang="da-DK" kern="0" dirty="0">
              <a:ea typeface="ＭＳ Ｐゴシック" panose="020B0600070205080204" pitchFamily="34" charset="-128"/>
            </a:endParaRPr>
          </a:p>
        </p:txBody>
      </p:sp>
      <p:sp>
        <p:nvSpPr>
          <p:cNvPr id="4" name="TextBox 3"/>
          <p:cNvSpPr txBox="1"/>
          <p:nvPr/>
        </p:nvSpPr>
        <p:spPr>
          <a:xfrm>
            <a:off x="467544" y="2492896"/>
            <a:ext cx="8568952" cy="3693319"/>
          </a:xfrm>
          <a:prstGeom prst="rect">
            <a:avLst/>
          </a:prstGeom>
          <a:noFill/>
        </p:spPr>
        <p:txBody>
          <a:bodyPr wrap="square" rtlCol="0">
            <a:spAutoFit/>
          </a:bodyPr>
          <a:lstStyle/>
          <a:p>
            <a:r>
              <a:rPr lang="en-US" sz="1800" b="1" dirty="0"/>
              <a:t>Extremes of high sea-level events depend on changes in long-term average sea level </a:t>
            </a:r>
            <a:r>
              <a:rPr lang="en-US" sz="1800" b="1" dirty="0" smtClean="0"/>
              <a:t>as </a:t>
            </a:r>
            <a:r>
              <a:rPr lang="en-US" sz="1800" b="1" dirty="0"/>
              <a:t>well as fluctuations around that average </a:t>
            </a:r>
            <a:r>
              <a:rPr lang="en-US" sz="1800" b="1" dirty="0" smtClean="0"/>
              <a:t>caused:</a:t>
            </a:r>
          </a:p>
          <a:p>
            <a:r>
              <a:rPr lang="en-US" sz="1800" b="1" dirty="0" smtClean="0"/>
              <a:t> </a:t>
            </a:r>
            <a:r>
              <a:rPr lang="en-US" sz="1800" b="1" dirty="0"/>
              <a:t>by tides, atmospheric pressure and storm </a:t>
            </a:r>
            <a:r>
              <a:rPr lang="en-US" sz="1800" b="1" dirty="0" smtClean="0"/>
              <a:t>surges AND WAVES. </a:t>
            </a:r>
          </a:p>
          <a:p>
            <a:endParaRPr lang="en-US" sz="1800" b="1" dirty="0" smtClean="0"/>
          </a:p>
          <a:p>
            <a:r>
              <a:rPr lang="en-US" sz="1800" b="1" dirty="0" smtClean="0"/>
              <a:t>Any </a:t>
            </a:r>
            <a:r>
              <a:rPr lang="en-US" sz="1800" b="1" dirty="0"/>
              <a:t>changes in these periodic events will also have effects on the extremes of sea level experienced at the coast. </a:t>
            </a:r>
            <a:endParaRPr lang="en-US" sz="1800" b="1" dirty="0" smtClean="0"/>
          </a:p>
          <a:p>
            <a:r>
              <a:rPr lang="en-US" sz="1800" b="1" dirty="0" smtClean="0"/>
              <a:t>Even </a:t>
            </a:r>
            <a:r>
              <a:rPr lang="en-US" sz="1800" b="1" dirty="0"/>
              <a:t>without any increase in weather-related events, a rise in the average sea level will mean that extreme sea levels that currently cause occasional inundation or wash-over at a given location will do so with increasing frequency in the </a:t>
            </a:r>
            <a:r>
              <a:rPr lang="en-US" sz="1800" b="1" dirty="0" smtClean="0"/>
              <a:t>future </a:t>
            </a:r>
          </a:p>
          <a:p>
            <a:r>
              <a:rPr lang="en-US" sz="1800" b="1" dirty="0" smtClean="0">
                <a:solidFill>
                  <a:srgbClr val="FF0000"/>
                </a:solidFill>
              </a:rPr>
              <a:t>causing </a:t>
            </a:r>
            <a:r>
              <a:rPr lang="en-US" sz="1800" b="1" dirty="0">
                <a:solidFill>
                  <a:srgbClr val="FF0000"/>
                </a:solidFill>
              </a:rPr>
              <a:t>increasingly severe impacts on coastal communities, infrastructure and habitats.</a:t>
            </a:r>
            <a:endParaRPr lang="da-DK" sz="1800" b="1" dirty="0">
              <a:solidFill>
                <a:srgbClr val="FF0000"/>
              </a:solidFill>
            </a:endParaRPr>
          </a:p>
        </p:txBody>
      </p:sp>
    </p:spTree>
    <p:extLst>
      <p:ext uri="{BB962C8B-B14F-4D97-AF65-F5344CB8AC3E}">
        <p14:creationId xmlns:p14="http://schemas.microsoft.com/office/powerpoint/2010/main" val="10684743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2656"/>
            <a:ext cx="7772400" cy="1143000"/>
          </a:xfrm>
        </p:spPr>
        <p:txBody>
          <a:bodyPr/>
          <a:lstStyle/>
          <a:p>
            <a:r>
              <a:rPr lang="da-DK" dirty="0" smtClean="0"/>
              <a:t>How do </a:t>
            </a:r>
            <a:r>
              <a:rPr lang="da-DK" dirty="0" err="1" smtClean="0"/>
              <a:t>we</a:t>
            </a:r>
            <a:r>
              <a:rPr lang="da-DK" dirty="0" smtClean="0"/>
              <a:t> measure </a:t>
            </a:r>
            <a:r>
              <a:rPr lang="da-DK" dirty="0" err="1" smtClean="0"/>
              <a:t>tides</a:t>
            </a:r>
            <a:r>
              <a:rPr lang="da-DK" dirty="0" smtClean="0"/>
              <a:t> + </a:t>
            </a:r>
            <a:r>
              <a:rPr lang="da-DK" dirty="0" err="1" smtClean="0"/>
              <a:t>surges</a:t>
            </a:r>
            <a:r>
              <a:rPr lang="da-DK" dirty="0" smtClean="0"/>
              <a:t> -  </a:t>
            </a:r>
            <a:r>
              <a:rPr lang="da-DK" dirty="0" err="1" smtClean="0"/>
              <a:t>Conventional</a:t>
            </a:r>
            <a:endParaRPr lang="da-DK" dirty="0"/>
          </a:p>
        </p:txBody>
      </p:sp>
      <p:sp>
        <p:nvSpPr>
          <p:cNvPr id="3" name="Content Placeholder 2"/>
          <p:cNvSpPr>
            <a:spLocks noGrp="1"/>
          </p:cNvSpPr>
          <p:nvPr>
            <p:ph idx="1"/>
          </p:nvPr>
        </p:nvSpPr>
        <p:spPr>
          <a:xfrm>
            <a:off x="609600" y="1743670"/>
            <a:ext cx="7772400" cy="4565650"/>
          </a:xfrm>
        </p:spPr>
        <p:txBody>
          <a:bodyPr/>
          <a:lstStyle/>
          <a:p>
            <a:r>
              <a:rPr lang="da-DK" dirty="0" smtClean="0"/>
              <a:t>Measures in a </a:t>
            </a:r>
            <a:r>
              <a:rPr lang="da-DK" dirty="0" err="1" smtClean="0"/>
              <a:t>pipe</a:t>
            </a:r>
            <a:r>
              <a:rPr lang="da-DK" dirty="0" smtClean="0"/>
              <a:t> with a </a:t>
            </a:r>
            <a:r>
              <a:rPr lang="da-DK" dirty="0" err="1" smtClean="0"/>
              <a:t>float</a:t>
            </a:r>
            <a:r>
              <a:rPr lang="da-DK" dirty="0" smtClean="0"/>
              <a:t> (Analog) </a:t>
            </a:r>
          </a:p>
          <a:p>
            <a:r>
              <a:rPr lang="da-DK" dirty="0" smtClean="0"/>
              <a:t>Or with radar……..</a:t>
            </a:r>
            <a:endParaRPr lang="da-DK" dirty="0"/>
          </a:p>
        </p:txBody>
      </p:sp>
      <p:pic>
        <p:nvPicPr>
          <p:cNvPr id="61442" name="Picture 2" descr="The  NOAA San Francisco Tide Station, in operation for more than 150 ye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140968"/>
            <a:ext cx="91440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07504" y="2417376"/>
            <a:ext cx="9144000" cy="4304992"/>
          </a:xfrm>
          <a:prstGeom prst="rect">
            <a:avLst/>
          </a:prstGeom>
        </p:spPr>
      </p:pic>
    </p:spTree>
    <p:extLst>
      <p:ext uri="{BB962C8B-B14F-4D97-AF65-F5344CB8AC3E}">
        <p14:creationId xmlns:p14="http://schemas.microsoft.com/office/powerpoint/2010/main" val="411572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How do </a:t>
            </a:r>
            <a:r>
              <a:rPr lang="da-DK" dirty="0" err="1" smtClean="0"/>
              <a:t>we</a:t>
            </a:r>
            <a:r>
              <a:rPr lang="da-DK" dirty="0" smtClean="0"/>
              <a:t> measure </a:t>
            </a:r>
            <a:r>
              <a:rPr lang="da-DK" dirty="0" err="1" smtClean="0"/>
              <a:t>tides</a:t>
            </a:r>
            <a:r>
              <a:rPr lang="da-DK" dirty="0" smtClean="0"/>
              <a:t> + </a:t>
            </a:r>
            <a:r>
              <a:rPr lang="da-DK" dirty="0" err="1" smtClean="0"/>
              <a:t>surges</a:t>
            </a:r>
            <a:r>
              <a:rPr lang="da-DK" dirty="0" smtClean="0"/>
              <a:t> -  </a:t>
            </a:r>
            <a:r>
              <a:rPr lang="da-DK" dirty="0" err="1" smtClean="0"/>
              <a:t>Conventional</a:t>
            </a:r>
            <a:endParaRPr lang="da-DK" dirty="0"/>
          </a:p>
        </p:txBody>
      </p:sp>
      <p:sp>
        <p:nvSpPr>
          <p:cNvPr id="3" name="Content Placeholder 2"/>
          <p:cNvSpPr>
            <a:spLocks noGrp="1"/>
          </p:cNvSpPr>
          <p:nvPr>
            <p:ph idx="1"/>
          </p:nvPr>
        </p:nvSpPr>
        <p:spPr/>
        <p:txBody>
          <a:bodyPr/>
          <a:lstStyle/>
          <a:p>
            <a:r>
              <a:rPr lang="da-DK" dirty="0" err="1" smtClean="0"/>
              <a:t>Many</a:t>
            </a:r>
            <a:r>
              <a:rPr lang="da-DK" dirty="0" smtClean="0"/>
              <a:t> locations </a:t>
            </a:r>
            <a:endParaRPr lang="da-DK" dirty="0"/>
          </a:p>
        </p:txBody>
      </p:sp>
      <p:pic>
        <p:nvPicPr>
          <p:cNvPr id="61442" name="Picture 2" descr="The  NOAA San Francisco Tide Station, in operation for more than 150 ye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140968"/>
            <a:ext cx="91440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4929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537619" y="-572707"/>
            <a:ext cx="7772400" cy="1143000"/>
          </a:xfrm>
        </p:spPr>
        <p:txBody>
          <a:bodyPr/>
          <a:lstStyle/>
          <a:p>
            <a:r>
              <a:rPr lang="da-DK" altLang="da-DK" dirty="0" err="1" smtClean="0"/>
              <a:t>Who</a:t>
            </a:r>
            <a:r>
              <a:rPr lang="da-DK" altLang="da-DK" dirty="0" smtClean="0"/>
              <a:t> am I.</a:t>
            </a:r>
          </a:p>
        </p:txBody>
      </p:sp>
      <p:sp>
        <p:nvSpPr>
          <p:cNvPr id="5123" name="Content Placeholder 2"/>
          <p:cNvSpPr>
            <a:spLocks noGrp="1"/>
          </p:cNvSpPr>
          <p:nvPr>
            <p:ph idx="1"/>
          </p:nvPr>
        </p:nvSpPr>
        <p:spPr>
          <a:xfrm>
            <a:off x="304783" y="738981"/>
            <a:ext cx="7772400" cy="4565650"/>
          </a:xfrm>
        </p:spPr>
        <p:txBody>
          <a:bodyPr/>
          <a:lstStyle/>
          <a:p>
            <a:r>
              <a:rPr lang="da-DK" altLang="da-DK" dirty="0" smtClean="0"/>
              <a:t>Author of </a:t>
            </a:r>
            <a:r>
              <a:rPr lang="da-DK" altLang="da-DK" dirty="0" err="1" smtClean="0"/>
              <a:t>DTUhigh</a:t>
            </a:r>
            <a:r>
              <a:rPr lang="da-DK" altLang="da-DK" dirty="0" smtClean="0"/>
              <a:t> </a:t>
            </a:r>
            <a:r>
              <a:rPr lang="da-DK" altLang="da-DK" dirty="0" err="1" smtClean="0"/>
              <a:t>reslution</a:t>
            </a:r>
            <a:r>
              <a:rPr lang="da-DK" altLang="da-DK" dirty="0" smtClean="0"/>
              <a:t> </a:t>
            </a:r>
          </a:p>
          <a:p>
            <a:r>
              <a:rPr lang="da-DK" altLang="da-DK" dirty="0" smtClean="0"/>
              <a:t>marine </a:t>
            </a:r>
            <a:r>
              <a:rPr lang="da-DK" altLang="da-DK" dirty="0" err="1" smtClean="0"/>
              <a:t>geophysical</a:t>
            </a:r>
            <a:r>
              <a:rPr lang="da-DK" altLang="da-DK" dirty="0" smtClean="0"/>
              <a:t>/</a:t>
            </a:r>
            <a:r>
              <a:rPr lang="da-DK" altLang="da-DK" dirty="0" err="1" smtClean="0"/>
              <a:t>geodetic</a:t>
            </a:r>
            <a:r>
              <a:rPr lang="da-DK" altLang="da-DK" dirty="0" smtClean="0"/>
              <a:t> </a:t>
            </a:r>
            <a:r>
              <a:rPr lang="da-DK" altLang="da-DK" dirty="0" err="1" smtClean="0"/>
              <a:t>maps</a:t>
            </a:r>
            <a:r>
              <a:rPr lang="da-DK" altLang="da-DK" dirty="0" smtClean="0"/>
              <a:t>. </a:t>
            </a:r>
          </a:p>
          <a:p>
            <a:pPr lvl="1"/>
            <a:r>
              <a:rPr lang="da-DK" altLang="da-DK" dirty="0" smtClean="0"/>
              <a:t>1 </a:t>
            </a:r>
            <a:r>
              <a:rPr lang="da-DK" altLang="da-DK" dirty="0" err="1" smtClean="0"/>
              <a:t>minute</a:t>
            </a:r>
            <a:r>
              <a:rPr lang="da-DK" altLang="da-DK" dirty="0" smtClean="0"/>
              <a:t> Global altimetric </a:t>
            </a:r>
            <a:r>
              <a:rPr lang="da-DK" altLang="da-DK" dirty="0" err="1" smtClean="0"/>
              <a:t>gravity</a:t>
            </a:r>
            <a:r>
              <a:rPr lang="da-DK" altLang="da-DK" dirty="0" smtClean="0"/>
              <a:t> </a:t>
            </a:r>
            <a:r>
              <a:rPr lang="da-DK" altLang="da-DK" dirty="0" err="1" smtClean="0"/>
              <a:t>field</a:t>
            </a:r>
            <a:r>
              <a:rPr lang="da-DK" altLang="da-DK" dirty="0" smtClean="0"/>
              <a:t> </a:t>
            </a:r>
            <a:r>
              <a:rPr lang="da-DK" altLang="da-DK" dirty="0" err="1" smtClean="0"/>
              <a:t>map</a:t>
            </a:r>
            <a:endParaRPr lang="da-DK" altLang="da-DK" dirty="0" smtClean="0"/>
          </a:p>
          <a:p>
            <a:pPr lvl="1"/>
            <a:r>
              <a:rPr lang="da-DK" altLang="da-DK" dirty="0" smtClean="0"/>
              <a:t>1 </a:t>
            </a:r>
            <a:r>
              <a:rPr lang="da-DK" altLang="da-DK" dirty="0" err="1" smtClean="0"/>
              <a:t>minute</a:t>
            </a:r>
            <a:r>
              <a:rPr lang="da-DK" altLang="da-DK" dirty="0" smtClean="0"/>
              <a:t> Mean Sea Surface </a:t>
            </a:r>
            <a:r>
              <a:rPr lang="da-DK" altLang="da-DK" dirty="0" err="1" smtClean="0"/>
              <a:t>height</a:t>
            </a:r>
            <a:endParaRPr lang="da-DK" altLang="da-DK" dirty="0" smtClean="0"/>
          </a:p>
          <a:p>
            <a:pPr lvl="1"/>
            <a:r>
              <a:rPr lang="da-DK" altLang="da-DK" dirty="0" smtClean="0"/>
              <a:t>1 </a:t>
            </a:r>
            <a:r>
              <a:rPr lang="da-DK" altLang="da-DK" dirty="0" err="1" smtClean="0"/>
              <a:t>minute</a:t>
            </a:r>
            <a:r>
              <a:rPr lang="da-DK" altLang="da-DK" dirty="0" smtClean="0"/>
              <a:t> </a:t>
            </a:r>
            <a:r>
              <a:rPr lang="da-DK" altLang="da-DK" dirty="0" err="1" smtClean="0"/>
              <a:t>Altimetry</a:t>
            </a:r>
            <a:r>
              <a:rPr lang="da-DK" altLang="da-DK" dirty="0" smtClean="0"/>
              <a:t> </a:t>
            </a:r>
            <a:r>
              <a:rPr lang="da-DK" altLang="da-DK" dirty="0" err="1" smtClean="0"/>
              <a:t>improved</a:t>
            </a:r>
            <a:r>
              <a:rPr lang="da-DK" altLang="da-DK" dirty="0" smtClean="0"/>
              <a:t> </a:t>
            </a:r>
            <a:r>
              <a:rPr lang="da-DK" altLang="da-DK" dirty="0" err="1" smtClean="0"/>
              <a:t>bathymetry</a:t>
            </a:r>
            <a:r>
              <a:rPr lang="da-DK" altLang="da-DK" dirty="0" smtClean="0"/>
              <a:t> </a:t>
            </a:r>
          </a:p>
          <a:p>
            <a:pPr lvl="1"/>
            <a:r>
              <a:rPr lang="da-DK" altLang="da-DK" dirty="0" smtClean="0"/>
              <a:t>Global ocean tide models. </a:t>
            </a:r>
          </a:p>
          <a:p>
            <a:pPr lvl="1"/>
            <a:r>
              <a:rPr lang="da-DK" altLang="da-DK" dirty="0" smtClean="0"/>
              <a:t>Global/regional/</a:t>
            </a:r>
            <a:r>
              <a:rPr lang="da-DK" altLang="da-DK" dirty="0" err="1" smtClean="0"/>
              <a:t>Arctic</a:t>
            </a:r>
            <a:r>
              <a:rPr lang="da-DK" altLang="da-DK" dirty="0" smtClean="0"/>
              <a:t> Sea </a:t>
            </a:r>
            <a:r>
              <a:rPr lang="da-DK" altLang="da-DK" dirty="0" err="1" smtClean="0"/>
              <a:t>level</a:t>
            </a:r>
            <a:r>
              <a:rPr lang="da-DK" altLang="da-DK" dirty="0" smtClean="0"/>
              <a:t> </a:t>
            </a:r>
            <a:r>
              <a:rPr lang="da-DK" altLang="da-DK" dirty="0" err="1" smtClean="0"/>
              <a:t>change</a:t>
            </a:r>
            <a:r>
              <a:rPr lang="da-DK" altLang="da-DK" dirty="0" smtClean="0"/>
              <a:t>(altimetric </a:t>
            </a:r>
            <a:r>
              <a:rPr lang="da-DK" altLang="da-DK" dirty="0" err="1" smtClean="0"/>
              <a:t>era</a:t>
            </a:r>
            <a:r>
              <a:rPr lang="da-DK" altLang="da-DK" dirty="0" smtClean="0"/>
              <a:t>).  </a:t>
            </a:r>
          </a:p>
        </p:txBody>
      </p:sp>
      <p:pic>
        <p:nvPicPr>
          <p:cNvPr id="5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0"/>
            <a:ext cx="267335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6" descr="DNSC08Bath.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3638" y="2852738"/>
            <a:ext cx="5440362"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6" name="Group 5"/>
          <p:cNvGrpSpPr>
            <a:grpSpLocks/>
          </p:cNvGrpSpPr>
          <p:nvPr/>
        </p:nvGrpSpPr>
        <p:grpSpPr bwMode="auto">
          <a:xfrm>
            <a:off x="0" y="4365625"/>
            <a:ext cx="4572000" cy="2492375"/>
            <a:chOff x="1676" y="71"/>
            <a:chExt cx="3512" cy="2000"/>
          </a:xfrm>
        </p:grpSpPr>
        <p:pic>
          <p:nvPicPr>
            <p:cNvPr id="5133" name="Picture 6" descr="glob_trend12y0ers"/>
            <p:cNvPicPr>
              <a:picLocks noChangeAspect="1" noChangeArrowheads="1"/>
            </p:cNvPicPr>
            <p:nvPr/>
          </p:nvPicPr>
          <p:blipFill>
            <a:blip r:embed="rId4">
              <a:extLst>
                <a:ext uri="{28A0092B-C50C-407E-A947-70E740481C1C}">
                  <a14:useLocalDpi xmlns:a14="http://schemas.microsoft.com/office/drawing/2010/main" val="0"/>
                </a:ext>
              </a:extLst>
            </a:blip>
            <a:srcRect l="22876" t="26680" r="8916" b="21408"/>
            <a:stretch>
              <a:fillRect/>
            </a:stretch>
          </p:blipFill>
          <p:spPr bwMode="auto">
            <a:xfrm>
              <a:off x="1676" y="71"/>
              <a:ext cx="3456" cy="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7" descr="glob_trend12y0ers"/>
            <p:cNvPicPr>
              <a:picLocks noChangeAspect="1" noChangeArrowheads="1"/>
            </p:cNvPicPr>
            <p:nvPr/>
          </p:nvPicPr>
          <p:blipFill>
            <a:blip r:embed="rId4">
              <a:extLst>
                <a:ext uri="{28A0092B-C50C-407E-A947-70E740481C1C}">
                  <a14:useLocalDpi xmlns:a14="http://schemas.microsoft.com/office/drawing/2010/main" val="0"/>
                </a:ext>
              </a:extLst>
            </a:blip>
            <a:srcRect l="22876" t="87364" r="8916" b="8528"/>
            <a:stretch>
              <a:fillRect/>
            </a:stretch>
          </p:blipFill>
          <p:spPr bwMode="auto">
            <a:xfrm>
              <a:off x="1732" y="1924"/>
              <a:ext cx="3456"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7" name="Picture 17" descr="Z:\MYOCEAN\TAC\trend_GIA_Applied.png"/>
          <p:cNvPicPr>
            <a:picLocks noChangeAspect="1" noChangeArrowheads="1"/>
          </p:cNvPicPr>
          <p:nvPr/>
        </p:nvPicPr>
        <p:blipFill>
          <a:blip r:embed="rId5" cstate="print">
            <a:extLst>
              <a:ext uri="{28A0092B-C50C-407E-A947-70E740481C1C}">
                <a14:useLocalDpi xmlns:a14="http://schemas.microsoft.com/office/drawing/2010/main" val="0"/>
              </a:ext>
            </a:extLst>
          </a:blip>
          <a:srcRect l="13474" r="21172" b="8981"/>
          <a:stretch>
            <a:fillRect/>
          </a:stretch>
        </p:blipFill>
        <p:spPr bwMode="auto">
          <a:xfrm>
            <a:off x="2700338" y="4976813"/>
            <a:ext cx="1800225"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11"/>
          <p:cNvSpPr txBox="1">
            <a:spLocks noChangeArrowheads="1"/>
          </p:cNvSpPr>
          <p:nvPr/>
        </p:nvSpPr>
        <p:spPr bwMode="auto">
          <a:xfrm>
            <a:off x="323850" y="4005263"/>
            <a:ext cx="20240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9pPr>
          </a:lstStyle>
          <a:p>
            <a:pPr eaLnBrk="1" hangingPunct="1"/>
            <a:r>
              <a:rPr lang="da-DK" altLang="da-DK"/>
              <a:t>Sea Level Change</a:t>
            </a:r>
          </a:p>
        </p:txBody>
      </p:sp>
      <p:sp>
        <p:nvSpPr>
          <p:cNvPr id="5129" name="TextBox 12"/>
          <p:cNvSpPr txBox="1">
            <a:spLocks noChangeArrowheads="1"/>
          </p:cNvSpPr>
          <p:nvPr/>
        </p:nvSpPr>
        <p:spPr bwMode="auto">
          <a:xfrm>
            <a:off x="2484438" y="2852738"/>
            <a:ext cx="1390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9pPr>
          </a:lstStyle>
          <a:p>
            <a:pPr eaLnBrk="1" hangingPunct="1"/>
            <a:r>
              <a:rPr lang="da-DK" altLang="da-DK"/>
              <a:t>Bathymetry</a:t>
            </a:r>
          </a:p>
        </p:txBody>
      </p:sp>
      <p:sp>
        <p:nvSpPr>
          <p:cNvPr id="5130" name="TextBox 13"/>
          <p:cNvSpPr txBox="1">
            <a:spLocks noChangeArrowheads="1"/>
          </p:cNvSpPr>
          <p:nvPr/>
        </p:nvSpPr>
        <p:spPr bwMode="auto">
          <a:xfrm>
            <a:off x="5580063" y="260350"/>
            <a:ext cx="1584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34" charset="-128"/>
              </a:defRPr>
            </a:lvl9pPr>
          </a:lstStyle>
          <a:p>
            <a:pPr eaLnBrk="1" hangingPunct="1"/>
            <a:r>
              <a:rPr lang="da-DK" altLang="da-DK"/>
              <a:t>Gravity</a:t>
            </a:r>
          </a:p>
        </p:txBody>
      </p:sp>
      <p:pic>
        <p:nvPicPr>
          <p:cNvPr id="5131" name="Picture 8" descr="d4.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4360863"/>
            <a:ext cx="3330575"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4" descr="D:\al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4" y="2784475"/>
            <a:ext cx="1195388"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7825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78273"/>
            <a:ext cx="7772400" cy="1143000"/>
          </a:xfrm>
        </p:spPr>
        <p:txBody>
          <a:bodyPr/>
          <a:lstStyle/>
          <a:p>
            <a:r>
              <a:rPr lang="da-DK" dirty="0" smtClean="0"/>
              <a:t>The </a:t>
            </a:r>
            <a:r>
              <a:rPr lang="da-DK" dirty="0" err="1" smtClean="0"/>
              <a:t>Newlyn</a:t>
            </a:r>
            <a:r>
              <a:rPr lang="da-DK" dirty="0" smtClean="0"/>
              <a:t> tide gauge</a:t>
            </a:r>
            <a:endParaRPr lang="da-DK" dirty="0"/>
          </a:p>
        </p:txBody>
      </p:sp>
      <p:sp>
        <p:nvSpPr>
          <p:cNvPr id="3" name="Content Placeholder 2"/>
          <p:cNvSpPr>
            <a:spLocks noGrp="1"/>
          </p:cNvSpPr>
          <p:nvPr>
            <p:ph idx="1"/>
          </p:nvPr>
        </p:nvSpPr>
        <p:spPr>
          <a:xfrm>
            <a:off x="1063625" y="6209928"/>
            <a:ext cx="7772400" cy="4565650"/>
          </a:xfrm>
        </p:spPr>
        <p:txBody>
          <a:bodyPr/>
          <a:lstStyle/>
          <a:p>
            <a:pPr marL="0" indent="0">
              <a:buNone/>
            </a:pPr>
            <a:r>
              <a:rPr lang="da-DK" dirty="0" smtClean="0"/>
              <a:t>Data (decimal </a:t>
            </a:r>
            <a:r>
              <a:rPr lang="da-DK" dirty="0" err="1" smtClean="0"/>
              <a:t>years</a:t>
            </a:r>
            <a:r>
              <a:rPr lang="da-DK" dirty="0" smtClean="0"/>
              <a:t>, </a:t>
            </a:r>
            <a:r>
              <a:rPr lang="da-DK" dirty="0" err="1" smtClean="0"/>
              <a:t>height</a:t>
            </a:r>
            <a:r>
              <a:rPr lang="da-DK" dirty="0" smtClean="0"/>
              <a:t> (mm), dummy</a:t>
            </a:r>
          </a:p>
          <a:p>
            <a:pPr marL="0" indent="0">
              <a:buNone/>
            </a:pPr>
            <a:endParaRPr lang="da-DK" dirty="0"/>
          </a:p>
        </p:txBody>
      </p:sp>
      <p:pic>
        <p:nvPicPr>
          <p:cNvPr id="5" name="Picture 4"/>
          <p:cNvPicPr>
            <a:picLocks noChangeAspect="1"/>
          </p:cNvPicPr>
          <p:nvPr/>
        </p:nvPicPr>
        <p:blipFill>
          <a:blip r:embed="rId2"/>
          <a:stretch>
            <a:fillRect/>
          </a:stretch>
        </p:blipFill>
        <p:spPr>
          <a:xfrm>
            <a:off x="6908921" y="9153"/>
            <a:ext cx="2162175" cy="2114550"/>
          </a:xfrm>
          <a:prstGeom prst="rect">
            <a:avLst/>
          </a:prstGeom>
        </p:spPr>
      </p:pic>
      <p:pic>
        <p:nvPicPr>
          <p:cNvPr id="65540" name="Picture 4" descr="Billedresultat for newlyn tide gau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80928"/>
            <a:ext cx="8372475" cy="3819525"/>
          </a:xfrm>
          <a:prstGeom prst="rect">
            <a:avLst/>
          </a:prstGeom>
          <a:noFill/>
          <a:extLst>
            <a:ext uri="{909E8E84-426E-40DD-AFC4-6F175D3DCCD1}">
              <a14:hiddenFill xmlns:a14="http://schemas.microsoft.com/office/drawing/2010/main">
                <a:solidFill>
                  <a:srgbClr val="FFFFFF"/>
                </a:solidFill>
              </a14:hiddenFill>
            </a:ext>
          </a:extLst>
        </p:spPr>
      </p:pic>
      <p:pic>
        <p:nvPicPr>
          <p:cNvPr id="65542" name="Picture 6" descr="Billedresultat for newlyn tide gau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8398" y="0"/>
            <a:ext cx="2171700" cy="210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6409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da-DK" altLang="da-DK" dirty="0" smtClean="0">
                <a:ea typeface="ＭＳ Ｐゴシック" panose="020B0600070205080204" pitchFamily="34" charset="-128"/>
              </a:rPr>
              <a:t>All over the </a:t>
            </a:r>
            <a:r>
              <a:rPr lang="da-DK" altLang="da-DK" dirty="0" err="1" smtClean="0">
                <a:ea typeface="ＭＳ Ｐゴシック" panose="020B0600070205080204" pitchFamily="34" charset="-128"/>
              </a:rPr>
              <a:t>world</a:t>
            </a:r>
            <a:r>
              <a:rPr lang="da-DK" altLang="da-DK" dirty="0" smtClean="0">
                <a:ea typeface="ＭＳ Ｐゴシック" panose="020B0600070205080204" pitchFamily="34" charset="-128"/>
              </a:rPr>
              <a:t> for 100 </a:t>
            </a:r>
            <a:r>
              <a:rPr lang="da-DK" altLang="da-DK" dirty="0" err="1" smtClean="0">
                <a:ea typeface="ＭＳ Ｐゴシック" panose="020B0600070205080204" pitchFamily="34" charset="-128"/>
              </a:rPr>
              <a:t>years</a:t>
            </a:r>
            <a:r>
              <a:rPr lang="da-DK" altLang="da-DK" dirty="0" smtClean="0">
                <a:ea typeface="ＭＳ Ｐゴシック" panose="020B0600070205080204" pitchFamily="34" charset="-128"/>
              </a:rPr>
              <a:t> ”or </a:t>
            </a:r>
            <a:r>
              <a:rPr lang="da-DK" altLang="da-DK" dirty="0" err="1" smtClean="0">
                <a:ea typeface="ＭＳ Ｐゴシック" panose="020B0600070205080204" pitchFamily="34" charset="-128"/>
              </a:rPr>
              <a:t>only</a:t>
            </a:r>
            <a:r>
              <a:rPr lang="da-DK" altLang="da-DK" dirty="0" smtClean="0">
                <a:ea typeface="ＭＳ Ｐゴシック" panose="020B0600070205080204" pitchFamily="34" charset="-128"/>
              </a:rPr>
              <a:t> at </a:t>
            </a:r>
            <a:r>
              <a:rPr lang="da-DK" altLang="da-DK" dirty="0" err="1" smtClean="0">
                <a:ea typeface="ＭＳ Ｐゴシック" panose="020B0600070205080204" pitchFamily="34" charset="-128"/>
              </a:rPr>
              <a:t>coast</a:t>
            </a:r>
            <a:r>
              <a:rPr lang="da-DK" altLang="da-DK" dirty="0" smtClean="0">
                <a:ea typeface="ＭＳ Ｐゴシック" panose="020B0600070205080204" pitchFamily="34" charset="-128"/>
              </a:rPr>
              <a:t>” </a:t>
            </a:r>
          </a:p>
        </p:txBody>
      </p:sp>
      <p:sp>
        <p:nvSpPr>
          <p:cNvPr id="44035" name="Content Placeholder 2"/>
          <p:cNvSpPr>
            <a:spLocks noGrp="1"/>
          </p:cNvSpPr>
          <p:nvPr>
            <p:ph idx="1"/>
          </p:nvPr>
        </p:nvSpPr>
        <p:spPr/>
        <p:txBody>
          <a:bodyPr/>
          <a:lstStyle/>
          <a:p>
            <a:endParaRPr lang="da-DK" altLang="da-DK" smtClean="0">
              <a:ea typeface="ＭＳ Ｐゴシック" panose="020B0600070205080204" pitchFamily="34" charset="-128"/>
            </a:endParaRPr>
          </a:p>
        </p:txBody>
      </p:sp>
      <p:pic>
        <p:nvPicPr>
          <p:cNvPr id="44036" name="Picture 2"/>
          <p:cNvPicPr>
            <a:picLocks noChangeAspect="1" noChangeArrowheads="1"/>
          </p:cNvPicPr>
          <p:nvPr/>
        </p:nvPicPr>
        <p:blipFill>
          <a:blip r:embed="rId2">
            <a:extLst>
              <a:ext uri="{28A0092B-C50C-407E-A947-70E740481C1C}">
                <a14:useLocalDpi xmlns:a14="http://schemas.microsoft.com/office/drawing/2010/main" val="0"/>
              </a:ext>
            </a:extLst>
          </a:blip>
          <a:srcRect t="6766"/>
          <a:stretch>
            <a:fillRect/>
          </a:stretch>
        </p:blipFill>
        <p:spPr bwMode="auto">
          <a:xfrm>
            <a:off x="90260" y="1803325"/>
            <a:ext cx="8833524" cy="4794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17849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Sea </a:t>
            </a:r>
            <a:r>
              <a:rPr lang="da-DK" dirty="0" err="1" smtClean="0"/>
              <a:t>level</a:t>
            </a:r>
            <a:r>
              <a:rPr lang="da-DK" dirty="0" smtClean="0"/>
              <a:t> rise from tide gauges</a:t>
            </a:r>
            <a:endParaRPr lang="da-DK" dirty="0"/>
          </a:p>
        </p:txBody>
      </p:sp>
      <p:pic>
        <p:nvPicPr>
          <p:cNvPr id="4" name="Content Placeholder 3"/>
          <p:cNvPicPr>
            <a:picLocks noGrp="1" noChangeAspect="1"/>
          </p:cNvPicPr>
          <p:nvPr>
            <p:ph idx="1"/>
          </p:nvPr>
        </p:nvPicPr>
        <p:blipFill>
          <a:blip r:embed="rId2"/>
          <a:stretch>
            <a:fillRect/>
          </a:stretch>
        </p:blipFill>
        <p:spPr>
          <a:xfrm>
            <a:off x="142089" y="1844824"/>
            <a:ext cx="8889943" cy="4582533"/>
          </a:xfrm>
          <a:prstGeom prst="rect">
            <a:avLst/>
          </a:prstGeom>
        </p:spPr>
      </p:pic>
    </p:spTree>
    <p:extLst>
      <p:ext uri="{BB962C8B-B14F-4D97-AF65-F5344CB8AC3E}">
        <p14:creationId xmlns:p14="http://schemas.microsoft.com/office/powerpoint/2010/main" val="2090830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 level change since </a:t>
            </a:r>
            <a:r>
              <a:rPr lang="en-US" dirty="0" err="1" smtClean="0"/>
              <a:t>Pleistoscene</a:t>
            </a:r>
            <a:r>
              <a:rPr lang="en-US" dirty="0" smtClean="0"/>
              <a:t> </a:t>
            </a:r>
            <a:endParaRPr lang="en-US" dirty="0"/>
          </a:p>
        </p:txBody>
      </p:sp>
      <p:pic>
        <p:nvPicPr>
          <p:cNvPr id="3" name="Picture 8" descr="fig1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844824"/>
            <a:ext cx="7040562"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8602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79512" y="764704"/>
            <a:ext cx="7772400" cy="1143000"/>
          </a:xfrm>
        </p:spPr>
        <p:txBody>
          <a:bodyPr/>
          <a:lstStyle/>
          <a:p>
            <a:r>
              <a:rPr lang="da-DK" altLang="da-DK" dirty="0" err="1" smtClean="0">
                <a:ea typeface="ＭＳ Ｐゴシック" panose="020B0600070205080204" pitchFamily="34" charset="-128"/>
              </a:rPr>
              <a:t>Importance</a:t>
            </a:r>
            <a:r>
              <a:rPr lang="da-DK" altLang="da-DK" dirty="0" smtClean="0">
                <a:ea typeface="ＭＳ Ｐゴシック" panose="020B0600070205080204" pitchFamily="34" charset="-128"/>
              </a:rPr>
              <a:t> of TG</a:t>
            </a:r>
            <a:br>
              <a:rPr lang="da-DK" altLang="da-DK" dirty="0" smtClean="0">
                <a:ea typeface="ＭＳ Ｐゴシック" panose="020B0600070205080204" pitchFamily="34" charset="-128"/>
              </a:rPr>
            </a:br>
            <a:r>
              <a:rPr lang="da-DK" altLang="da-DK" dirty="0" err="1" smtClean="0">
                <a:ea typeface="ＭＳ Ｐゴシック" panose="020B0600070205080204" pitchFamily="34" charset="-128"/>
              </a:rPr>
              <a:t>Climate</a:t>
            </a:r>
            <a:r>
              <a:rPr lang="da-DK" altLang="da-DK" dirty="0" smtClean="0">
                <a:ea typeface="ＭＳ Ｐゴシック" panose="020B0600070205080204" pitchFamily="34" charset="-128"/>
              </a:rPr>
              <a:t> </a:t>
            </a:r>
            <a:r>
              <a:rPr lang="da-DK" altLang="da-DK" dirty="0" err="1" smtClean="0">
                <a:ea typeface="ＭＳ Ｐゴシック" panose="020B0600070205080204" pitchFamily="34" charset="-128"/>
              </a:rPr>
              <a:t>changes</a:t>
            </a:r>
            <a:r>
              <a:rPr lang="da-DK" altLang="da-DK" dirty="0" smtClean="0">
                <a:ea typeface="ＭＳ Ｐゴシック" panose="020B0600070205080204" pitchFamily="34" charset="-128"/>
              </a:rPr>
              <a:t> </a:t>
            </a:r>
            <a:br>
              <a:rPr lang="da-DK" altLang="da-DK" dirty="0" smtClean="0">
                <a:ea typeface="ＭＳ Ｐゴシック" panose="020B0600070205080204" pitchFamily="34" charset="-128"/>
              </a:rPr>
            </a:br>
            <a:r>
              <a:rPr lang="da-DK" altLang="da-DK" dirty="0" smtClean="0">
                <a:ea typeface="ＭＳ Ｐゴシック" panose="020B0600070205080204" pitchFamily="34" charset="-128"/>
              </a:rPr>
              <a:t>observations:	</a:t>
            </a:r>
          </a:p>
        </p:txBody>
      </p:sp>
      <p:sp>
        <p:nvSpPr>
          <p:cNvPr id="47107" name="TextBox 3"/>
          <p:cNvSpPr txBox="1">
            <a:spLocks noChangeArrowheads="1"/>
          </p:cNvSpPr>
          <p:nvPr/>
        </p:nvSpPr>
        <p:spPr bwMode="auto">
          <a:xfrm>
            <a:off x="539750" y="2133600"/>
            <a:ext cx="3116263"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16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buFontTx/>
              <a:buNone/>
            </a:pPr>
            <a:r>
              <a:rPr lang="da-DK" altLang="da-DK" b="1"/>
              <a:t>Tide gauges</a:t>
            </a:r>
          </a:p>
          <a:p>
            <a:pPr eaLnBrk="1" hangingPunct="1">
              <a:spcBef>
                <a:spcPct val="50000"/>
              </a:spcBef>
              <a:buFontTx/>
              <a:buNone/>
            </a:pPr>
            <a:endParaRPr lang="da-DK" altLang="da-DK" b="1"/>
          </a:p>
          <a:p>
            <a:pPr eaLnBrk="1" hangingPunct="1">
              <a:spcBef>
                <a:spcPct val="50000"/>
              </a:spcBef>
              <a:buFontTx/>
              <a:buNone/>
            </a:pPr>
            <a:r>
              <a:rPr lang="da-DK" altLang="da-DK" b="1"/>
              <a:t>Marsh</a:t>
            </a:r>
          </a:p>
          <a:p>
            <a:pPr eaLnBrk="1" hangingPunct="1">
              <a:spcBef>
                <a:spcPct val="50000"/>
              </a:spcBef>
              <a:buFontTx/>
              <a:buNone/>
            </a:pPr>
            <a:endParaRPr lang="da-DK" altLang="da-DK" b="1"/>
          </a:p>
          <a:p>
            <a:pPr eaLnBrk="1" hangingPunct="1">
              <a:spcBef>
                <a:spcPct val="50000"/>
              </a:spcBef>
              <a:buFontTx/>
              <a:buNone/>
            </a:pPr>
            <a:r>
              <a:rPr lang="da-DK" altLang="da-DK" b="1"/>
              <a:t>Ice cores</a:t>
            </a:r>
          </a:p>
          <a:p>
            <a:pPr eaLnBrk="1" hangingPunct="1">
              <a:spcBef>
                <a:spcPct val="50000"/>
              </a:spcBef>
              <a:buFontTx/>
              <a:buNone/>
            </a:pPr>
            <a:endParaRPr lang="da-DK" altLang="da-DK" b="1"/>
          </a:p>
          <a:p>
            <a:pPr eaLnBrk="1" hangingPunct="1">
              <a:spcBef>
                <a:spcPct val="50000"/>
              </a:spcBef>
              <a:buFontTx/>
              <a:buNone/>
            </a:pPr>
            <a:r>
              <a:rPr lang="da-DK" altLang="da-DK" b="1"/>
              <a:t>Climate Models</a:t>
            </a:r>
          </a:p>
          <a:p>
            <a:pPr eaLnBrk="1" hangingPunct="1">
              <a:spcBef>
                <a:spcPct val="50000"/>
              </a:spcBef>
              <a:buFontTx/>
              <a:buNone/>
            </a:pPr>
            <a:endParaRPr lang="da-DK" altLang="da-DK" b="1"/>
          </a:p>
          <a:p>
            <a:pPr eaLnBrk="1" hangingPunct="1">
              <a:spcBef>
                <a:spcPct val="50000"/>
              </a:spcBef>
              <a:buFontTx/>
              <a:buNone/>
            </a:pPr>
            <a:r>
              <a:rPr lang="da-DK" altLang="da-DK" b="1"/>
              <a:t>Sea Level reconstruction:</a:t>
            </a:r>
          </a:p>
          <a:p>
            <a:pPr eaLnBrk="1" hangingPunct="1">
              <a:spcBef>
                <a:spcPct val="50000"/>
              </a:spcBef>
              <a:buFontTx/>
              <a:buNone/>
            </a:pPr>
            <a:endParaRPr lang="da-DK" altLang="da-DK" b="1"/>
          </a:p>
        </p:txBody>
      </p:sp>
      <p:pic>
        <p:nvPicPr>
          <p:cNvPr id="47108" name="Picture 2" descr="Map of sea level anomalies for a &#10;given year with respect to the average over the period 1960-19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8513" y="0"/>
            <a:ext cx="36322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88913"/>
            <a:ext cx="2779712" cy="277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5" descr="http://www.marbef.org/m/images/d/d7/Zonation_salt_marsh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175" y="2133600"/>
            <a:ext cx="8158137" cy="49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http://earthobservatory.nasa.gov/Features/Paleoclimatology_IceCores/Images/greenland_drill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838" y="3957638"/>
            <a:ext cx="3495675"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2483768" y="-243408"/>
            <a:ext cx="7772400" cy="1143000"/>
          </a:xfrm>
        </p:spPr>
        <p:txBody>
          <a:bodyPr/>
          <a:lstStyle/>
          <a:p>
            <a:r>
              <a:rPr lang="en-US" altLang="da-DK" dirty="0" err="1" smtClean="0">
                <a:ea typeface="ＭＳ Ｐゴシック" panose="020B0600070205080204" pitchFamily="34" charset="-128"/>
              </a:rPr>
              <a:t>Exersize</a:t>
            </a:r>
            <a:r>
              <a:rPr lang="en-US" altLang="da-DK" dirty="0" smtClean="0">
                <a:ea typeface="ＭＳ Ｐゴシック" panose="020B0600070205080204" pitchFamily="34" charset="-128"/>
              </a:rPr>
              <a:t> 1 DIY sea level trend.</a:t>
            </a:r>
          </a:p>
        </p:txBody>
      </p:sp>
      <p:sp>
        <p:nvSpPr>
          <p:cNvPr id="41987" name="Content Placeholder 2"/>
          <p:cNvSpPr>
            <a:spLocks noGrp="1"/>
          </p:cNvSpPr>
          <p:nvPr>
            <p:ph idx="1"/>
          </p:nvPr>
        </p:nvSpPr>
        <p:spPr>
          <a:xfrm>
            <a:off x="584474" y="1124744"/>
            <a:ext cx="7772400" cy="4565650"/>
          </a:xfrm>
        </p:spPr>
        <p:txBody>
          <a:bodyPr/>
          <a:lstStyle/>
          <a:p>
            <a:r>
              <a:rPr lang="en-US" altLang="da-DK" dirty="0" smtClean="0">
                <a:ea typeface="ＭＳ Ｐゴシック" panose="020B0600070205080204" pitchFamily="34" charset="-128"/>
              </a:rPr>
              <a:t>The </a:t>
            </a:r>
            <a:r>
              <a:rPr lang="en-US" altLang="da-DK" dirty="0" err="1" smtClean="0">
                <a:ea typeface="ＭＳ Ｐゴシック" panose="020B0600070205080204" pitchFamily="34" charset="-128"/>
              </a:rPr>
              <a:t>Cph</a:t>
            </a:r>
            <a:r>
              <a:rPr lang="en-US" altLang="da-DK" dirty="0" smtClean="0">
                <a:ea typeface="ＭＳ Ｐゴシック" panose="020B0600070205080204" pitchFamily="34" charset="-128"/>
              </a:rPr>
              <a:t>/Stok/Newlyn/Manilla  tide gauge – all &gt; 100 years.</a:t>
            </a:r>
          </a:p>
          <a:p>
            <a:r>
              <a:rPr lang="en-US" altLang="da-DK" dirty="0" smtClean="0">
                <a:ea typeface="ＭＳ Ｐゴシック" panose="020B0600070205080204" pitchFamily="34" charset="-128"/>
              </a:rPr>
              <a:t>Format is (time (decimal years), </a:t>
            </a:r>
            <a:r>
              <a:rPr lang="en-US" altLang="da-DK" dirty="0" err="1" smtClean="0">
                <a:ea typeface="ＭＳ Ｐゴシック" panose="020B0600070205080204" pitchFamily="34" charset="-128"/>
              </a:rPr>
              <a:t>ssh</a:t>
            </a:r>
            <a:r>
              <a:rPr lang="en-US" altLang="da-DK" dirty="0" smtClean="0">
                <a:ea typeface="ＭＳ Ｐゴシック" panose="020B0600070205080204" pitchFamily="34" charset="-128"/>
              </a:rPr>
              <a:t> (in mm + 7000 mm offset) </a:t>
            </a:r>
          </a:p>
          <a:p>
            <a:endParaRPr lang="en-US" altLang="da-DK" dirty="0">
              <a:ea typeface="ＭＳ Ｐゴシック" panose="020B0600070205080204" pitchFamily="34" charset="-128"/>
            </a:endParaRPr>
          </a:p>
          <a:p>
            <a:r>
              <a:rPr lang="en-US" altLang="da-DK" dirty="0" smtClean="0">
                <a:ea typeface="ＭＳ Ｐゴシック" panose="020B0600070205080204" pitchFamily="34" charset="-128"/>
              </a:rPr>
              <a:t>Study long term sea level change </a:t>
            </a:r>
          </a:p>
          <a:p>
            <a:r>
              <a:rPr lang="en-US" altLang="da-DK" dirty="0" smtClean="0">
                <a:ea typeface="ＭＳ Ｐゴシック" panose="020B0600070205080204" pitchFamily="34" charset="-128"/>
              </a:rPr>
              <a:t>Create sea level trend over 100 years and most recent 30 years. </a:t>
            </a:r>
          </a:p>
          <a:p>
            <a:r>
              <a:rPr lang="en-US" altLang="da-DK" dirty="0" smtClean="0">
                <a:ea typeface="ＭＳ Ｐゴシック" panose="020B0600070205080204" pitchFamily="34" charset="-128"/>
              </a:rPr>
              <a:t>Investigate trend</a:t>
            </a:r>
          </a:p>
          <a:p>
            <a:r>
              <a:rPr lang="en-US" altLang="da-DK" dirty="0" smtClean="0">
                <a:ea typeface="ＭＳ Ｐゴシック" panose="020B0600070205080204" pitchFamily="34" charset="-128"/>
              </a:rPr>
              <a:t>Method: </a:t>
            </a:r>
            <a:endParaRPr lang="en-US" altLang="da-DK" dirty="0">
              <a:ea typeface="ＭＳ Ｐゴシック" panose="020B0600070205080204" pitchFamily="34" charset="-128"/>
            </a:endParaRPr>
          </a:p>
          <a:p>
            <a:r>
              <a:rPr lang="en-US" altLang="da-DK" dirty="0" smtClean="0">
                <a:ea typeface="ＭＳ Ｐゴシック" panose="020B0600070205080204" pitchFamily="34" charset="-128"/>
              </a:rPr>
              <a:t>Use </a:t>
            </a:r>
            <a:r>
              <a:rPr lang="en-US" altLang="da-DK" dirty="0" err="1" smtClean="0">
                <a:ea typeface="ＭＳ Ｐゴシック" panose="020B0600070205080204" pitchFamily="34" charset="-128"/>
              </a:rPr>
              <a:t>Polyfit</a:t>
            </a:r>
            <a:r>
              <a:rPr lang="en-US" altLang="da-DK" dirty="0" smtClean="0">
                <a:ea typeface="ＭＳ Ｐゴシック" panose="020B0600070205080204" pitchFamily="34" charset="-128"/>
              </a:rPr>
              <a:t> routine or the preferred \ operator : </a:t>
            </a:r>
          </a:p>
          <a:p>
            <a:r>
              <a:rPr lang="en-US" altLang="da-DK" dirty="0" smtClean="0">
                <a:ea typeface="ＭＳ Ｐゴシック" panose="020B0600070205080204" pitchFamily="34" charset="-128"/>
              </a:rPr>
              <a:t>  </a:t>
            </a:r>
          </a:p>
        </p:txBody>
      </p:sp>
      <p:sp>
        <p:nvSpPr>
          <p:cNvPr id="4" name="TextBox 3"/>
          <p:cNvSpPr txBox="1"/>
          <p:nvPr/>
        </p:nvSpPr>
        <p:spPr>
          <a:xfrm>
            <a:off x="671685" y="3429000"/>
            <a:ext cx="8202310" cy="4031873"/>
          </a:xfrm>
          <a:prstGeom prst="rect">
            <a:avLst/>
          </a:prstGeom>
          <a:noFill/>
        </p:spPr>
        <p:txBody>
          <a:bodyPr wrap="none" rtlCol="0">
            <a:spAutoFit/>
          </a:bodyPr>
          <a:lstStyle/>
          <a:p>
            <a:pPr marL="0" indent="0">
              <a:buNone/>
            </a:pPr>
            <a:r>
              <a:rPr lang="da-DK" dirty="0" err="1" smtClean="0"/>
              <a:t>ssh</a:t>
            </a:r>
            <a:r>
              <a:rPr lang="da-DK" dirty="0" smtClean="0"/>
              <a:t> = </a:t>
            </a:r>
            <a:r>
              <a:rPr lang="da-DK" dirty="0" err="1" smtClean="0"/>
              <a:t>Newlyn</a:t>
            </a:r>
            <a:r>
              <a:rPr lang="da-DK" dirty="0" smtClean="0"/>
              <a:t> </a:t>
            </a:r>
            <a:r>
              <a:rPr lang="da-DK" dirty="0" err="1" smtClean="0"/>
              <a:t>sea</a:t>
            </a:r>
            <a:r>
              <a:rPr lang="da-DK" dirty="0" smtClean="0"/>
              <a:t> </a:t>
            </a:r>
            <a:r>
              <a:rPr lang="da-DK" dirty="0" err="1" smtClean="0"/>
              <a:t>surface</a:t>
            </a:r>
            <a:r>
              <a:rPr lang="da-DK" dirty="0" smtClean="0"/>
              <a:t> </a:t>
            </a:r>
            <a:r>
              <a:rPr lang="da-DK" dirty="0" err="1" smtClean="0"/>
              <a:t>height</a:t>
            </a:r>
            <a:r>
              <a:rPr lang="da-DK" dirty="0" smtClean="0"/>
              <a:t> (100 observations).</a:t>
            </a:r>
          </a:p>
          <a:p>
            <a:pPr marL="0" indent="0">
              <a:buNone/>
            </a:pPr>
            <a:r>
              <a:rPr lang="da-DK" dirty="0" smtClean="0"/>
              <a:t>time </a:t>
            </a:r>
            <a:r>
              <a:rPr lang="da-DK" dirty="0"/>
              <a:t>= </a:t>
            </a:r>
            <a:r>
              <a:rPr lang="da-DK" dirty="0" smtClean="0"/>
              <a:t>time (in </a:t>
            </a:r>
            <a:r>
              <a:rPr lang="da-DK" dirty="0" err="1" smtClean="0"/>
              <a:t>years</a:t>
            </a:r>
            <a:r>
              <a:rPr lang="da-DK" dirty="0" smtClean="0"/>
              <a:t>); </a:t>
            </a:r>
            <a:endParaRPr lang="da-DK" dirty="0"/>
          </a:p>
          <a:p>
            <a:pPr marL="0" indent="0">
              <a:buNone/>
            </a:pPr>
            <a:endParaRPr lang="da-DK" dirty="0" smtClean="0"/>
          </a:p>
          <a:p>
            <a:pPr marL="0" indent="0">
              <a:buNone/>
            </a:pPr>
            <a:r>
              <a:rPr lang="da-DK" dirty="0" err="1" smtClean="0"/>
              <a:t>You</a:t>
            </a:r>
            <a:r>
              <a:rPr lang="da-DK" dirty="0" smtClean="0"/>
              <a:t> </a:t>
            </a:r>
            <a:r>
              <a:rPr lang="da-DK" dirty="0" err="1" smtClean="0"/>
              <a:t>create</a:t>
            </a:r>
            <a:r>
              <a:rPr lang="da-DK" dirty="0" smtClean="0"/>
              <a:t> a </a:t>
            </a:r>
            <a:r>
              <a:rPr lang="da-DK" dirty="0" err="1" smtClean="0"/>
              <a:t>prediction</a:t>
            </a:r>
            <a:r>
              <a:rPr lang="da-DK" dirty="0" smtClean="0"/>
              <a:t> model of same time </a:t>
            </a:r>
            <a:r>
              <a:rPr lang="da-DK" dirty="0" err="1" smtClean="0"/>
              <a:t>length</a:t>
            </a:r>
            <a:r>
              <a:rPr lang="da-DK" dirty="0" smtClean="0"/>
              <a:t> (100) as </a:t>
            </a:r>
            <a:r>
              <a:rPr lang="da-DK" dirty="0" err="1" smtClean="0"/>
              <a:t>you</a:t>
            </a:r>
            <a:r>
              <a:rPr lang="da-DK" dirty="0" smtClean="0"/>
              <a:t> </a:t>
            </a:r>
            <a:r>
              <a:rPr lang="da-DK" dirty="0" err="1" smtClean="0"/>
              <a:t>vector</a:t>
            </a:r>
            <a:r>
              <a:rPr lang="da-DK" dirty="0" smtClean="0"/>
              <a:t> of </a:t>
            </a:r>
            <a:r>
              <a:rPr lang="da-DK" dirty="0" err="1" smtClean="0"/>
              <a:t>ssh</a:t>
            </a:r>
            <a:endParaRPr lang="da-DK" dirty="0"/>
          </a:p>
          <a:p>
            <a:pPr marL="0" indent="0">
              <a:buNone/>
            </a:pPr>
            <a:r>
              <a:rPr lang="da-DK" dirty="0" smtClean="0"/>
              <a:t>e </a:t>
            </a:r>
            <a:r>
              <a:rPr lang="da-DK" dirty="0"/>
              <a:t>= </a:t>
            </a:r>
            <a:r>
              <a:rPr lang="da-DK" dirty="0" smtClean="0"/>
              <a:t>[</a:t>
            </a:r>
            <a:r>
              <a:rPr lang="da-DK" dirty="0" err="1" smtClean="0"/>
              <a:t>ones</a:t>
            </a:r>
            <a:r>
              <a:rPr lang="da-DK" dirty="0" smtClean="0"/>
              <a:t>  time];</a:t>
            </a:r>
          </a:p>
          <a:p>
            <a:pPr marL="0" indent="0">
              <a:buNone/>
            </a:pPr>
            <a:endParaRPr lang="da-DK" dirty="0" smtClean="0"/>
          </a:p>
          <a:p>
            <a:pPr marL="0" indent="0">
              <a:buNone/>
            </a:pPr>
            <a:r>
              <a:rPr lang="da-DK" dirty="0" smtClean="0"/>
              <a:t>In </a:t>
            </a:r>
            <a:r>
              <a:rPr lang="da-DK" dirty="0" err="1" smtClean="0"/>
              <a:t>Matlab</a:t>
            </a:r>
            <a:r>
              <a:rPr lang="da-DK" dirty="0" smtClean="0"/>
              <a:t> </a:t>
            </a:r>
            <a:r>
              <a:rPr lang="da-DK" dirty="0" err="1" smtClean="0"/>
              <a:t>you</a:t>
            </a:r>
            <a:r>
              <a:rPr lang="da-DK" dirty="0" smtClean="0"/>
              <a:t> </a:t>
            </a:r>
            <a:r>
              <a:rPr lang="da-DK" dirty="0" err="1" smtClean="0"/>
              <a:t>can</a:t>
            </a:r>
            <a:r>
              <a:rPr lang="da-DK" dirty="0" smtClean="0"/>
              <a:t> </a:t>
            </a:r>
            <a:r>
              <a:rPr lang="da-DK" dirty="0" err="1" smtClean="0"/>
              <a:t>use</a:t>
            </a:r>
            <a:r>
              <a:rPr lang="da-DK" dirty="0" smtClean="0"/>
              <a:t> the backslash operator </a:t>
            </a:r>
            <a:r>
              <a:rPr lang="da-DK" dirty="0" err="1" smtClean="0"/>
              <a:t>which</a:t>
            </a:r>
            <a:r>
              <a:rPr lang="da-DK" dirty="0" smtClean="0"/>
              <a:t> </a:t>
            </a:r>
            <a:r>
              <a:rPr lang="da-DK" dirty="0" err="1" smtClean="0"/>
              <a:t>create</a:t>
            </a:r>
            <a:r>
              <a:rPr lang="da-DK" dirty="0" smtClean="0"/>
              <a:t> the LSQ fit. </a:t>
            </a:r>
          </a:p>
          <a:p>
            <a:pPr marL="0" indent="0">
              <a:buNone/>
            </a:pPr>
            <a:r>
              <a:rPr lang="da-DK" dirty="0" smtClean="0"/>
              <a:t>res </a:t>
            </a:r>
            <a:r>
              <a:rPr lang="da-DK" dirty="0"/>
              <a:t>= </a:t>
            </a:r>
            <a:r>
              <a:rPr lang="da-DK" dirty="0" smtClean="0"/>
              <a:t>e\</a:t>
            </a:r>
            <a:r>
              <a:rPr lang="da-DK" dirty="0" err="1" smtClean="0"/>
              <a:t>ssh</a:t>
            </a:r>
            <a:r>
              <a:rPr lang="da-DK" dirty="0" smtClean="0"/>
              <a:t>’    , res(1) = b, res(2) = a (</a:t>
            </a:r>
            <a:r>
              <a:rPr lang="da-DK" dirty="0" err="1" smtClean="0"/>
              <a:t>next</a:t>
            </a:r>
            <a:r>
              <a:rPr lang="da-DK" dirty="0" smtClean="0"/>
              <a:t> page)</a:t>
            </a:r>
          </a:p>
          <a:p>
            <a:pPr marL="0" indent="0">
              <a:buNone/>
            </a:pPr>
            <a:r>
              <a:rPr lang="da-DK" dirty="0" err="1" smtClean="0"/>
              <a:t>Create</a:t>
            </a:r>
            <a:r>
              <a:rPr lang="da-DK" dirty="0" smtClean="0"/>
              <a:t> </a:t>
            </a:r>
            <a:r>
              <a:rPr lang="da-DK" dirty="0" err="1" smtClean="0"/>
              <a:t>linear</a:t>
            </a:r>
            <a:r>
              <a:rPr lang="da-DK" dirty="0" smtClean="0"/>
              <a:t> model </a:t>
            </a:r>
            <a:r>
              <a:rPr lang="da-DK" dirty="0" err="1" smtClean="0"/>
              <a:t>sshLinear</a:t>
            </a:r>
            <a:r>
              <a:rPr lang="da-DK" dirty="0" smtClean="0"/>
              <a:t> = time*res(2) + res(1) </a:t>
            </a:r>
          </a:p>
          <a:p>
            <a:pPr marL="0" indent="0">
              <a:buNone/>
            </a:pPr>
            <a:endParaRPr lang="da-DK" dirty="0"/>
          </a:p>
          <a:p>
            <a:pPr marL="0" indent="0">
              <a:buNone/>
            </a:pPr>
            <a:r>
              <a:rPr lang="da-DK" dirty="0" err="1" smtClean="0"/>
              <a:t>Removing</a:t>
            </a:r>
            <a:r>
              <a:rPr lang="da-DK" dirty="0" smtClean="0"/>
              <a:t> trend is </a:t>
            </a:r>
            <a:r>
              <a:rPr lang="da-DK" dirty="0" err="1" smtClean="0"/>
              <a:t>then</a:t>
            </a:r>
            <a:r>
              <a:rPr lang="da-DK" dirty="0" smtClean="0"/>
              <a:t> </a:t>
            </a:r>
            <a:r>
              <a:rPr lang="da-DK" dirty="0" err="1" smtClean="0"/>
              <a:t>residual</a:t>
            </a:r>
            <a:r>
              <a:rPr lang="da-DK" dirty="0" smtClean="0"/>
              <a:t> = </a:t>
            </a:r>
            <a:r>
              <a:rPr lang="da-DK" dirty="0" err="1" smtClean="0"/>
              <a:t>ssh-sshLinear</a:t>
            </a:r>
            <a:endParaRPr lang="da-DK" dirty="0" smtClean="0"/>
          </a:p>
          <a:p>
            <a:pPr marL="0" indent="0">
              <a:buNone/>
            </a:pPr>
            <a:r>
              <a:rPr lang="da-DK" dirty="0" smtClean="0"/>
              <a:t>  </a:t>
            </a:r>
            <a:endParaRPr lang="da-DK" dirty="0"/>
          </a:p>
          <a:p>
            <a:r>
              <a:rPr lang="da-DK" dirty="0" smtClean="0"/>
              <a:t> </a:t>
            </a:r>
          </a:p>
          <a:p>
            <a:endParaRPr lang="da-DK" dirty="0" smtClean="0"/>
          </a:p>
          <a:p>
            <a:endParaRPr lang="da-DK" dirty="0"/>
          </a:p>
          <a:p>
            <a:r>
              <a:rPr lang="da-DK" dirty="0" smtClean="0"/>
              <a:t> </a:t>
            </a:r>
            <a:endParaRPr lang="da-DK" dirty="0"/>
          </a:p>
        </p:txBody>
      </p:sp>
    </p:spTree>
    <p:extLst>
      <p:ext uri="{BB962C8B-B14F-4D97-AF65-F5344CB8AC3E}">
        <p14:creationId xmlns:p14="http://schemas.microsoft.com/office/powerpoint/2010/main" val="18826640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01824"/>
            <a:ext cx="7772400" cy="1143000"/>
          </a:xfrm>
        </p:spPr>
        <p:txBody>
          <a:bodyPr/>
          <a:lstStyle/>
          <a:p>
            <a:r>
              <a:rPr lang="da-DK" dirty="0" err="1" smtClean="0"/>
              <a:t>Linear</a:t>
            </a:r>
            <a:r>
              <a:rPr lang="da-DK" dirty="0" smtClean="0"/>
              <a:t> Trend </a:t>
            </a:r>
            <a:r>
              <a:rPr lang="da-DK" dirty="0" err="1" smtClean="0"/>
              <a:t>estimation</a:t>
            </a:r>
            <a:r>
              <a:rPr lang="da-DK" dirty="0" smtClean="0"/>
              <a:t/>
            </a:r>
            <a:br>
              <a:rPr lang="da-DK" dirty="0" smtClean="0"/>
            </a:br>
            <a:r>
              <a:rPr lang="da-DK" dirty="0" smtClean="0"/>
              <a:t/>
            </a:r>
            <a:br>
              <a:rPr lang="da-DK" dirty="0" smtClean="0"/>
            </a:br>
            <a:r>
              <a:rPr lang="da-DK" dirty="0" smtClean="0"/>
              <a:t>Tide Gauge </a:t>
            </a:r>
            <a:r>
              <a:rPr lang="da-DK" dirty="0" err="1" smtClean="0"/>
              <a:t>annual</a:t>
            </a:r>
            <a:r>
              <a:rPr lang="da-DK" dirty="0" smtClean="0"/>
              <a:t> series (</a:t>
            </a:r>
            <a:r>
              <a:rPr lang="da-DK" dirty="0" err="1" smtClean="0"/>
              <a:t>ssh</a:t>
            </a:r>
            <a:r>
              <a:rPr lang="da-DK" dirty="0" smtClean="0"/>
              <a:t>(t)=y)</a:t>
            </a:r>
            <a:endParaRPr lang="da-DK" dirty="0"/>
          </a:p>
        </p:txBody>
      </p:sp>
      <p:pic>
        <p:nvPicPr>
          <p:cNvPr id="6" name="Picture 5"/>
          <p:cNvPicPr>
            <a:picLocks noChangeAspect="1"/>
          </p:cNvPicPr>
          <p:nvPr/>
        </p:nvPicPr>
        <p:blipFill>
          <a:blip r:embed="rId2"/>
          <a:stretch>
            <a:fillRect/>
          </a:stretch>
        </p:blipFill>
        <p:spPr>
          <a:xfrm>
            <a:off x="467544" y="2065425"/>
            <a:ext cx="2238375" cy="723900"/>
          </a:xfrm>
          <a:prstGeom prst="rect">
            <a:avLst/>
          </a:prstGeom>
        </p:spPr>
      </p:pic>
      <p:pic>
        <p:nvPicPr>
          <p:cNvPr id="7" name="Picture 2" descr="Linear regression.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988840"/>
            <a:ext cx="2969528" cy="195719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p:cNvSpPr txBox="1"/>
              <p:nvPr/>
            </p:nvSpPr>
            <p:spPr>
              <a:xfrm>
                <a:off x="430263" y="3381801"/>
                <a:ext cx="8135945" cy="2062103"/>
              </a:xfrm>
              <a:prstGeom prst="rect">
                <a:avLst/>
              </a:prstGeom>
              <a:noFill/>
            </p:spPr>
            <p:txBody>
              <a:bodyPr wrap="none" rtlCol="0">
                <a:spAutoFit/>
              </a:bodyPr>
              <a:lstStyle/>
              <a:p>
                <a:r>
                  <a:rPr lang="da-DK" dirty="0" smtClean="0"/>
                  <a:t>Minimization the differences. </a:t>
                </a:r>
              </a:p>
              <a:p>
                <a:r>
                  <a:rPr lang="da-DK" dirty="0" smtClean="0"/>
                  <a:t>Here in L2 norm </a:t>
                </a:r>
              </a:p>
              <a:p>
                <a:endParaRPr lang="da-DK" dirty="0" smtClean="0"/>
              </a:p>
              <a:p>
                <a:endParaRPr lang="da-DK" dirty="0"/>
              </a:p>
              <a:p>
                <a:endParaRPr lang="da-DK" dirty="0" smtClean="0"/>
              </a:p>
              <a:p>
                <a:r>
                  <a:rPr lang="da-DK" dirty="0" smtClean="0"/>
                  <a:t>Fitting </a:t>
                </a:r>
                <a:r>
                  <a:rPr lang="da-DK" dirty="0" err="1" smtClean="0"/>
                  <a:t>linear</a:t>
                </a:r>
                <a:r>
                  <a:rPr lang="da-DK" dirty="0" smtClean="0"/>
                  <a:t> and </a:t>
                </a:r>
                <a:r>
                  <a:rPr lang="da-DK" dirty="0" err="1" smtClean="0"/>
                  <a:t>second</a:t>
                </a:r>
                <a:r>
                  <a:rPr lang="da-DK" dirty="0" smtClean="0"/>
                  <a:t> </a:t>
                </a:r>
                <a:r>
                  <a:rPr lang="da-DK" dirty="0" err="1" smtClean="0"/>
                  <a:t>order</a:t>
                </a:r>
                <a:r>
                  <a:rPr lang="da-DK" dirty="0" smtClean="0"/>
                  <a:t> </a:t>
                </a:r>
                <a:r>
                  <a:rPr lang="da-DK" dirty="0" err="1" smtClean="0"/>
                  <a:t>functions</a:t>
                </a:r>
                <a:r>
                  <a:rPr lang="da-DK" dirty="0" smtClean="0"/>
                  <a:t> by </a:t>
                </a:r>
                <a:r>
                  <a:rPr lang="da-DK" dirty="0" err="1" smtClean="0"/>
                  <a:t>minimizing</a:t>
                </a:r>
                <a:r>
                  <a:rPr lang="da-DK" dirty="0" smtClean="0"/>
                  <a:t> </a:t>
                </a:r>
                <a14:m>
                  <m:oMath xmlns:m="http://schemas.openxmlformats.org/officeDocument/2006/math">
                    <m:nary>
                      <m:naryPr>
                        <m:chr m:val="∑"/>
                        <m:limLoc m:val="subSup"/>
                        <m:supHide m:val="on"/>
                        <m:ctrlPr>
                          <a:rPr lang="da-DK" i="1" smtClean="0">
                            <a:latin typeface="Cambria Math" panose="02040503050406030204" pitchFamily="18" charset="0"/>
                          </a:rPr>
                        </m:ctrlPr>
                      </m:naryPr>
                      <m:sub>
                        <m:r>
                          <m:rPr>
                            <m:brk m:alnAt="9"/>
                          </m:rPr>
                          <a:rPr lang="da-DK" b="0" i="1" smtClean="0">
                            <a:latin typeface="Cambria Math" panose="02040503050406030204" pitchFamily="18" charset="0"/>
                          </a:rPr>
                          <m:t>𝑡</m:t>
                        </m:r>
                      </m:sub>
                      <m:sup/>
                      <m:e>
                        <m:r>
                          <a:rPr lang="da-DK" b="0" i="1" smtClean="0">
                            <a:latin typeface="Cambria Math" panose="02040503050406030204" pitchFamily="18" charset="0"/>
                          </a:rPr>
                          <m:t>[(</m:t>
                        </m:r>
                        <m:r>
                          <a:rPr lang="da-DK" b="0" i="1" smtClean="0">
                            <a:latin typeface="Cambria Math" panose="02040503050406030204" pitchFamily="18" charset="0"/>
                          </a:rPr>
                          <m:t>𝑦</m:t>
                        </m:r>
                        <m:r>
                          <a:rPr lang="da-DK" b="0" i="1" smtClean="0">
                            <a:latin typeface="Cambria Math" panose="02040503050406030204" pitchFamily="18" charset="0"/>
                          </a:rPr>
                          <m:t>−(</m:t>
                        </m:r>
                        <m:r>
                          <a:rPr lang="da-DK" b="0" i="1" smtClean="0">
                            <a:latin typeface="Cambria Math" panose="02040503050406030204" pitchFamily="18" charset="0"/>
                          </a:rPr>
                          <m:t>𝑐</m:t>
                        </m:r>
                        <m:sSup>
                          <m:sSupPr>
                            <m:ctrlPr>
                              <a:rPr lang="da-DK" b="0" i="1" smtClean="0">
                                <a:latin typeface="Cambria Math" panose="02040503050406030204" pitchFamily="18" charset="0"/>
                              </a:rPr>
                            </m:ctrlPr>
                          </m:sSupPr>
                          <m:e>
                            <m:r>
                              <a:rPr lang="da-DK" b="0" i="1" smtClean="0">
                                <a:latin typeface="Cambria Math" panose="02040503050406030204" pitchFamily="18" charset="0"/>
                              </a:rPr>
                              <m:t>𝑡</m:t>
                            </m:r>
                          </m:e>
                          <m:sup>
                            <m:r>
                              <a:rPr lang="da-DK" b="0" i="1" smtClean="0">
                                <a:latin typeface="Cambria Math" panose="02040503050406030204" pitchFamily="18" charset="0"/>
                              </a:rPr>
                              <m:t>2</m:t>
                            </m:r>
                          </m:sup>
                        </m:sSup>
                      </m:e>
                    </m:nary>
                    <m:r>
                      <a:rPr lang="da-DK" b="0" i="1" smtClean="0">
                        <a:latin typeface="Cambria Math" panose="02040503050406030204" pitchFamily="18" charset="0"/>
                      </a:rPr>
                      <m:t>+</m:t>
                    </m:r>
                    <m:r>
                      <a:rPr lang="da-DK" b="0" i="1" smtClean="0">
                        <a:latin typeface="Cambria Math" panose="02040503050406030204" pitchFamily="18" charset="0"/>
                      </a:rPr>
                      <m:t>𝑎𝑡</m:t>
                    </m:r>
                    <m:r>
                      <a:rPr lang="da-DK" b="0" i="1" smtClean="0">
                        <a:latin typeface="Cambria Math" panose="02040503050406030204" pitchFamily="18" charset="0"/>
                      </a:rPr>
                      <m:t>+</m:t>
                    </m:r>
                    <m:r>
                      <a:rPr lang="da-DK" b="0" i="1" smtClean="0">
                        <a:latin typeface="Cambria Math" panose="02040503050406030204" pitchFamily="18" charset="0"/>
                      </a:rPr>
                      <m:t>𝑏</m:t>
                    </m:r>
                  </m:oMath>
                </a14:m>
                <a:r>
                  <a:rPr lang="da-DK" dirty="0" smtClean="0"/>
                  <a:t>)]</a:t>
                </a:r>
                <a:r>
                  <a:rPr lang="da-DK" baseline="30000" dirty="0" smtClean="0"/>
                  <a:t>2</a:t>
                </a:r>
              </a:p>
              <a:p>
                <a:endParaRPr lang="da-DK" dirty="0"/>
              </a:p>
              <a:p>
                <a:r>
                  <a:rPr lang="da-DK" dirty="0" smtClean="0"/>
                  <a:t> </a:t>
                </a:r>
                <a:endParaRPr lang="da-DK" dirty="0"/>
              </a:p>
            </p:txBody>
          </p:sp>
        </mc:Choice>
        <mc:Fallback xmlns="">
          <p:sp>
            <p:nvSpPr>
              <p:cNvPr id="8" name="TextBox 7"/>
              <p:cNvSpPr txBox="1">
                <a:spLocks noRot="1" noChangeAspect="1" noMove="1" noResize="1" noEditPoints="1" noAdjustHandles="1" noChangeArrowheads="1" noChangeShapeType="1" noTextEdit="1"/>
              </p:cNvSpPr>
              <p:nvPr/>
            </p:nvSpPr>
            <p:spPr>
              <a:xfrm>
                <a:off x="430263" y="3381801"/>
                <a:ext cx="8135945" cy="2062103"/>
              </a:xfrm>
              <a:prstGeom prst="rect">
                <a:avLst/>
              </a:prstGeom>
              <a:blipFill rotWithShape="0">
                <a:blip r:embed="rId4"/>
                <a:stretch>
                  <a:fillRect l="-450" t="-888" b="-4142"/>
                </a:stretch>
              </a:blipFill>
            </p:spPr>
            <p:txBody>
              <a:bodyPr/>
              <a:lstStyle/>
              <a:p>
                <a:r>
                  <a:rPr lang="en-US">
                    <a:noFill/>
                  </a:rPr>
                  <a:t> </a:t>
                </a:r>
              </a:p>
            </p:txBody>
          </p:sp>
        </mc:Fallback>
      </mc:AlternateContent>
    </p:spTree>
    <p:extLst>
      <p:ext uri="{BB962C8B-B14F-4D97-AF65-F5344CB8AC3E}">
        <p14:creationId xmlns:p14="http://schemas.microsoft.com/office/powerpoint/2010/main" val="42512436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What</a:t>
            </a:r>
            <a:r>
              <a:rPr lang="da-DK" dirty="0" smtClean="0"/>
              <a:t> did </a:t>
            </a:r>
            <a:r>
              <a:rPr lang="da-DK" dirty="0" err="1" smtClean="0"/>
              <a:t>you</a:t>
            </a:r>
            <a:r>
              <a:rPr lang="da-DK" dirty="0" smtClean="0"/>
              <a:t> </a:t>
            </a:r>
            <a:r>
              <a:rPr lang="da-DK" dirty="0" err="1" smtClean="0"/>
              <a:t>learn</a:t>
            </a:r>
            <a:r>
              <a:rPr lang="da-DK" dirty="0" smtClean="0"/>
              <a:t> from This. </a:t>
            </a:r>
            <a:endParaRPr lang="da-DK" dirty="0"/>
          </a:p>
        </p:txBody>
      </p:sp>
      <p:sp>
        <p:nvSpPr>
          <p:cNvPr id="3" name="TextBox 2"/>
          <p:cNvSpPr txBox="1"/>
          <p:nvPr/>
        </p:nvSpPr>
        <p:spPr>
          <a:xfrm>
            <a:off x="683568" y="2204864"/>
            <a:ext cx="6984776" cy="3293209"/>
          </a:xfrm>
          <a:prstGeom prst="rect">
            <a:avLst/>
          </a:prstGeom>
          <a:noFill/>
        </p:spPr>
        <p:txBody>
          <a:bodyPr wrap="square" rtlCol="0">
            <a:spAutoFit/>
          </a:bodyPr>
          <a:lstStyle/>
          <a:p>
            <a:endParaRPr lang="da-DK" dirty="0" smtClean="0"/>
          </a:p>
          <a:p>
            <a:r>
              <a:rPr lang="da-DK" dirty="0" smtClean="0"/>
              <a:t>Sea </a:t>
            </a:r>
            <a:r>
              <a:rPr lang="da-DK" dirty="0" err="1" smtClean="0"/>
              <a:t>level</a:t>
            </a:r>
            <a:r>
              <a:rPr lang="da-DK" dirty="0" smtClean="0"/>
              <a:t> trend </a:t>
            </a:r>
            <a:r>
              <a:rPr lang="da-DK" dirty="0" err="1" smtClean="0"/>
              <a:t>changes</a:t>
            </a:r>
            <a:r>
              <a:rPr lang="da-DK" dirty="0" smtClean="0"/>
              <a:t> </a:t>
            </a:r>
            <a:r>
              <a:rPr lang="da-DK" dirty="0" err="1" smtClean="0"/>
              <a:t>slowly</a:t>
            </a:r>
            <a:r>
              <a:rPr lang="da-DK" dirty="0" smtClean="0"/>
              <a:t> (dependent on </a:t>
            </a:r>
            <a:r>
              <a:rPr lang="da-DK" dirty="0" err="1" smtClean="0"/>
              <a:t>averaging</a:t>
            </a:r>
            <a:r>
              <a:rPr lang="da-DK" dirty="0" smtClean="0"/>
              <a:t> </a:t>
            </a:r>
            <a:r>
              <a:rPr lang="da-DK" dirty="0" err="1" smtClean="0"/>
              <a:t>period</a:t>
            </a:r>
            <a:r>
              <a:rPr lang="da-DK" dirty="0" smtClean="0"/>
              <a:t>) </a:t>
            </a:r>
          </a:p>
          <a:p>
            <a:endParaRPr lang="da-DK" dirty="0" smtClean="0"/>
          </a:p>
          <a:p>
            <a:r>
              <a:rPr lang="da-DK" dirty="0" smtClean="0"/>
              <a:t>Sea </a:t>
            </a:r>
            <a:r>
              <a:rPr lang="da-DK" dirty="0" err="1" smtClean="0"/>
              <a:t>level</a:t>
            </a:r>
            <a:r>
              <a:rPr lang="da-DK" dirty="0" smtClean="0"/>
              <a:t> trend has </a:t>
            </a:r>
            <a:r>
              <a:rPr lang="da-DK" dirty="0" err="1" smtClean="0"/>
              <a:t>changed</a:t>
            </a:r>
            <a:r>
              <a:rPr lang="da-DK" dirty="0" smtClean="0"/>
              <a:t> </a:t>
            </a:r>
            <a:r>
              <a:rPr lang="da-DK" dirty="0" err="1" smtClean="0"/>
              <a:t>lately</a:t>
            </a:r>
            <a:r>
              <a:rPr lang="da-DK" dirty="0" smtClean="0"/>
              <a:t>. </a:t>
            </a:r>
          </a:p>
          <a:p>
            <a:endParaRPr lang="da-DK" dirty="0" smtClean="0"/>
          </a:p>
          <a:p>
            <a:r>
              <a:rPr lang="da-DK" dirty="0" smtClean="0"/>
              <a:t>A </a:t>
            </a:r>
            <a:r>
              <a:rPr lang="da-DK" dirty="0" err="1" smtClean="0"/>
              <a:t>number</a:t>
            </a:r>
            <a:r>
              <a:rPr lang="da-DK" dirty="0" smtClean="0"/>
              <a:t> of 1.8 mm/</a:t>
            </a:r>
            <a:r>
              <a:rPr lang="da-DK" dirty="0" err="1" smtClean="0"/>
              <a:t>year</a:t>
            </a:r>
            <a:r>
              <a:rPr lang="da-DK" dirty="0" smtClean="0"/>
              <a:t> is </a:t>
            </a:r>
            <a:r>
              <a:rPr lang="da-DK" dirty="0" err="1" smtClean="0"/>
              <a:t>very</a:t>
            </a:r>
            <a:r>
              <a:rPr lang="da-DK" dirty="0" smtClean="0"/>
              <a:t> </a:t>
            </a:r>
            <a:r>
              <a:rPr lang="da-DK" dirty="0" err="1" smtClean="0"/>
              <a:t>reasonable</a:t>
            </a:r>
            <a:r>
              <a:rPr lang="da-DK" dirty="0"/>
              <a:t> </a:t>
            </a:r>
            <a:r>
              <a:rPr lang="da-DK" dirty="0" smtClean="0"/>
              <a:t>for 100 </a:t>
            </a:r>
            <a:r>
              <a:rPr lang="da-DK" dirty="0" err="1" smtClean="0"/>
              <a:t>years</a:t>
            </a:r>
            <a:r>
              <a:rPr lang="da-DK" dirty="0" smtClean="0"/>
              <a:t> but not for </a:t>
            </a:r>
            <a:r>
              <a:rPr lang="da-DK" dirty="0" err="1" smtClean="0"/>
              <a:t>recently</a:t>
            </a:r>
            <a:r>
              <a:rPr lang="da-DK" dirty="0" smtClean="0"/>
              <a:t>…….. </a:t>
            </a:r>
          </a:p>
          <a:p>
            <a:endParaRPr lang="da-DK" dirty="0"/>
          </a:p>
          <a:p>
            <a:r>
              <a:rPr lang="da-DK" dirty="0" err="1"/>
              <a:t>W</a:t>
            </a:r>
            <a:r>
              <a:rPr lang="da-DK" dirty="0" err="1" smtClean="0"/>
              <a:t>e</a:t>
            </a:r>
            <a:r>
              <a:rPr lang="da-DK" dirty="0" smtClean="0"/>
              <a:t> </a:t>
            </a:r>
            <a:r>
              <a:rPr lang="da-DK" dirty="0" err="1" smtClean="0"/>
              <a:t>observe</a:t>
            </a:r>
            <a:r>
              <a:rPr lang="da-DK" dirty="0" smtClean="0"/>
              <a:t> </a:t>
            </a:r>
            <a:r>
              <a:rPr lang="da-DK" dirty="0" err="1" smtClean="0"/>
              <a:t>very</a:t>
            </a:r>
            <a:r>
              <a:rPr lang="da-DK" dirty="0" smtClean="0"/>
              <a:t> large variations.</a:t>
            </a:r>
          </a:p>
          <a:p>
            <a:endParaRPr lang="da-DK" dirty="0"/>
          </a:p>
          <a:p>
            <a:r>
              <a:rPr lang="da-DK" dirty="0" smtClean="0"/>
              <a:t>HOWEVER WHAT THEY MEASURE IS WHAT PEOPLE </a:t>
            </a:r>
            <a:r>
              <a:rPr lang="da-DK" dirty="0" err="1" smtClean="0"/>
              <a:t>WiLL</a:t>
            </a:r>
            <a:r>
              <a:rPr lang="da-DK" dirty="0" smtClean="0"/>
              <a:t> EXPERIENCE LOCALLY</a:t>
            </a:r>
          </a:p>
          <a:p>
            <a:endParaRPr lang="da-DK" dirty="0"/>
          </a:p>
        </p:txBody>
      </p:sp>
    </p:spTree>
    <p:extLst>
      <p:ext uri="{BB962C8B-B14F-4D97-AF65-F5344CB8AC3E}">
        <p14:creationId xmlns:p14="http://schemas.microsoft.com/office/powerpoint/2010/main" val="633459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da-DK" altLang="da-DK" smtClean="0"/>
          </a:p>
        </p:txBody>
      </p:sp>
      <p:pic>
        <p:nvPicPr>
          <p:cNvPr id="1126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4000" y="0"/>
            <a:ext cx="9867900"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08015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Tide gauge measure RELATIVE SEA LEVEL</a:t>
            </a:r>
            <a:endParaRPr lang="da-DK" dirty="0"/>
          </a:p>
        </p:txBody>
      </p:sp>
      <p:sp>
        <p:nvSpPr>
          <p:cNvPr id="3" name="Content Placeholder 2"/>
          <p:cNvSpPr>
            <a:spLocks noGrp="1"/>
          </p:cNvSpPr>
          <p:nvPr>
            <p:ph idx="1"/>
          </p:nvPr>
        </p:nvSpPr>
        <p:spPr/>
        <p:txBody>
          <a:bodyPr/>
          <a:lstStyle/>
          <a:p>
            <a:endParaRPr lang="da-DK"/>
          </a:p>
        </p:txBody>
      </p:sp>
      <p:pic>
        <p:nvPicPr>
          <p:cNvPr id="4" name="Picture 3"/>
          <p:cNvPicPr>
            <a:picLocks noChangeAspect="1"/>
          </p:cNvPicPr>
          <p:nvPr/>
        </p:nvPicPr>
        <p:blipFill>
          <a:blip r:embed="rId2"/>
          <a:stretch>
            <a:fillRect/>
          </a:stretch>
        </p:blipFill>
        <p:spPr>
          <a:xfrm>
            <a:off x="900041" y="1454868"/>
            <a:ext cx="8243959" cy="5583746"/>
          </a:xfrm>
          <a:prstGeom prst="rect">
            <a:avLst/>
          </a:prstGeom>
        </p:spPr>
      </p:pic>
      <p:sp>
        <p:nvSpPr>
          <p:cNvPr id="6" name="Rectangle 5"/>
          <p:cNvSpPr/>
          <p:nvPr/>
        </p:nvSpPr>
        <p:spPr bwMode="auto">
          <a:xfrm>
            <a:off x="4860032" y="1480555"/>
            <a:ext cx="4104456" cy="2190156"/>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MS PGothic" pitchFamily="34" charset="-128"/>
            </a:endParaRPr>
          </a:p>
        </p:txBody>
      </p:sp>
    </p:spTree>
    <p:extLst>
      <p:ext uri="{BB962C8B-B14F-4D97-AF65-F5344CB8AC3E}">
        <p14:creationId xmlns:p14="http://schemas.microsoft.com/office/powerpoint/2010/main" val="10254555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today</a:t>
            </a:r>
            <a:endParaRPr lang="en-US" dirty="0"/>
          </a:p>
        </p:txBody>
      </p:sp>
      <p:sp>
        <p:nvSpPr>
          <p:cNvPr id="3" name="Content Placeholder 2"/>
          <p:cNvSpPr>
            <a:spLocks noGrp="1"/>
          </p:cNvSpPr>
          <p:nvPr>
            <p:ph idx="1"/>
          </p:nvPr>
        </p:nvSpPr>
        <p:spPr/>
        <p:txBody>
          <a:bodyPr/>
          <a:lstStyle/>
          <a:p>
            <a:pPr marL="0" indent="0">
              <a:buNone/>
            </a:pPr>
            <a:endParaRPr lang="en-US" b="1" dirty="0" smtClean="0"/>
          </a:p>
          <a:p>
            <a:pPr marL="0" indent="0">
              <a:buNone/>
            </a:pPr>
            <a:r>
              <a:rPr lang="en-US" b="1" dirty="0" smtClean="0"/>
              <a:t>Global sea level RISE / acceleration?</a:t>
            </a:r>
          </a:p>
          <a:p>
            <a:pPr marL="0" indent="0">
              <a:buNone/>
            </a:pPr>
            <a:endParaRPr lang="en-US" b="1" dirty="0" smtClean="0"/>
          </a:p>
          <a:p>
            <a:pPr marL="0" indent="0">
              <a:buNone/>
            </a:pPr>
            <a:r>
              <a:rPr lang="en-US" b="1" dirty="0" smtClean="0"/>
              <a:t>	How do we measure sea level. </a:t>
            </a:r>
          </a:p>
          <a:p>
            <a:pPr marL="0" indent="0">
              <a:buNone/>
            </a:pPr>
            <a:r>
              <a:rPr lang="en-US" b="1" dirty="0"/>
              <a:t>	</a:t>
            </a:r>
            <a:r>
              <a:rPr lang="en-US" b="1" dirty="0" smtClean="0"/>
              <a:t>	Locally and globally </a:t>
            </a:r>
          </a:p>
          <a:p>
            <a:pPr marL="0" indent="0">
              <a:buNone/>
            </a:pPr>
            <a:r>
              <a:rPr lang="en-US" b="1" dirty="0"/>
              <a:t>	</a:t>
            </a:r>
            <a:r>
              <a:rPr lang="en-US" b="1" dirty="0" smtClean="0"/>
              <a:t>What causes sea level change	</a:t>
            </a:r>
          </a:p>
          <a:p>
            <a:pPr marL="0" indent="0">
              <a:buNone/>
            </a:pPr>
            <a:r>
              <a:rPr lang="en-US" b="1" dirty="0"/>
              <a:t>	</a:t>
            </a:r>
            <a:r>
              <a:rPr lang="en-US" b="1" dirty="0" smtClean="0"/>
              <a:t>	Explaining present day sea level changes </a:t>
            </a:r>
          </a:p>
          <a:p>
            <a:pPr marL="0" indent="0">
              <a:buNone/>
            </a:pPr>
            <a:r>
              <a:rPr lang="en-US" b="1" dirty="0" smtClean="0"/>
              <a:t>	What are the impact.</a:t>
            </a:r>
          </a:p>
          <a:p>
            <a:pPr marL="0" indent="0">
              <a:buNone/>
            </a:pPr>
            <a:r>
              <a:rPr lang="en-US" b="1" dirty="0" smtClean="0"/>
              <a:t>	</a:t>
            </a:r>
          </a:p>
          <a:p>
            <a:pPr marL="0" indent="0">
              <a:buNone/>
            </a:pPr>
            <a:endParaRPr lang="en-US" b="1" dirty="0" smtClean="0"/>
          </a:p>
          <a:p>
            <a:pPr marL="0" indent="0">
              <a:buNone/>
            </a:pPr>
            <a:r>
              <a:rPr lang="en-US" b="1" dirty="0" smtClean="0"/>
              <a:t>TODAY we will have a number of </a:t>
            </a:r>
            <a:r>
              <a:rPr lang="en-US" b="1" dirty="0" err="1" smtClean="0"/>
              <a:t>excersizes</a:t>
            </a:r>
            <a:r>
              <a:rPr lang="en-US" b="1" dirty="0" smtClean="0"/>
              <a:t> (mainly </a:t>
            </a:r>
            <a:r>
              <a:rPr lang="en-US" b="1" dirty="0" err="1" smtClean="0"/>
              <a:t>matlab</a:t>
            </a:r>
            <a:r>
              <a:rPr lang="en-US" b="1" dirty="0" smtClean="0"/>
              <a:t>)</a:t>
            </a:r>
            <a:endParaRPr lang="en-US" b="1" dirty="0"/>
          </a:p>
        </p:txBody>
      </p:sp>
    </p:spTree>
    <p:extLst>
      <p:ext uri="{BB962C8B-B14F-4D97-AF65-F5344CB8AC3E}">
        <p14:creationId xmlns:p14="http://schemas.microsoft.com/office/powerpoint/2010/main" val="39557835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投影片編號版面配置區 3"/>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FF639A8-0606-473E-B502-56C609C61795}" type="slidenum">
              <a:rPr lang="en-GB" altLang="zh-TW" sz="1400"/>
              <a:pPr>
                <a:spcBef>
                  <a:spcPct val="0"/>
                </a:spcBef>
                <a:buFontTx/>
                <a:buNone/>
              </a:pPr>
              <a:t>30</a:t>
            </a:fld>
            <a:endParaRPr lang="en-GB" altLang="zh-TW" sz="1400"/>
          </a:p>
        </p:txBody>
      </p:sp>
      <p:sp>
        <p:nvSpPr>
          <p:cNvPr id="33795" name="Rectangle 5"/>
          <p:cNvSpPr>
            <a:spLocks noGrp="1" noChangeArrowheads="1"/>
          </p:cNvSpPr>
          <p:nvPr>
            <p:ph type="title" idx="4294967295"/>
          </p:nvPr>
        </p:nvSpPr>
        <p:spPr>
          <a:xfrm>
            <a:off x="457200" y="1340768"/>
            <a:ext cx="8229600" cy="411163"/>
          </a:xfrm>
        </p:spPr>
        <p:txBody>
          <a:bodyPr/>
          <a:lstStyle/>
          <a:p>
            <a:pPr eaLnBrk="1" hangingPunct="1"/>
            <a:r>
              <a:rPr lang="en-US" altLang="zh-TW" sz="2800" b="1" dirty="0" smtClean="0">
                <a:solidFill>
                  <a:srgbClr val="000080"/>
                </a:solidFill>
                <a:latin typeface="Comic Sans MS" panose="030F0702030302020204" pitchFamily="66" charset="0"/>
                <a:ea typeface="新細明體" pitchFamily="18" charset="-120"/>
              </a:rPr>
              <a:t>Factors affecting LOCAL RELATIVE sea surface high observations </a:t>
            </a:r>
          </a:p>
        </p:txBody>
      </p:sp>
      <p:sp>
        <p:nvSpPr>
          <p:cNvPr id="33796" name="Text Box 7"/>
          <p:cNvSpPr txBox="1">
            <a:spLocks noChangeArrowheads="1"/>
          </p:cNvSpPr>
          <p:nvPr/>
        </p:nvSpPr>
        <p:spPr bwMode="auto">
          <a:xfrm>
            <a:off x="251520" y="1844824"/>
            <a:ext cx="8208962" cy="63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0975" indent="-1809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zh-TW" sz="2800" dirty="0" err="1" smtClean="0">
                <a:solidFill>
                  <a:srgbClr val="C00000"/>
                </a:solidFill>
                <a:latin typeface="Comic Sans MS" panose="030F0702030302020204" pitchFamily="66" charset="0"/>
                <a:ea typeface="新細明體" pitchFamily="18" charset="-120"/>
              </a:rPr>
              <a:t>Eustatic</a:t>
            </a:r>
            <a:r>
              <a:rPr lang="en-GB" altLang="zh-TW" sz="2800" dirty="0" smtClean="0">
                <a:latin typeface="Comic Sans MS" panose="030F0702030302020204" pitchFamily="66" charset="0"/>
                <a:ea typeface="新細明體" pitchFamily="18" charset="-120"/>
              </a:rPr>
              <a:t> </a:t>
            </a:r>
            <a:r>
              <a:rPr lang="en-GB" altLang="zh-TW" sz="2800" dirty="0">
                <a:latin typeface="Comic Sans MS" panose="030F0702030302020204" pitchFamily="66" charset="0"/>
                <a:ea typeface="新細明體" pitchFamily="18" charset="-120"/>
              </a:rPr>
              <a:t>– changes of total sea water mass</a:t>
            </a:r>
          </a:p>
          <a:p>
            <a:pPr marL="0" indent="0" eaLnBrk="1" hangingPunct="1">
              <a:spcBef>
                <a:spcPct val="50000"/>
              </a:spcBef>
              <a:buNone/>
            </a:pPr>
            <a:r>
              <a:rPr lang="en-GB" altLang="zh-TW" sz="2800" dirty="0" smtClean="0">
                <a:solidFill>
                  <a:srgbClr val="C00000"/>
                </a:solidFill>
                <a:latin typeface="Comic Sans MS" panose="030F0702030302020204" pitchFamily="66" charset="0"/>
                <a:ea typeface="新細明體" pitchFamily="18" charset="-120"/>
              </a:rPr>
              <a:t>Steric</a:t>
            </a:r>
            <a:r>
              <a:rPr lang="en-GB" altLang="zh-TW" sz="2800" dirty="0" smtClean="0">
                <a:latin typeface="Comic Sans MS" panose="030F0702030302020204" pitchFamily="66" charset="0"/>
                <a:ea typeface="新細明體" pitchFamily="18" charset="-120"/>
              </a:rPr>
              <a:t> </a:t>
            </a:r>
            <a:r>
              <a:rPr lang="en-GB" altLang="zh-TW" sz="2800" dirty="0">
                <a:latin typeface="Comic Sans MS" panose="030F0702030302020204" pitchFamily="66" charset="0"/>
                <a:ea typeface="新細明體" pitchFamily="18" charset="-120"/>
              </a:rPr>
              <a:t>– Thermal expansion of water </a:t>
            </a:r>
            <a:r>
              <a:rPr lang="en-GB" altLang="zh-TW" sz="2800" dirty="0" smtClean="0">
                <a:latin typeface="Comic Sans MS" panose="030F0702030302020204" pitchFamily="66" charset="0"/>
                <a:ea typeface="新細明體" pitchFamily="18" charset="-120"/>
              </a:rPr>
              <a:t>volume</a:t>
            </a:r>
          </a:p>
          <a:p>
            <a:pPr marL="0" indent="0" eaLnBrk="1" hangingPunct="1">
              <a:spcBef>
                <a:spcPct val="50000"/>
              </a:spcBef>
              <a:buNone/>
            </a:pPr>
            <a:r>
              <a:rPr lang="en-GB" altLang="zh-TW" sz="2800" dirty="0" smtClean="0">
                <a:solidFill>
                  <a:srgbClr val="C00000"/>
                </a:solidFill>
                <a:latin typeface="Comic Sans MS" panose="030F0702030302020204" pitchFamily="66" charset="0"/>
                <a:ea typeface="新細明體" pitchFamily="18" charset="-120"/>
              </a:rPr>
              <a:t>Local Ground movements: </a:t>
            </a:r>
          </a:p>
          <a:p>
            <a:pPr marL="0" indent="0" eaLnBrk="1" hangingPunct="1">
              <a:spcBef>
                <a:spcPct val="50000"/>
              </a:spcBef>
              <a:buNone/>
            </a:pPr>
            <a:r>
              <a:rPr lang="en-GB" altLang="zh-TW" sz="2800" dirty="0" smtClean="0">
                <a:solidFill>
                  <a:srgbClr val="C00000"/>
                </a:solidFill>
                <a:latin typeface="Comic Sans MS" panose="030F0702030302020204" pitchFamily="66" charset="0"/>
                <a:ea typeface="新細明體" pitchFamily="18" charset="-120"/>
              </a:rPr>
              <a:t>Isostatic</a:t>
            </a:r>
            <a:r>
              <a:rPr lang="en-GB" altLang="zh-TW" sz="2800" dirty="0" smtClean="0">
                <a:latin typeface="Comic Sans MS" panose="030F0702030302020204" pitchFamily="66" charset="0"/>
                <a:ea typeface="新細明體" pitchFamily="18" charset="-120"/>
              </a:rPr>
              <a:t> –&gt; </a:t>
            </a:r>
            <a:r>
              <a:rPr lang="en-GB" altLang="zh-TW" sz="2800" dirty="0">
                <a:latin typeface="Comic Sans MS" panose="030F0702030302020204" pitchFamily="66" charset="0"/>
                <a:ea typeface="新細明體" pitchFamily="18" charset="-120"/>
              </a:rPr>
              <a:t>Vertical movement of land</a:t>
            </a:r>
          </a:p>
          <a:p>
            <a:pPr marL="0" indent="0" eaLnBrk="1" hangingPunct="1">
              <a:spcBef>
                <a:spcPct val="50000"/>
              </a:spcBef>
              <a:buNone/>
            </a:pPr>
            <a:r>
              <a:rPr lang="en-GB" altLang="zh-TW" sz="2800" dirty="0" smtClean="0">
                <a:solidFill>
                  <a:srgbClr val="C00000"/>
                </a:solidFill>
                <a:latin typeface="Comic Sans MS" panose="030F0702030302020204" pitchFamily="66" charset="0"/>
                <a:ea typeface="新細明體" pitchFamily="18" charset="-120"/>
              </a:rPr>
              <a:t>Hydrological </a:t>
            </a:r>
            <a:r>
              <a:rPr lang="en-GB" altLang="zh-TW" sz="2800" dirty="0" smtClean="0">
                <a:latin typeface="Comic Sans MS" panose="030F0702030302020204" pitchFamily="66" charset="0"/>
                <a:ea typeface="新細明體" pitchFamily="18" charset="-120"/>
              </a:rPr>
              <a:t>–&gt; </a:t>
            </a:r>
            <a:r>
              <a:rPr lang="en-GB" altLang="zh-TW" sz="2800" dirty="0">
                <a:latin typeface="Comic Sans MS" panose="030F0702030302020204" pitchFamily="66" charset="0"/>
                <a:ea typeface="新細明體" pitchFamily="18" charset="-120"/>
              </a:rPr>
              <a:t>Vertical movement of </a:t>
            </a:r>
            <a:r>
              <a:rPr lang="en-GB" altLang="zh-TW" sz="2800" dirty="0" smtClean="0">
                <a:latin typeface="Comic Sans MS" panose="030F0702030302020204" pitchFamily="66" charset="0"/>
                <a:ea typeface="新細明體" pitchFamily="18" charset="-120"/>
              </a:rPr>
              <a:t>land</a:t>
            </a:r>
          </a:p>
          <a:p>
            <a:pPr marL="0" indent="0" eaLnBrk="1" hangingPunct="1">
              <a:spcBef>
                <a:spcPct val="50000"/>
              </a:spcBef>
              <a:buNone/>
            </a:pPr>
            <a:r>
              <a:rPr lang="en-GB" altLang="zh-TW" sz="2800" dirty="0" smtClean="0">
                <a:solidFill>
                  <a:srgbClr val="C00000"/>
                </a:solidFill>
                <a:latin typeface="Comic Sans MS" panose="030F0702030302020204" pitchFamily="66" charset="0"/>
                <a:ea typeface="新細明體" pitchFamily="18" charset="-120"/>
              </a:rPr>
              <a:t>Tectonic  </a:t>
            </a:r>
            <a:r>
              <a:rPr lang="en-GB" altLang="zh-TW" sz="2800" dirty="0" smtClean="0">
                <a:latin typeface="Comic Sans MS" panose="030F0702030302020204" pitchFamily="66" charset="0"/>
                <a:ea typeface="新細明體" pitchFamily="18" charset="-120"/>
              </a:rPr>
              <a:t>–&gt; Horizontal +Vertical movement</a:t>
            </a:r>
          </a:p>
          <a:p>
            <a:pPr marL="0" indent="0" eaLnBrk="1" hangingPunct="1">
              <a:spcBef>
                <a:spcPct val="50000"/>
              </a:spcBef>
              <a:buNone/>
            </a:pPr>
            <a:r>
              <a:rPr lang="en-GB" altLang="zh-TW" sz="2800" dirty="0" smtClean="0">
                <a:latin typeface="Comic Sans MS" panose="030F0702030302020204" pitchFamily="66" charset="0"/>
                <a:ea typeface="新細明體" pitchFamily="18" charset="-120"/>
              </a:rPr>
              <a:t>Geophysics -&gt; Sediment compaction </a:t>
            </a:r>
            <a:endParaRPr lang="en-GB" altLang="zh-TW" sz="2800" dirty="0">
              <a:latin typeface="Comic Sans MS" panose="030F0702030302020204" pitchFamily="66" charset="0"/>
              <a:ea typeface="新細明體" pitchFamily="18" charset="-120"/>
            </a:endParaRPr>
          </a:p>
          <a:p>
            <a:pPr marL="0" indent="0" eaLnBrk="1" hangingPunct="1">
              <a:spcBef>
                <a:spcPct val="50000"/>
              </a:spcBef>
              <a:buNone/>
            </a:pPr>
            <a:endParaRPr lang="en-GB" altLang="zh-TW" sz="2800" dirty="0" smtClean="0">
              <a:latin typeface="Comic Sans MS" panose="030F0702030302020204" pitchFamily="66" charset="0"/>
              <a:ea typeface="新細明體" pitchFamily="18" charset="-120"/>
            </a:endParaRPr>
          </a:p>
          <a:p>
            <a:pPr marL="0" indent="0" eaLnBrk="1" hangingPunct="1">
              <a:spcBef>
                <a:spcPct val="50000"/>
              </a:spcBef>
              <a:buNone/>
            </a:pPr>
            <a:endParaRPr lang="en-GB" altLang="zh-TW" sz="2800" dirty="0">
              <a:latin typeface="Comic Sans MS" panose="030F0702030302020204" pitchFamily="66" charset="0"/>
              <a:ea typeface="新細明體" pitchFamily="18" charset="-120"/>
            </a:endParaRPr>
          </a:p>
          <a:p>
            <a:pPr marL="0" indent="0" eaLnBrk="1" hangingPunct="1">
              <a:spcBef>
                <a:spcPct val="50000"/>
              </a:spcBef>
              <a:buNone/>
            </a:pPr>
            <a:endParaRPr lang="en-GB" altLang="zh-TW" sz="2800" dirty="0">
              <a:latin typeface="Comic Sans MS" panose="030F0702030302020204" pitchFamily="66" charset="0"/>
              <a:ea typeface="新細明體" pitchFamily="18" charset="-120"/>
            </a:endParaRPr>
          </a:p>
        </p:txBody>
      </p:sp>
    </p:spTree>
    <p:extLst>
      <p:ext uri="{BB962C8B-B14F-4D97-AF65-F5344CB8AC3E}">
        <p14:creationId xmlns:p14="http://schemas.microsoft.com/office/powerpoint/2010/main" val="1261235646"/>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endParaRPr lang="en-US" altLang="da-DK" smtClean="0">
              <a:ea typeface="ＭＳ Ｐゴシック" panose="020B0600070205080204" pitchFamily="34" charset="-128"/>
            </a:endParaRPr>
          </a:p>
        </p:txBody>
      </p:sp>
      <p:sp>
        <p:nvSpPr>
          <p:cNvPr id="37891" name="Content Placeholder 2"/>
          <p:cNvSpPr>
            <a:spLocks noGrp="1"/>
          </p:cNvSpPr>
          <p:nvPr>
            <p:ph idx="1"/>
          </p:nvPr>
        </p:nvSpPr>
        <p:spPr/>
        <p:txBody>
          <a:bodyPr/>
          <a:lstStyle/>
          <a:p>
            <a:endParaRPr lang="en-US" altLang="da-DK" smtClean="0">
              <a:ea typeface="ＭＳ Ｐゴシック" panose="020B0600070205080204" pitchFamily="34" charset="-128"/>
            </a:endParaRPr>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5" y="981075"/>
            <a:ext cx="8162925"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 name="TextBox 3"/>
          <p:cNvSpPr txBox="1"/>
          <p:nvPr/>
        </p:nvSpPr>
        <p:spPr>
          <a:xfrm>
            <a:off x="2124075" y="655638"/>
            <a:ext cx="1614488" cy="338137"/>
          </a:xfrm>
          <a:prstGeom prst="rect">
            <a:avLst/>
          </a:prstGeom>
          <a:noFill/>
        </p:spPr>
        <p:txBody>
          <a:bodyPr wrap="none">
            <a:spAutoFit/>
          </a:bodyPr>
          <a:lstStyle/>
          <a:p>
            <a:pPr>
              <a:defRPr/>
            </a:pPr>
            <a:r>
              <a:rPr lang="en-US" b="1" dirty="0">
                <a:solidFill>
                  <a:schemeClr val="accent5">
                    <a:lumMod val="75000"/>
                  </a:schemeClr>
                </a:solidFill>
              </a:rPr>
              <a:t>TIDE GAUGE</a:t>
            </a:r>
          </a:p>
        </p:txBody>
      </p:sp>
      <p:sp>
        <p:nvSpPr>
          <p:cNvPr id="37894" name="Down Arrow 4"/>
          <p:cNvSpPr>
            <a:spLocks noChangeArrowheads="1"/>
          </p:cNvSpPr>
          <p:nvPr/>
        </p:nvSpPr>
        <p:spPr bwMode="auto">
          <a:xfrm>
            <a:off x="2627313" y="993775"/>
            <a:ext cx="144462" cy="203200"/>
          </a:xfrm>
          <a:prstGeom prst="downArrow">
            <a:avLst>
              <a:gd name="adj1" fmla="val 50000"/>
              <a:gd name="adj2" fmla="val 4989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600">
                <a:solidFill>
                  <a:schemeClr val="tx1"/>
                </a:solidFill>
                <a:latin typeface="Verdana" panose="020B0604030504040204" pitchFamily="34" charset="0"/>
                <a:ea typeface="ＭＳ Ｐゴシック" panose="020B0600070205080204" pitchFamily="34" charset="-128"/>
              </a:defRPr>
            </a:lvl1pPr>
            <a:lvl2pPr marL="742950" indent="-285750">
              <a:defRPr sz="1600">
                <a:solidFill>
                  <a:schemeClr val="tx1"/>
                </a:solidFill>
                <a:latin typeface="Verdana" panose="020B0604030504040204" pitchFamily="34" charset="0"/>
                <a:ea typeface="ＭＳ Ｐゴシック" panose="020B0600070205080204" pitchFamily="34" charset="-128"/>
              </a:defRPr>
            </a:lvl2pPr>
            <a:lvl3pPr marL="1143000" indent="-228600">
              <a:defRPr sz="1600">
                <a:solidFill>
                  <a:schemeClr val="tx1"/>
                </a:solidFill>
                <a:latin typeface="Verdana" panose="020B0604030504040204" pitchFamily="34" charset="0"/>
                <a:ea typeface="ＭＳ Ｐゴシック" panose="020B0600070205080204" pitchFamily="34" charset="-128"/>
              </a:defRPr>
            </a:lvl3pPr>
            <a:lvl4pPr marL="1600200" indent="-228600">
              <a:defRPr sz="1600">
                <a:solidFill>
                  <a:schemeClr val="tx1"/>
                </a:solidFill>
                <a:latin typeface="Verdana" panose="020B0604030504040204" pitchFamily="34" charset="0"/>
                <a:ea typeface="ＭＳ Ｐゴシック" panose="020B0600070205080204" pitchFamily="34" charset="-128"/>
              </a:defRPr>
            </a:lvl4pPr>
            <a:lvl5pPr marL="2057400" indent="-22860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endParaRPr lang="en-US" altLang="da-DK"/>
          </a:p>
        </p:txBody>
      </p:sp>
    </p:spTree>
    <p:extLst>
      <p:ext uri="{BB962C8B-B14F-4D97-AF65-F5344CB8AC3E}">
        <p14:creationId xmlns:p14="http://schemas.microsoft.com/office/powerpoint/2010/main" val="9800998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da-DK" dirty="0" smtClean="0">
                <a:ea typeface="ＭＳ Ｐゴシック" panose="020B0600070205080204" pitchFamily="34" charset="-128"/>
              </a:rPr>
              <a:t>VLM = Post Glacial Rebound + Elastic</a:t>
            </a:r>
          </a:p>
        </p:txBody>
      </p:sp>
      <p:sp>
        <p:nvSpPr>
          <p:cNvPr id="40963" name="Content Placeholder 2"/>
          <p:cNvSpPr>
            <a:spLocks noGrp="1"/>
          </p:cNvSpPr>
          <p:nvPr>
            <p:ph idx="1"/>
          </p:nvPr>
        </p:nvSpPr>
        <p:spPr/>
        <p:txBody>
          <a:bodyPr/>
          <a:lstStyle/>
          <a:p>
            <a:endParaRPr lang="en-US" altLang="da-DK" smtClean="0">
              <a:ea typeface="ＭＳ Ｐゴシック" panose="020B0600070205080204" pitchFamily="34" charset="-128"/>
            </a:endParaRPr>
          </a:p>
        </p:txBody>
      </p:sp>
      <p:pic>
        <p:nvPicPr>
          <p:cNvPr id="409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700213"/>
            <a:ext cx="8058150" cy="444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33203838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Scandinavia: </a:t>
            </a:r>
            <a:r>
              <a:rPr lang="da-DK" dirty="0" err="1" smtClean="0"/>
              <a:t>Coastline</a:t>
            </a:r>
            <a:r>
              <a:rPr lang="da-DK" dirty="0" smtClean="0"/>
              <a:t> </a:t>
            </a:r>
            <a:r>
              <a:rPr lang="da-DK" dirty="0" err="1" smtClean="0"/>
              <a:t>change</a:t>
            </a:r>
            <a:r>
              <a:rPr lang="da-DK" dirty="0" smtClean="0"/>
              <a:t> with time……</a:t>
            </a:r>
            <a:endParaRPr lang="da-DK" dirty="0"/>
          </a:p>
        </p:txBody>
      </p:sp>
      <p:sp>
        <p:nvSpPr>
          <p:cNvPr id="3" name="Content Placeholder 2"/>
          <p:cNvSpPr>
            <a:spLocks noGrp="1"/>
          </p:cNvSpPr>
          <p:nvPr>
            <p:ph idx="1"/>
          </p:nvPr>
        </p:nvSpPr>
        <p:spPr/>
        <p:txBody>
          <a:bodyPr/>
          <a:lstStyle/>
          <a:p>
            <a:endParaRPr lang="da-DK"/>
          </a:p>
        </p:txBody>
      </p:sp>
      <p:pic>
        <p:nvPicPr>
          <p:cNvPr id="77826" name="Picture 2" descr="Billedresultat for sweden coastline upli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448" y="1447800"/>
            <a:ext cx="7397552" cy="5024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6801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編號版面配置區 3"/>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9312EF-DFE4-4B1A-88EF-5FFFF17805E1}" type="slidenum">
              <a:rPr lang="en-GB" altLang="zh-TW" sz="1400"/>
              <a:pPr>
                <a:spcBef>
                  <a:spcPct val="0"/>
                </a:spcBef>
                <a:buFontTx/>
                <a:buNone/>
              </a:pPr>
              <a:t>34</a:t>
            </a:fld>
            <a:endParaRPr lang="en-GB" altLang="zh-TW" sz="1400"/>
          </a:p>
        </p:txBody>
      </p:sp>
      <p:pic>
        <p:nvPicPr>
          <p:cNvPr id="35843" name="Picture 9" descr="dep-f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696913"/>
            <a:ext cx="574675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10"/>
          <p:cNvSpPr>
            <a:spLocks noChangeArrowheads="1"/>
          </p:cNvSpPr>
          <p:nvPr/>
        </p:nvSpPr>
        <p:spPr bwMode="auto">
          <a:xfrm>
            <a:off x="179388" y="939800"/>
            <a:ext cx="3240087"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177800" indent="-1778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600"/>
              </a:spcBef>
            </a:pPr>
            <a:r>
              <a:rPr lang="en-GB" altLang="zh-TW" sz="2000" dirty="0">
                <a:latin typeface="Comic Sans MS" panose="030F0702030302020204" pitchFamily="66" charset="0"/>
                <a:ea typeface="新細明體" pitchFamily="18" charset="-120"/>
              </a:rPr>
              <a:t>The weight applied to the crust is dispersed throughout the lithosphere</a:t>
            </a:r>
          </a:p>
          <a:p>
            <a:pPr eaLnBrk="1" hangingPunct="1">
              <a:spcBef>
                <a:spcPts val="600"/>
              </a:spcBef>
            </a:pPr>
            <a:r>
              <a:rPr lang="en-GB" altLang="zh-TW" sz="2000" dirty="0">
                <a:latin typeface="Comic Sans MS" panose="030F0702030302020204" pitchFamily="66" charset="0"/>
                <a:ea typeface="新細明體" pitchFamily="18" charset="-120"/>
              </a:rPr>
              <a:t>The lithosphere is so rigid that the weight is transferred across the crust resulting in a peripheral depression and “</a:t>
            </a:r>
            <a:r>
              <a:rPr lang="en-GB" altLang="zh-TW" sz="2000" dirty="0" err="1">
                <a:latin typeface="Comic Sans MS" panose="030F0702030302020204" pitchFamily="66" charset="0"/>
                <a:ea typeface="新細明體" pitchFamily="18" charset="-120"/>
              </a:rPr>
              <a:t>forebulge</a:t>
            </a:r>
            <a:r>
              <a:rPr lang="en-GB" altLang="zh-TW" sz="2000" dirty="0">
                <a:latin typeface="Comic Sans MS" panose="030F0702030302020204" pitchFamily="66" charset="0"/>
                <a:ea typeface="新細明體" pitchFamily="18" charset="-120"/>
              </a:rPr>
              <a:t>”</a:t>
            </a:r>
          </a:p>
        </p:txBody>
      </p:sp>
      <p:sp>
        <p:nvSpPr>
          <p:cNvPr id="35845" name="Text Box 11"/>
          <p:cNvSpPr txBox="1">
            <a:spLocks noChangeArrowheads="1"/>
          </p:cNvSpPr>
          <p:nvPr/>
        </p:nvSpPr>
        <p:spPr bwMode="auto">
          <a:xfrm>
            <a:off x="158750" y="4221163"/>
            <a:ext cx="86614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600"/>
              </a:spcBef>
            </a:pPr>
            <a:r>
              <a:rPr lang="en-GB" altLang="zh-TW" sz="2000">
                <a:latin typeface="Comic Sans MS" panose="030F0702030302020204" pitchFamily="66" charset="0"/>
                <a:ea typeface="新細明體" pitchFamily="18" charset="-120"/>
              </a:rPr>
              <a:t>Around the periphery of the ice sheet margin up to a distance of 150-180 km, depression (&gt;100m) occurs without ice loading </a:t>
            </a:r>
            <a:br>
              <a:rPr lang="en-GB" altLang="zh-TW" sz="2000">
                <a:latin typeface="Comic Sans MS" panose="030F0702030302020204" pitchFamily="66" charset="0"/>
                <a:ea typeface="新細明體" pitchFamily="18" charset="-120"/>
              </a:rPr>
            </a:br>
            <a:r>
              <a:rPr lang="en-GB" altLang="zh-TW" sz="2000">
                <a:latin typeface="Comic Sans MS" panose="030F0702030302020204" pitchFamily="66" charset="0"/>
                <a:ea typeface="新細明體" pitchFamily="18" charset="-120"/>
              </a:rPr>
              <a:t>This area can record relative sea level change without the complexity of glacial erosion or deposition</a:t>
            </a:r>
          </a:p>
          <a:p>
            <a:pPr eaLnBrk="1" hangingPunct="1">
              <a:spcBef>
                <a:spcPts val="600"/>
              </a:spcBef>
            </a:pPr>
            <a:r>
              <a:rPr lang="en-GB" altLang="zh-TW" sz="2000">
                <a:latin typeface="Comic Sans MS" panose="030F0702030302020204" pitchFamily="66" charset="0"/>
                <a:ea typeface="新細明體" pitchFamily="18" charset="-120"/>
              </a:rPr>
              <a:t>The lateral displacement of mantle material from below the centre of ice sheet loading results in the formation of an area of slight uplift (10 - 20 m) beyond the peripheral depression (the forebulge).</a:t>
            </a:r>
          </a:p>
        </p:txBody>
      </p:sp>
      <p:sp>
        <p:nvSpPr>
          <p:cNvPr id="10" name="Rectangle 3"/>
          <p:cNvSpPr txBox="1">
            <a:spLocks noChangeArrowheads="1"/>
          </p:cNvSpPr>
          <p:nvPr/>
        </p:nvSpPr>
        <p:spPr bwMode="auto">
          <a:xfrm>
            <a:off x="457200" y="280988"/>
            <a:ext cx="8229600" cy="411162"/>
          </a:xfrm>
          <a:prstGeom prst="rect">
            <a:avLst/>
          </a:prstGeom>
          <a:noFill/>
          <a:ln w="9525">
            <a:noFill/>
            <a:miter lim="800000"/>
            <a:headEnd/>
            <a:tailEnd/>
          </a:ln>
        </p:spPr>
        <p:txBody>
          <a:bodyPr anchor="ctr"/>
          <a:lstStyle/>
          <a:p>
            <a:pPr algn="ctr" eaLnBrk="1" hangingPunct="1">
              <a:defRPr/>
            </a:pPr>
            <a:r>
              <a:rPr lang="en-US" altLang="zh-TW" sz="2800" b="1" kern="0" dirty="0">
                <a:solidFill>
                  <a:srgbClr val="000080"/>
                </a:solidFill>
                <a:latin typeface="Comic Sans MS" pitchFamily="66" charset="0"/>
                <a:ea typeface="新細明體" charset="-120"/>
                <a:cs typeface="+mj-cs"/>
              </a:rPr>
              <a:t>Glacial/interglacial </a:t>
            </a:r>
            <a:r>
              <a:rPr lang="en-US" altLang="zh-TW" sz="2800" b="1" kern="0" dirty="0" err="1">
                <a:solidFill>
                  <a:srgbClr val="000080"/>
                </a:solidFill>
                <a:latin typeface="Comic Sans MS" pitchFamily="66" charset="0"/>
                <a:ea typeface="新細明體" charset="-120"/>
                <a:cs typeface="+mj-cs"/>
              </a:rPr>
              <a:t>isostatic</a:t>
            </a:r>
            <a:r>
              <a:rPr lang="en-US" altLang="zh-TW" sz="2800" b="1" kern="0" dirty="0">
                <a:solidFill>
                  <a:srgbClr val="000080"/>
                </a:solidFill>
                <a:latin typeface="Comic Sans MS" pitchFamily="66" charset="0"/>
                <a:ea typeface="新細明體" charset="-120"/>
                <a:cs typeface="+mj-cs"/>
              </a:rPr>
              <a:t> adjustment</a:t>
            </a:r>
            <a:br>
              <a:rPr lang="en-US" altLang="zh-TW" sz="2800" b="1" kern="0" dirty="0">
                <a:solidFill>
                  <a:srgbClr val="000080"/>
                </a:solidFill>
                <a:latin typeface="Comic Sans MS" pitchFamily="66" charset="0"/>
                <a:ea typeface="新細明體" charset="-120"/>
                <a:cs typeface="+mj-cs"/>
              </a:rPr>
            </a:br>
            <a:r>
              <a:rPr lang="en-US" altLang="zh-TW" sz="2800" b="1" kern="0" dirty="0">
                <a:solidFill>
                  <a:srgbClr val="000080"/>
                </a:solidFill>
                <a:latin typeface="Comic Sans MS" pitchFamily="66" charset="0"/>
                <a:ea typeface="新細明體" charset="-120"/>
                <a:cs typeface="+mj-cs"/>
              </a:rPr>
              <a:t>(PGR: </a:t>
            </a:r>
            <a:r>
              <a:rPr lang="en-GB" altLang="zh-TW" sz="2800" kern="0" dirty="0">
                <a:solidFill>
                  <a:srgbClr val="002060"/>
                </a:solidFill>
                <a:latin typeface="Comic Sans MS" pitchFamily="66" charset="0"/>
                <a:ea typeface="新細明體" charset="-120"/>
                <a:cs typeface="+mj-cs"/>
              </a:rPr>
              <a:t>Post Glacial Rebound</a:t>
            </a:r>
            <a:r>
              <a:rPr lang="en-GB" altLang="zh-TW" sz="2800" kern="0" dirty="0">
                <a:solidFill>
                  <a:schemeClr val="accent6"/>
                </a:solidFill>
                <a:latin typeface="Comic Sans MS" pitchFamily="66" charset="0"/>
                <a:ea typeface="新細明體" charset="-120"/>
                <a:cs typeface="+mj-cs"/>
              </a:rPr>
              <a:t>)</a:t>
            </a:r>
            <a:endParaRPr lang="en-US" altLang="zh-TW" sz="2800" b="1" kern="0" dirty="0">
              <a:solidFill>
                <a:schemeClr val="accent6"/>
              </a:solidFill>
              <a:latin typeface="Comic Sans MS" pitchFamily="66" charset="0"/>
              <a:ea typeface="新細明體" charset="-120"/>
              <a:cs typeface="+mj-cs"/>
            </a:endParaRPr>
          </a:p>
        </p:txBody>
      </p:sp>
    </p:spTree>
    <p:extLst>
      <p:ext uri="{BB962C8B-B14F-4D97-AF65-F5344CB8AC3E}">
        <p14:creationId xmlns:p14="http://schemas.microsoft.com/office/powerpoint/2010/main" val="1260022515"/>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PGR using GPS. </a:t>
            </a:r>
            <a:endParaRPr lang="en-US" dirty="0"/>
          </a:p>
        </p:txBody>
      </p:sp>
      <p:sp>
        <p:nvSpPr>
          <p:cNvPr id="3" name="Content Placeholder 2"/>
          <p:cNvSpPr>
            <a:spLocks noGrp="1"/>
          </p:cNvSpPr>
          <p:nvPr>
            <p:ph idx="1"/>
          </p:nvPr>
        </p:nvSpPr>
        <p:spPr/>
        <p:txBody>
          <a:bodyPr/>
          <a:lstStyle/>
          <a:p>
            <a:endParaRPr lang="en-US"/>
          </a:p>
        </p:txBody>
      </p:sp>
      <p:pic>
        <p:nvPicPr>
          <p:cNvPr id="4" name="Picture 4" descr="GPS satelitter i kredslø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6763" y="1919288"/>
            <a:ext cx="4429125" cy="4429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GPS station i Thule i det nordlige Grøn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55988"/>
            <a:ext cx="4532313" cy="286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2398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123728" y="0"/>
            <a:ext cx="7772400" cy="1143000"/>
          </a:xfrm>
        </p:spPr>
        <p:txBody>
          <a:bodyPr/>
          <a:lstStyle/>
          <a:p>
            <a:r>
              <a:rPr lang="en-US" altLang="da-DK" dirty="0" smtClean="0">
                <a:ea typeface="ＭＳ Ｐゴシック" panose="020B0600070205080204" pitchFamily="34" charset="-128"/>
              </a:rPr>
              <a:t>Crustal movements from GPS</a:t>
            </a:r>
            <a:br>
              <a:rPr lang="en-US" altLang="da-DK" dirty="0" smtClean="0">
                <a:ea typeface="ＭＳ Ｐゴシック" panose="020B0600070205080204" pitchFamily="34" charset="-128"/>
              </a:rPr>
            </a:br>
            <a:r>
              <a:rPr lang="en-US" altLang="da-DK" dirty="0" smtClean="0">
                <a:ea typeface="ＭＳ Ｐゴシック" panose="020B0600070205080204" pitchFamily="34" charset="-128"/>
              </a:rPr>
              <a:t>Tide gauge will see </a:t>
            </a:r>
            <a:r>
              <a:rPr lang="en-US" altLang="da-DK" dirty="0" err="1" smtClean="0">
                <a:ea typeface="ＭＳ Ｐゴシック" panose="020B0600070205080204" pitchFamily="34" charset="-128"/>
              </a:rPr>
              <a:t>opporsite</a:t>
            </a:r>
            <a:r>
              <a:rPr lang="en-US" altLang="da-DK" dirty="0" smtClean="0">
                <a:ea typeface="ＭＳ Ｐゴシック" panose="020B0600070205080204" pitchFamily="34" charset="-128"/>
              </a:rPr>
              <a:t/>
            </a:r>
            <a:br>
              <a:rPr lang="en-US" altLang="da-DK" dirty="0" smtClean="0">
                <a:ea typeface="ＭＳ Ｐゴシック" panose="020B0600070205080204" pitchFamily="34" charset="-128"/>
              </a:rPr>
            </a:br>
            <a:r>
              <a:rPr lang="en-US" altLang="da-DK" dirty="0" smtClean="0">
                <a:ea typeface="ＭＳ Ｐゴシック" panose="020B0600070205080204" pitchFamily="34" charset="-128"/>
              </a:rPr>
              <a:t>we can use This to correct the TG….</a:t>
            </a:r>
          </a:p>
        </p:txBody>
      </p:sp>
      <p:sp>
        <p:nvSpPr>
          <p:cNvPr id="38915" name="Content Placeholder 2"/>
          <p:cNvSpPr>
            <a:spLocks noGrp="1"/>
          </p:cNvSpPr>
          <p:nvPr>
            <p:ph idx="1"/>
          </p:nvPr>
        </p:nvSpPr>
        <p:spPr/>
        <p:txBody>
          <a:bodyPr/>
          <a:lstStyle/>
          <a:p>
            <a:endParaRPr lang="en-US" altLang="da-DK" smtClean="0">
              <a:ea typeface="ＭＳ Ｐゴシック" panose="020B0600070205080204" pitchFamily="34" charset="-128"/>
            </a:endParaRPr>
          </a:p>
        </p:txBody>
      </p:sp>
      <p:pic>
        <p:nvPicPr>
          <p:cNvPr id="38916" name="Picture 2" descr="Billedresultat for isostatic uplift tide gau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8086"/>
            <a:ext cx="9088438"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7349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3"/>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1C9613-60DA-4C28-AF45-0B1101DB0B2F}" type="slidenum">
              <a:rPr lang="en-GB" altLang="zh-TW" sz="1400"/>
              <a:pPr>
                <a:spcBef>
                  <a:spcPct val="0"/>
                </a:spcBef>
                <a:buFontTx/>
                <a:buNone/>
              </a:pPr>
              <a:t>37</a:t>
            </a:fld>
            <a:endParaRPr lang="en-GB" altLang="zh-TW" sz="1400"/>
          </a:p>
        </p:txBody>
      </p:sp>
      <p:pic>
        <p:nvPicPr>
          <p:cNvPr id="37891" name="Picture 9" descr="geology"/>
          <p:cNvPicPr>
            <a:picLocks noChangeAspect="1" noChangeArrowheads="1"/>
          </p:cNvPicPr>
          <p:nvPr/>
        </p:nvPicPr>
        <p:blipFill>
          <a:blip r:embed="rId3">
            <a:extLst>
              <a:ext uri="{28A0092B-C50C-407E-A947-70E740481C1C}">
                <a14:useLocalDpi xmlns:a14="http://schemas.microsoft.com/office/drawing/2010/main" val="0"/>
              </a:ext>
            </a:extLst>
          </a:blip>
          <a:srcRect r="12520"/>
          <a:stretch>
            <a:fillRect/>
          </a:stretch>
        </p:blipFill>
        <p:spPr bwMode="auto">
          <a:xfrm>
            <a:off x="4438650" y="44450"/>
            <a:ext cx="4525963" cy="705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5"/>
          <p:cNvSpPr>
            <a:spLocks noGrp="1" noChangeArrowheads="1"/>
          </p:cNvSpPr>
          <p:nvPr>
            <p:ph type="title" idx="4294967295"/>
          </p:nvPr>
        </p:nvSpPr>
        <p:spPr>
          <a:xfrm>
            <a:off x="2843808" y="224614"/>
            <a:ext cx="8229600" cy="411163"/>
          </a:xfrm>
        </p:spPr>
        <p:txBody>
          <a:bodyPr/>
          <a:lstStyle/>
          <a:p>
            <a:pPr algn="l" eaLnBrk="1" hangingPunct="1">
              <a:defRPr/>
            </a:pPr>
            <a:r>
              <a:rPr lang="en-GB" altLang="zh-TW" sz="2800" b="1" dirty="0" smtClean="0">
                <a:solidFill>
                  <a:schemeClr val="accent6"/>
                </a:solidFill>
                <a:latin typeface="Comic Sans MS" pitchFamily="66" charset="0"/>
                <a:ea typeface="新細明體" charset="-120"/>
              </a:rPr>
              <a:t>hydrology </a:t>
            </a:r>
            <a:endParaRPr lang="en-US" altLang="zh-TW" sz="2800" b="1" dirty="0" smtClean="0">
              <a:solidFill>
                <a:schemeClr val="accent6"/>
              </a:solidFill>
              <a:latin typeface="Comic Sans MS" pitchFamily="66" charset="0"/>
              <a:ea typeface="新細明體" charset="-120"/>
            </a:endParaRPr>
          </a:p>
        </p:txBody>
      </p:sp>
      <p:sp>
        <p:nvSpPr>
          <p:cNvPr id="37893" name="Rectangle 10"/>
          <p:cNvSpPr>
            <a:spLocks noChangeArrowheads="1"/>
          </p:cNvSpPr>
          <p:nvPr/>
        </p:nvSpPr>
        <p:spPr bwMode="auto">
          <a:xfrm>
            <a:off x="34925" y="1227105"/>
            <a:ext cx="4608513" cy="457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177800" indent="-1778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zh-TW" sz="1600" dirty="0">
              <a:latin typeface="Tahoma" panose="020B0604030504040204" pitchFamily="34" charset="0"/>
              <a:ea typeface="新細明體" pitchFamily="18" charset="-120"/>
            </a:endParaRPr>
          </a:p>
          <a:p>
            <a:pPr eaLnBrk="1" hangingPunct="1">
              <a:spcBef>
                <a:spcPts val="600"/>
              </a:spcBef>
            </a:pPr>
            <a:endParaRPr lang="en-GB" altLang="zh-TW" sz="2000" dirty="0" smtClean="0">
              <a:latin typeface="Comic Sans MS" panose="030F0702030302020204" pitchFamily="66" charset="0"/>
              <a:ea typeface="新細明體" pitchFamily="18" charset="-120"/>
            </a:endParaRPr>
          </a:p>
          <a:p>
            <a:pPr eaLnBrk="1" hangingPunct="1">
              <a:spcBef>
                <a:spcPts val="600"/>
              </a:spcBef>
            </a:pPr>
            <a:endParaRPr lang="en-GB" altLang="zh-TW" sz="2000" dirty="0">
              <a:latin typeface="Comic Sans MS" panose="030F0702030302020204" pitchFamily="66" charset="0"/>
              <a:ea typeface="新細明體" pitchFamily="18" charset="-120"/>
            </a:endParaRPr>
          </a:p>
          <a:p>
            <a:pPr eaLnBrk="1" hangingPunct="1">
              <a:spcBef>
                <a:spcPts val="600"/>
              </a:spcBef>
            </a:pPr>
            <a:endParaRPr lang="en-GB" altLang="zh-TW" sz="2000" dirty="0" smtClean="0">
              <a:latin typeface="Comic Sans MS" panose="030F0702030302020204" pitchFamily="66" charset="0"/>
              <a:ea typeface="新細明體" pitchFamily="18" charset="-120"/>
            </a:endParaRPr>
          </a:p>
          <a:p>
            <a:pPr eaLnBrk="1" hangingPunct="1">
              <a:spcBef>
                <a:spcPts val="600"/>
              </a:spcBef>
            </a:pPr>
            <a:endParaRPr lang="en-GB" altLang="zh-TW" sz="2000" dirty="0">
              <a:latin typeface="Comic Sans MS" panose="030F0702030302020204" pitchFamily="66" charset="0"/>
              <a:ea typeface="新細明體" pitchFamily="18" charset="-120"/>
            </a:endParaRPr>
          </a:p>
          <a:p>
            <a:pPr eaLnBrk="1" hangingPunct="1">
              <a:spcBef>
                <a:spcPts val="600"/>
              </a:spcBef>
            </a:pPr>
            <a:r>
              <a:rPr lang="en-GB" altLang="zh-TW" sz="2000" dirty="0" smtClean="0">
                <a:latin typeface="Comic Sans MS" panose="030F0702030302020204" pitchFamily="66" charset="0"/>
                <a:ea typeface="新細明體" pitchFamily="18" charset="-120"/>
              </a:rPr>
              <a:t>Fort </a:t>
            </a:r>
            <a:r>
              <a:rPr lang="en-GB" altLang="zh-TW" sz="2000" dirty="0" err="1">
                <a:latin typeface="Comic Sans MS" panose="030F0702030302020204" pitchFamily="66" charset="0"/>
                <a:ea typeface="新細明體" pitchFamily="18" charset="-120"/>
              </a:rPr>
              <a:t>Phrachula</a:t>
            </a:r>
            <a:r>
              <a:rPr lang="en-GB" altLang="zh-TW" sz="2000" dirty="0">
                <a:latin typeface="Comic Sans MS" panose="030F0702030302020204" pitchFamily="66" charset="0"/>
                <a:ea typeface="新細明體" pitchFamily="18" charset="-120"/>
              </a:rPr>
              <a:t> Bangkok, Thailand (sea level rise due to increased groundwater extraction since about 1960</a:t>
            </a:r>
            <a:r>
              <a:rPr lang="en-GB" altLang="zh-TW" sz="2000" dirty="0" smtClean="0">
                <a:latin typeface="Comic Sans MS" panose="030F0702030302020204" pitchFamily="66" charset="0"/>
                <a:ea typeface="新細明體" pitchFamily="18" charset="-120"/>
              </a:rPr>
              <a:t>)</a:t>
            </a:r>
          </a:p>
          <a:p>
            <a:pPr eaLnBrk="1" hangingPunct="1">
              <a:spcBef>
                <a:spcPts val="600"/>
              </a:spcBef>
            </a:pPr>
            <a:endParaRPr lang="en-GB" altLang="zh-TW" sz="2000" dirty="0">
              <a:latin typeface="Comic Sans MS" panose="030F0702030302020204" pitchFamily="66" charset="0"/>
              <a:ea typeface="新細明體" pitchFamily="18" charset="-120"/>
            </a:endParaRPr>
          </a:p>
          <a:p>
            <a:pPr eaLnBrk="1" hangingPunct="1">
              <a:spcBef>
                <a:spcPts val="600"/>
              </a:spcBef>
            </a:pPr>
            <a:r>
              <a:rPr lang="en-GB" altLang="zh-TW" sz="2000" dirty="0">
                <a:latin typeface="Comic Sans MS" panose="030F0702030302020204" pitchFamily="66" charset="0"/>
                <a:ea typeface="新細明體" pitchFamily="18" charset="-120"/>
              </a:rPr>
              <a:t>Manila, Philippines (recent deposit from river discharges and reclamation works) </a:t>
            </a:r>
          </a:p>
        </p:txBody>
      </p:sp>
      <p:sp>
        <p:nvSpPr>
          <p:cNvPr id="37894" name="Text Box 11"/>
          <p:cNvSpPr txBox="1">
            <a:spLocks noChangeArrowheads="1"/>
          </p:cNvSpPr>
          <p:nvPr/>
        </p:nvSpPr>
        <p:spPr bwMode="auto">
          <a:xfrm>
            <a:off x="5257800" y="6353175"/>
            <a:ext cx="363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zh-TW" sz="1400">
                <a:latin typeface="Tahoma" panose="020B0604030504040204" pitchFamily="34" charset="0"/>
                <a:ea typeface="新細明體" pitchFamily="18" charset="-120"/>
              </a:rPr>
              <a:t>(courtesy of Proudman Oceanographic Lab)</a:t>
            </a:r>
          </a:p>
        </p:txBody>
      </p:sp>
    </p:spTree>
    <p:extLst>
      <p:ext uri="{BB962C8B-B14F-4D97-AF65-F5344CB8AC3E}">
        <p14:creationId xmlns:p14="http://schemas.microsoft.com/office/powerpoint/2010/main" val="3176735843"/>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da-DK" altLang="da-DK" smtClean="0"/>
          </a:p>
        </p:txBody>
      </p:sp>
      <p:sp>
        <p:nvSpPr>
          <p:cNvPr id="11267" name="Content Placeholder 2"/>
          <p:cNvSpPr>
            <a:spLocks noGrp="1"/>
          </p:cNvSpPr>
          <p:nvPr>
            <p:ph idx="1"/>
          </p:nvPr>
        </p:nvSpPr>
        <p:spPr/>
        <p:txBody>
          <a:bodyPr/>
          <a:lstStyle/>
          <a:p>
            <a:endParaRPr lang="da-DK" altLang="da-DK" smtClean="0"/>
          </a:p>
        </p:txBody>
      </p:sp>
      <p:pic>
        <p:nvPicPr>
          <p:cNvPr id="112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0"/>
            <a:ext cx="98679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Image result for shanghai subsidence"/>
          <p:cNvPicPr>
            <a:picLocks noChangeAspect="1" noChangeArrowheads="1"/>
          </p:cNvPicPr>
          <p:nvPr/>
        </p:nvPicPr>
        <p:blipFill>
          <a:blip r:embed="rId3">
            <a:extLst>
              <a:ext uri="{28A0092B-C50C-407E-A947-70E740481C1C}">
                <a14:useLocalDpi xmlns:a14="http://schemas.microsoft.com/office/drawing/2010/main" val="0"/>
              </a:ext>
            </a:extLst>
          </a:blip>
          <a:srcRect t="11665"/>
          <a:stretch>
            <a:fillRect/>
          </a:stretch>
        </p:blipFill>
        <p:spPr bwMode="auto">
          <a:xfrm>
            <a:off x="1706562" y="0"/>
            <a:ext cx="7907338" cy="466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056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da-DK" dirty="0" smtClean="0">
                <a:ea typeface="ＭＳ Ｐゴシック" panose="020B0600070205080204" pitchFamily="34" charset="-128"/>
              </a:rPr>
              <a:t>Tectonics </a:t>
            </a:r>
          </a:p>
        </p:txBody>
      </p:sp>
      <p:sp>
        <p:nvSpPr>
          <p:cNvPr id="37891" name="Content Placeholder 2"/>
          <p:cNvSpPr>
            <a:spLocks noGrp="1"/>
          </p:cNvSpPr>
          <p:nvPr>
            <p:ph idx="1"/>
          </p:nvPr>
        </p:nvSpPr>
        <p:spPr/>
        <p:txBody>
          <a:bodyPr/>
          <a:lstStyle/>
          <a:p>
            <a:endParaRPr lang="en-US" altLang="da-DK" smtClean="0">
              <a:ea typeface="ＭＳ Ｐゴシック" panose="020B0600070205080204" pitchFamily="34" charset="-128"/>
            </a:endParaRPr>
          </a:p>
        </p:txBody>
      </p:sp>
      <p:pic>
        <p:nvPicPr>
          <p:cNvPr id="3789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862"/>
          <a:stretch/>
        </p:blipFill>
        <p:spPr bwMode="auto">
          <a:xfrm>
            <a:off x="479425" y="1988840"/>
            <a:ext cx="8162925"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 name="TextBox 3"/>
          <p:cNvSpPr txBox="1"/>
          <p:nvPr/>
        </p:nvSpPr>
        <p:spPr>
          <a:xfrm>
            <a:off x="2124075" y="655638"/>
            <a:ext cx="1614488" cy="338137"/>
          </a:xfrm>
          <a:prstGeom prst="rect">
            <a:avLst/>
          </a:prstGeom>
          <a:noFill/>
        </p:spPr>
        <p:txBody>
          <a:bodyPr wrap="none">
            <a:spAutoFit/>
          </a:bodyPr>
          <a:lstStyle/>
          <a:p>
            <a:pPr>
              <a:defRPr/>
            </a:pPr>
            <a:r>
              <a:rPr lang="en-US" b="1" dirty="0">
                <a:solidFill>
                  <a:schemeClr val="accent5">
                    <a:lumMod val="75000"/>
                  </a:schemeClr>
                </a:solidFill>
              </a:rPr>
              <a:t>TIDE GAUGE</a:t>
            </a:r>
          </a:p>
        </p:txBody>
      </p:sp>
      <p:sp>
        <p:nvSpPr>
          <p:cNvPr id="2" name="Right Arrow 1"/>
          <p:cNvSpPr/>
          <p:nvPr/>
        </p:nvSpPr>
        <p:spPr bwMode="auto">
          <a:xfrm>
            <a:off x="5076056" y="3573016"/>
            <a:ext cx="936104" cy="36004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Verdana" pitchFamily="34" charset="0"/>
              <a:ea typeface="MS PGothic" pitchFamily="34" charset="-128"/>
            </a:endParaRPr>
          </a:p>
        </p:txBody>
      </p:sp>
    </p:spTree>
    <p:extLst>
      <p:ext uri="{BB962C8B-B14F-4D97-AF65-F5344CB8AC3E}">
        <p14:creationId xmlns:p14="http://schemas.microsoft.com/office/powerpoint/2010/main" val="3904324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3848" y="-531440"/>
            <a:ext cx="7772400" cy="1143000"/>
          </a:xfrm>
        </p:spPr>
        <p:txBody>
          <a:bodyPr/>
          <a:lstStyle/>
          <a:p>
            <a:r>
              <a:rPr lang="en-US" dirty="0" smtClean="0"/>
              <a:t>Overview of next week</a:t>
            </a:r>
            <a:endParaRPr lang="en-US" dirty="0"/>
          </a:p>
        </p:txBody>
      </p:sp>
      <p:sp>
        <p:nvSpPr>
          <p:cNvPr id="3" name="Content Placeholder 2"/>
          <p:cNvSpPr>
            <a:spLocks noGrp="1"/>
          </p:cNvSpPr>
          <p:nvPr>
            <p:ph idx="1"/>
          </p:nvPr>
        </p:nvSpPr>
        <p:spPr>
          <a:xfrm>
            <a:off x="323528" y="908720"/>
            <a:ext cx="7772400" cy="4565650"/>
          </a:xfrm>
        </p:spPr>
        <p:txBody>
          <a:bodyPr/>
          <a:lstStyle/>
          <a:p>
            <a:pPr marL="0" indent="0">
              <a:buNone/>
            </a:pPr>
            <a:r>
              <a:rPr lang="en-US" b="1" dirty="0" smtClean="0"/>
              <a:t>Sea level EXTREMES</a:t>
            </a:r>
          </a:p>
          <a:p>
            <a:pPr marL="0" indent="0">
              <a:buNone/>
            </a:pPr>
            <a:r>
              <a:rPr lang="en-US" b="1" dirty="0" smtClean="0"/>
              <a:t>Sea level rise and impact……. </a:t>
            </a:r>
          </a:p>
          <a:p>
            <a:pPr marL="0" indent="0">
              <a:buNone/>
            </a:pPr>
            <a:r>
              <a:rPr lang="en-US" b="1" dirty="0" smtClean="0"/>
              <a:t>RCP </a:t>
            </a:r>
            <a:r>
              <a:rPr lang="en-US" b="1" dirty="0"/>
              <a:t>&amp;</a:t>
            </a:r>
            <a:r>
              <a:rPr lang="en-US" b="1" dirty="0" smtClean="0"/>
              <a:t> Sea level Projections</a:t>
            </a:r>
          </a:p>
          <a:p>
            <a:pPr marL="0" indent="0">
              <a:buNone/>
            </a:pPr>
            <a:r>
              <a:rPr lang="en-US" b="1" dirty="0" smtClean="0"/>
              <a:t>Sea </a:t>
            </a:r>
            <a:r>
              <a:rPr lang="en-US" b="1" dirty="0"/>
              <a:t>level rise and sea level extremes:</a:t>
            </a:r>
          </a:p>
          <a:p>
            <a:pPr marL="0" indent="0">
              <a:buNone/>
            </a:pPr>
            <a:endParaRPr lang="en-US" b="1" dirty="0" smtClean="0"/>
          </a:p>
          <a:p>
            <a:pPr marL="0" indent="0">
              <a:buNone/>
            </a:pPr>
            <a:r>
              <a:rPr lang="en-US" b="1" dirty="0" smtClean="0"/>
              <a:t>Article </a:t>
            </a:r>
            <a:r>
              <a:rPr lang="en-US" b="1" dirty="0"/>
              <a:t>Discussion: </a:t>
            </a:r>
          </a:p>
          <a:p>
            <a:pPr marL="0" indent="0">
              <a:buNone/>
            </a:pPr>
            <a:endParaRPr lang="en-US" b="1" dirty="0" smtClean="0"/>
          </a:p>
          <a:p>
            <a:pPr marL="0" indent="0">
              <a:buNone/>
            </a:pPr>
            <a:r>
              <a:rPr lang="en-US" b="1" dirty="0" smtClean="0"/>
              <a:t>Contributions to sea level extremes:  </a:t>
            </a:r>
          </a:p>
          <a:p>
            <a:pPr lvl="1"/>
            <a:r>
              <a:rPr lang="en-US" b="1" dirty="0" smtClean="0"/>
              <a:t>Contribution from Ocean Tides</a:t>
            </a:r>
          </a:p>
          <a:p>
            <a:pPr lvl="1">
              <a:buFontTx/>
              <a:buChar char="-"/>
            </a:pPr>
            <a:r>
              <a:rPr lang="en-US" b="1" dirty="0" smtClean="0"/>
              <a:t>Contribution from Winds + Waves </a:t>
            </a:r>
          </a:p>
          <a:p>
            <a:pPr lvl="1">
              <a:buFontTx/>
              <a:buChar char="-"/>
            </a:pPr>
            <a:r>
              <a:rPr lang="en-US" b="1" dirty="0" smtClean="0"/>
              <a:t>Contribution from Changing currents + Sea level change. </a:t>
            </a:r>
          </a:p>
          <a:p>
            <a:endParaRPr lang="en-US" b="1" dirty="0" smtClean="0"/>
          </a:p>
          <a:p>
            <a:pPr marL="0" indent="0">
              <a:buNone/>
            </a:pPr>
            <a:r>
              <a:rPr lang="en-US" b="1" dirty="0" smtClean="0"/>
              <a:t>Sea level extremes – observations: </a:t>
            </a:r>
          </a:p>
          <a:p>
            <a:pPr marL="0" indent="0">
              <a:buNone/>
            </a:pPr>
            <a:r>
              <a:rPr lang="en-US" b="1" dirty="0"/>
              <a:t>	</a:t>
            </a:r>
            <a:r>
              <a:rPr lang="en-US" b="1" dirty="0" smtClean="0"/>
              <a:t>Working with Newlyn – Annual + extreme. </a:t>
            </a:r>
          </a:p>
          <a:p>
            <a:pPr marL="0" indent="0">
              <a:buNone/>
            </a:pPr>
            <a:endParaRPr lang="en-US" b="1" dirty="0" smtClean="0"/>
          </a:p>
          <a:p>
            <a:pPr marL="0" indent="0">
              <a:buNone/>
            </a:pPr>
            <a:endParaRPr lang="en-US" b="1" dirty="0"/>
          </a:p>
        </p:txBody>
      </p:sp>
    </p:spTree>
    <p:extLst>
      <p:ext uri="{BB962C8B-B14F-4D97-AF65-F5344CB8AC3E}">
        <p14:creationId xmlns:p14="http://schemas.microsoft.com/office/powerpoint/2010/main" val="39348594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da-DK" dirty="0" smtClean="0">
                <a:ea typeface="ＭＳ Ｐゴシック" panose="020B0600070205080204" pitchFamily="34" charset="-128"/>
              </a:rPr>
              <a:t>Tide gauge</a:t>
            </a:r>
            <a:br>
              <a:rPr lang="en-US" altLang="da-DK" dirty="0" smtClean="0">
                <a:ea typeface="ＭＳ Ｐゴシック" panose="020B0600070205080204" pitchFamily="34" charset="-128"/>
              </a:rPr>
            </a:br>
            <a:endParaRPr lang="en-US" altLang="da-DK" dirty="0" smtClean="0">
              <a:ea typeface="ＭＳ Ｐゴシック" panose="020B0600070205080204" pitchFamily="34" charset="-128"/>
            </a:endParaRPr>
          </a:p>
        </p:txBody>
      </p:sp>
      <p:sp>
        <p:nvSpPr>
          <p:cNvPr id="43011" name="Content Placeholder 2"/>
          <p:cNvSpPr>
            <a:spLocks noGrp="1"/>
          </p:cNvSpPr>
          <p:nvPr>
            <p:ph idx="1"/>
          </p:nvPr>
        </p:nvSpPr>
        <p:spPr/>
        <p:txBody>
          <a:bodyPr/>
          <a:lstStyle/>
          <a:p>
            <a:r>
              <a:rPr lang="en-US" altLang="da-DK" dirty="0" smtClean="0">
                <a:ea typeface="ＭＳ Ｐゴシック" panose="020B0600070205080204" pitchFamily="34" charset="-128"/>
              </a:rPr>
              <a:t>Problems…</a:t>
            </a:r>
          </a:p>
          <a:p>
            <a:endParaRPr lang="en-US" altLang="da-DK" dirty="0" smtClean="0">
              <a:ea typeface="ＭＳ Ｐゴシック" panose="020B0600070205080204" pitchFamily="34" charset="-128"/>
            </a:endParaRPr>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30163"/>
            <a:ext cx="6638925" cy="694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cxnSp>
        <p:nvCxnSpPr>
          <p:cNvPr id="3" name="Straight Connector 2"/>
          <p:cNvCxnSpPr/>
          <p:nvPr/>
        </p:nvCxnSpPr>
        <p:spPr bwMode="auto">
          <a:xfrm flipV="1">
            <a:off x="4788024" y="3429000"/>
            <a:ext cx="3384376" cy="432048"/>
          </a:xfrm>
          <a:prstGeom prst="line">
            <a:avLst/>
          </a:prstGeom>
          <a:solidFill>
            <a:schemeClr val="accent1"/>
          </a:solidFill>
          <a:ln w="3810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Connector 4"/>
          <p:cNvCxnSpPr/>
          <p:nvPr/>
        </p:nvCxnSpPr>
        <p:spPr bwMode="auto">
          <a:xfrm flipV="1">
            <a:off x="5148064" y="2708920"/>
            <a:ext cx="3233936" cy="1296144"/>
          </a:xfrm>
          <a:prstGeom prst="line">
            <a:avLst/>
          </a:prstGeom>
          <a:solidFill>
            <a:schemeClr val="accent1"/>
          </a:solidFill>
          <a:ln w="38100" cap="flat" cmpd="sng" algn="ctr">
            <a:solidFill>
              <a:srgbClr val="66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7317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Earthquakes zones.</a:t>
            </a:r>
            <a:endParaRPr lang="en-US" dirty="0"/>
          </a:p>
        </p:txBody>
      </p:sp>
      <p:sp>
        <p:nvSpPr>
          <p:cNvPr id="3" name="Content Placeholder 2"/>
          <p:cNvSpPr>
            <a:spLocks noGrp="1"/>
          </p:cNvSpPr>
          <p:nvPr>
            <p:ph idx="1"/>
          </p:nvPr>
        </p:nvSpPr>
        <p:spPr/>
        <p:txBody>
          <a:bodyPr/>
          <a:lstStyle/>
          <a:p>
            <a:endParaRPr lang="en-US"/>
          </a:p>
        </p:txBody>
      </p:sp>
      <p:pic>
        <p:nvPicPr>
          <p:cNvPr id="5" name="Picture 4" descr="ddj002_002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10" y="1628800"/>
            <a:ext cx="8787953" cy="4382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8648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da-DK" altLang="da-DK" dirty="0" smtClean="0">
                <a:ea typeface="ＭＳ Ｐゴシック" panose="020B0600070205080204" pitchFamily="34" charset="-128"/>
              </a:rPr>
              <a:t>So a </a:t>
            </a:r>
            <a:r>
              <a:rPr lang="da-DK" altLang="da-DK" dirty="0" err="1" smtClean="0">
                <a:ea typeface="ＭＳ Ｐゴシック" panose="020B0600070205080204" pitchFamily="34" charset="-128"/>
              </a:rPr>
              <a:t>number</a:t>
            </a:r>
            <a:r>
              <a:rPr lang="da-DK" altLang="da-DK" dirty="0" smtClean="0">
                <a:ea typeface="ＭＳ Ｐゴシック" panose="020B0600070205080204" pitchFamily="34" charset="-128"/>
              </a:rPr>
              <a:t> of Tidegauges </a:t>
            </a:r>
            <a:r>
              <a:rPr lang="da-DK" altLang="da-DK" dirty="0" err="1" smtClean="0">
                <a:ea typeface="ＭＳ Ｐゴシック" panose="020B0600070205080204" pitchFamily="34" charset="-128"/>
              </a:rPr>
              <a:t>are</a:t>
            </a:r>
            <a:r>
              <a:rPr lang="da-DK" altLang="da-DK" dirty="0" smtClean="0">
                <a:ea typeface="ＭＳ Ｐゴシック" panose="020B0600070205080204" pitchFamily="34" charset="-128"/>
              </a:rPr>
              <a:t> </a:t>
            </a:r>
            <a:r>
              <a:rPr lang="da-DK" altLang="da-DK" dirty="0" err="1" smtClean="0">
                <a:ea typeface="ＭＳ Ｐゴシック" panose="020B0600070205080204" pitchFamily="34" charset="-128"/>
              </a:rPr>
              <a:t>influenced</a:t>
            </a:r>
            <a:endParaRPr lang="da-DK" altLang="da-DK" dirty="0" smtClean="0">
              <a:ea typeface="ＭＳ Ｐゴシック" panose="020B0600070205080204" pitchFamily="34" charset="-128"/>
            </a:endParaRPr>
          </a:p>
        </p:txBody>
      </p:sp>
      <p:sp>
        <p:nvSpPr>
          <p:cNvPr id="44035" name="Content Placeholder 2"/>
          <p:cNvSpPr>
            <a:spLocks noGrp="1"/>
          </p:cNvSpPr>
          <p:nvPr>
            <p:ph idx="1"/>
          </p:nvPr>
        </p:nvSpPr>
        <p:spPr/>
        <p:txBody>
          <a:bodyPr/>
          <a:lstStyle/>
          <a:p>
            <a:endParaRPr lang="da-DK" altLang="da-DK" smtClean="0">
              <a:ea typeface="ＭＳ Ｐゴシック" panose="020B0600070205080204" pitchFamily="34" charset="-128"/>
            </a:endParaRPr>
          </a:p>
        </p:txBody>
      </p:sp>
      <p:pic>
        <p:nvPicPr>
          <p:cNvPr id="44036" name="Picture 2"/>
          <p:cNvPicPr>
            <a:picLocks noChangeAspect="1" noChangeArrowheads="1"/>
          </p:cNvPicPr>
          <p:nvPr/>
        </p:nvPicPr>
        <p:blipFill>
          <a:blip r:embed="rId2">
            <a:extLst>
              <a:ext uri="{28A0092B-C50C-407E-A947-70E740481C1C}">
                <a14:useLocalDpi xmlns:a14="http://schemas.microsoft.com/office/drawing/2010/main" val="0"/>
              </a:ext>
            </a:extLst>
          </a:blip>
          <a:srcRect t="6766"/>
          <a:stretch>
            <a:fillRect/>
          </a:stretch>
        </p:blipFill>
        <p:spPr bwMode="auto">
          <a:xfrm>
            <a:off x="1403648" y="1784201"/>
            <a:ext cx="7664152" cy="415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bwMode="auto">
          <a:xfrm>
            <a:off x="6552220" y="2377785"/>
            <a:ext cx="936104" cy="72008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Verdana" pitchFamily="34" charset="0"/>
              <a:ea typeface="MS PGothic" pitchFamily="34" charset="-128"/>
            </a:endParaRPr>
          </a:p>
        </p:txBody>
      </p:sp>
      <p:sp>
        <p:nvSpPr>
          <p:cNvPr id="6" name="Right Arrow 5"/>
          <p:cNvSpPr/>
          <p:nvPr/>
        </p:nvSpPr>
        <p:spPr bwMode="auto">
          <a:xfrm>
            <a:off x="7492753" y="4005064"/>
            <a:ext cx="936104" cy="72008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Verdana" pitchFamily="34" charset="0"/>
              <a:ea typeface="MS PGothic" pitchFamily="34" charset="-128"/>
            </a:endParaRPr>
          </a:p>
        </p:txBody>
      </p:sp>
      <p:pic>
        <p:nvPicPr>
          <p:cNvPr id="105474" name="Picture 2" descr="Billedresultat for long tide gau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98" y="1511768"/>
            <a:ext cx="9185798" cy="5346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31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fade">
                                      <p:cBhvr>
                                        <p:cTn id="7" dur="500"/>
                                        <p:tgtEl>
                                          <p:spTgt spid="105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Sea </a:t>
            </a:r>
            <a:r>
              <a:rPr lang="da-DK" dirty="0" err="1" smtClean="0"/>
              <a:t>level</a:t>
            </a:r>
            <a:r>
              <a:rPr lang="da-DK" dirty="0" smtClean="0"/>
              <a:t> rise from tide gauges</a:t>
            </a:r>
            <a:endParaRPr lang="da-DK" dirty="0"/>
          </a:p>
        </p:txBody>
      </p:sp>
      <p:pic>
        <p:nvPicPr>
          <p:cNvPr id="4" name="Content Placeholder 3"/>
          <p:cNvPicPr>
            <a:picLocks noGrp="1" noChangeAspect="1"/>
          </p:cNvPicPr>
          <p:nvPr>
            <p:ph idx="1"/>
          </p:nvPr>
        </p:nvPicPr>
        <p:blipFill>
          <a:blip r:embed="rId2"/>
          <a:stretch>
            <a:fillRect/>
          </a:stretch>
        </p:blipFill>
        <p:spPr>
          <a:xfrm>
            <a:off x="142089" y="1844824"/>
            <a:ext cx="8889943" cy="4582533"/>
          </a:xfrm>
          <a:prstGeom prst="rect">
            <a:avLst/>
          </a:prstGeom>
        </p:spPr>
      </p:pic>
    </p:spTree>
    <p:extLst>
      <p:ext uri="{BB962C8B-B14F-4D97-AF65-F5344CB8AC3E}">
        <p14:creationId xmlns:p14="http://schemas.microsoft.com/office/powerpoint/2010/main" val="40636867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Pros</a:t>
            </a:r>
            <a:r>
              <a:rPr lang="da-DK" dirty="0" smtClean="0"/>
              <a:t> and cons of Tide gauges </a:t>
            </a:r>
            <a:r>
              <a:rPr lang="da-DK" dirty="0" err="1" smtClean="0"/>
              <a:t>vs</a:t>
            </a:r>
            <a:r>
              <a:rPr lang="da-DK" dirty="0" smtClean="0"/>
              <a:t> </a:t>
            </a:r>
            <a:r>
              <a:rPr lang="da-DK" dirty="0" err="1" smtClean="0"/>
              <a:t>Satellites</a:t>
            </a:r>
            <a:endParaRPr lang="da-DK" dirty="0"/>
          </a:p>
        </p:txBody>
      </p:sp>
      <p:sp>
        <p:nvSpPr>
          <p:cNvPr id="3" name="Content Placeholder 2"/>
          <p:cNvSpPr>
            <a:spLocks noGrp="1"/>
          </p:cNvSpPr>
          <p:nvPr>
            <p:ph idx="1"/>
          </p:nvPr>
        </p:nvSpPr>
        <p:spPr>
          <a:xfrm>
            <a:off x="395536" y="1844824"/>
            <a:ext cx="7772400" cy="4565650"/>
          </a:xfrm>
        </p:spPr>
        <p:txBody>
          <a:bodyPr/>
          <a:lstStyle/>
          <a:p>
            <a:r>
              <a:rPr lang="da-DK" dirty="0" err="1" smtClean="0"/>
              <a:t>Pros</a:t>
            </a:r>
            <a:r>
              <a:rPr lang="da-DK" dirty="0" smtClean="0"/>
              <a:t> of TG</a:t>
            </a:r>
          </a:p>
          <a:p>
            <a:pPr lvl="1"/>
            <a:r>
              <a:rPr lang="da-DK" dirty="0" err="1" smtClean="0"/>
              <a:t>Very</a:t>
            </a:r>
            <a:r>
              <a:rPr lang="da-DK" dirty="0" smtClean="0"/>
              <a:t> long time series</a:t>
            </a:r>
            <a:r>
              <a:rPr lang="da-DK" dirty="0"/>
              <a:t> </a:t>
            </a:r>
            <a:r>
              <a:rPr lang="da-DK" dirty="0" smtClean="0"/>
              <a:t>- </a:t>
            </a:r>
            <a:r>
              <a:rPr lang="da-DK" dirty="0" err="1" smtClean="0"/>
              <a:t>some</a:t>
            </a:r>
            <a:r>
              <a:rPr lang="da-DK" dirty="0" smtClean="0"/>
              <a:t> &gt; 100 </a:t>
            </a:r>
            <a:r>
              <a:rPr lang="da-DK" dirty="0" err="1" smtClean="0"/>
              <a:t>years</a:t>
            </a:r>
            <a:r>
              <a:rPr lang="da-DK" dirty="0" smtClean="0"/>
              <a:t>.</a:t>
            </a:r>
          </a:p>
          <a:p>
            <a:pPr lvl="1"/>
            <a:r>
              <a:rPr lang="da-DK" dirty="0" err="1" smtClean="0"/>
              <a:t>Very</a:t>
            </a:r>
            <a:r>
              <a:rPr lang="da-DK" dirty="0" smtClean="0"/>
              <a:t> high temporal sampling</a:t>
            </a:r>
          </a:p>
          <a:p>
            <a:pPr lvl="1"/>
            <a:r>
              <a:rPr lang="da-DK" dirty="0" err="1" smtClean="0"/>
              <a:t>They</a:t>
            </a:r>
            <a:r>
              <a:rPr lang="da-DK" dirty="0" smtClean="0"/>
              <a:t> measure relative </a:t>
            </a:r>
            <a:r>
              <a:rPr lang="da-DK" dirty="0" err="1" smtClean="0"/>
              <a:t>sea</a:t>
            </a:r>
            <a:r>
              <a:rPr lang="da-DK" dirty="0" smtClean="0"/>
              <a:t> </a:t>
            </a:r>
            <a:r>
              <a:rPr lang="da-DK" dirty="0" err="1" smtClean="0"/>
              <a:t>level</a:t>
            </a:r>
            <a:r>
              <a:rPr lang="da-DK" dirty="0" smtClean="0"/>
              <a:t> (</a:t>
            </a:r>
            <a:r>
              <a:rPr lang="da-DK" dirty="0" err="1" smtClean="0"/>
              <a:t>Where</a:t>
            </a:r>
            <a:r>
              <a:rPr lang="da-DK" dirty="0" smtClean="0"/>
              <a:t> </a:t>
            </a:r>
            <a:r>
              <a:rPr lang="da-DK" dirty="0" err="1" smtClean="0"/>
              <a:t>people</a:t>
            </a:r>
            <a:r>
              <a:rPr lang="da-DK" dirty="0" smtClean="0"/>
              <a:t> live)</a:t>
            </a:r>
          </a:p>
          <a:p>
            <a:r>
              <a:rPr lang="da-DK" dirty="0" smtClean="0"/>
              <a:t>Cons of TG. </a:t>
            </a:r>
          </a:p>
          <a:p>
            <a:pPr lvl="1"/>
            <a:r>
              <a:rPr lang="da-DK" dirty="0" err="1" smtClean="0"/>
              <a:t>Fixed</a:t>
            </a:r>
            <a:r>
              <a:rPr lang="da-DK" dirty="0" smtClean="0"/>
              <a:t> to the Ground. </a:t>
            </a:r>
          </a:p>
          <a:p>
            <a:pPr lvl="1"/>
            <a:r>
              <a:rPr lang="da-DK" dirty="0" smtClean="0"/>
              <a:t>Far from global</a:t>
            </a:r>
          </a:p>
          <a:p>
            <a:pPr lvl="1"/>
            <a:r>
              <a:rPr lang="da-DK" dirty="0" err="1" smtClean="0"/>
              <a:t>Some</a:t>
            </a:r>
            <a:r>
              <a:rPr lang="da-DK" dirty="0" smtClean="0"/>
              <a:t> times problems with </a:t>
            </a:r>
            <a:r>
              <a:rPr lang="da-DK" dirty="0" err="1" smtClean="0"/>
              <a:t>outtages,pgr</a:t>
            </a:r>
            <a:r>
              <a:rPr lang="da-DK" dirty="0" smtClean="0"/>
              <a:t> and </a:t>
            </a:r>
            <a:r>
              <a:rPr lang="da-DK" dirty="0" err="1" smtClean="0"/>
              <a:t>earthquakes</a:t>
            </a:r>
            <a:r>
              <a:rPr lang="da-DK" dirty="0" smtClean="0"/>
              <a:t>……..</a:t>
            </a:r>
          </a:p>
          <a:p>
            <a:pPr lvl="1"/>
            <a:r>
              <a:rPr lang="da-DK" dirty="0" smtClean="0"/>
              <a:t>Post Glacial </a:t>
            </a:r>
            <a:r>
              <a:rPr lang="da-DK" dirty="0" err="1" smtClean="0"/>
              <a:t>Rebound</a:t>
            </a:r>
            <a:r>
              <a:rPr lang="da-DK" dirty="0" smtClean="0"/>
              <a:t> not </a:t>
            </a:r>
            <a:r>
              <a:rPr lang="da-DK" dirty="0" err="1" smtClean="0"/>
              <a:t>very</a:t>
            </a:r>
            <a:r>
              <a:rPr lang="da-DK" dirty="0" smtClean="0"/>
              <a:t> </a:t>
            </a:r>
            <a:r>
              <a:rPr lang="da-DK" dirty="0" err="1" smtClean="0"/>
              <a:t>good</a:t>
            </a:r>
            <a:r>
              <a:rPr lang="da-DK" dirty="0" smtClean="0"/>
              <a:t> </a:t>
            </a:r>
            <a:r>
              <a:rPr lang="da-DK" dirty="0" err="1" smtClean="0"/>
              <a:t>understood</a:t>
            </a:r>
            <a:r>
              <a:rPr lang="da-DK" dirty="0" smtClean="0"/>
              <a:t>. </a:t>
            </a:r>
          </a:p>
          <a:p>
            <a:pPr lvl="1"/>
            <a:r>
              <a:rPr lang="da-DK" dirty="0" err="1" smtClean="0"/>
              <a:t>Hydrology</a:t>
            </a:r>
            <a:r>
              <a:rPr lang="da-DK" dirty="0" smtClean="0"/>
              <a:t>…BIG CITIES WANT LOT OF DRINKING WATER -&gt; </a:t>
            </a:r>
            <a:r>
              <a:rPr lang="da-DK" dirty="0" err="1" smtClean="0"/>
              <a:t>Subsidence</a:t>
            </a:r>
            <a:r>
              <a:rPr lang="da-DK" dirty="0" smtClean="0"/>
              <a:t> (</a:t>
            </a:r>
            <a:r>
              <a:rPr lang="da-DK" dirty="0" err="1" smtClean="0"/>
              <a:t>like</a:t>
            </a:r>
            <a:r>
              <a:rPr lang="da-DK" dirty="0" smtClean="0"/>
              <a:t> a </a:t>
            </a:r>
            <a:r>
              <a:rPr lang="da-DK" dirty="0" err="1" smtClean="0"/>
              <a:t>sponge</a:t>
            </a:r>
            <a:r>
              <a:rPr lang="da-DK" dirty="0" smtClean="0"/>
              <a:t>)</a:t>
            </a:r>
          </a:p>
          <a:p>
            <a:endParaRPr lang="da-DK" dirty="0"/>
          </a:p>
          <a:p>
            <a:endParaRPr lang="da-DK" dirty="0"/>
          </a:p>
        </p:txBody>
      </p:sp>
      <p:pic>
        <p:nvPicPr>
          <p:cNvPr id="78850" name="Picture 2" descr="Billedresultat for shanghai hydr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4954856"/>
            <a:ext cx="251460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07504" y="5517232"/>
            <a:ext cx="6612452" cy="978817"/>
          </a:xfrm>
          <a:prstGeom prst="rect">
            <a:avLst/>
          </a:prstGeom>
        </p:spPr>
      </p:pic>
    </p:spTree>
    <p:extLst>
      <p:ext uri="{BB962C8B-B14F-4D97-AF65-F5344CB8AC3E}">
        <p14:creationId xmlns:p14="http://schemas.microsoft.com/office/powerpoint/2010/main" val="3784324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7772400" cy="1143000"/>
          </a:xfrm>
        </p:spPr>
        <p:txBody>
          <a:bodyPr/>
          <a:lstStyle/>
          <a:p>
            <a:r>
              <a:rPr lang="da-DK" dirty="0" smtClean="0"/>
              <a:t>A </a:t>
            </a:r>
            <a:r>
              <a:rPr lang="da-DK" dirty="0" err="1" smtClean="0"/>
              <a:t>better</a:t>
            </a:r>
            <a:r>
              <a:rPr lang="da-DK" dirty="0" smtClean="0"/>
              <a:t> </a:t>
            </a:r>
            <a:r>
              <a:rPr lang="da-DK" dirty="0" err="1" smtClean="0"/>
              <a:t>way</a:t>
            </a:r>
            <a:r>
              <a:rPr lang="da-DK" dirty="0" smtClean="0"/>
              <a:t> to measure Z0 long-term </a:t>
            </a:r>
            <a:r>
              <a:rPr lang="da-DK" dirty="0" err="1" smtClean="0"/>
              <a:t>sea</a:t>
            </a:r>
            <a:r>
              <a:rPr lang="da-DK" dirty="0" smtClean="0"/>
              <a:t> </a:t>
            </a:r>
            <a:r>
              <a:rPr lang="da-DK" dirty="0" err="1" smtClean="0"/>
              <a:t>level</a:t>
            </a:r>
            <a:r>
              <a:rPr lang="da-DK" dirty="0" smtClean="0"/>
              <a:t> </a:t>
            </a:r>
            <a:r>
              <a:rPr lang="da-DK" dirty="0" err="1" smtClean="0"/>
              <a:t>changes</a:t>
            </a:r>
            <a:endParaRPr lang="da-DK" dirty="0"/>
          </a:p>
        </p:txBody>
      </p:sp>
      <p:sp>
        <p:nvSpPr>
          <p:cNvPr id="3" name="Content Placeholder 2"/>
          <p:cNvSpPr>
            <a:spLocks noGrp="1"/>
          </p:cNvSpPr>
          <p:nvPr>
            <p:ph idx="1"/>
          </p:nvPr>
        </p:nvSpPr>
        <p:spPr>
          <a:xfrm>
            <a:off x="611560" y="1700808"/>
            <a:ext cx="7772400" cy="4565650"/>
          </a:xfrm>
        </p:spPr>
        <p:txBody>
          <a:bodyPr/>
          <a:lstStyle/>
          <a:p>
            <a:endParaRPr lang="da-DK" dirty="0"/>
          </a:p>
        </p:txBody>
      </p:sp>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671499"/>
            <a:ext cx="8820472" cy="641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45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 calcmode="lin" valueType="num">
                                      <p:cBhvr>
                                        <p:cTn id="8" dur="1000"/>
                                        <p:tgtEl>
                                          <p:spTgt spid="6"/>
                                        </p:tgtEl>
                                        <p:attrNameLst>
                                          <p:attrName>style.rotation</p:attrName>
                                        </p:attrNameLst>
                                      </p:cBhvr>
                                      <p:tavLst>
                                        <p:tav tm="0">
                                          <p:val>
                                            <p:fltVal val="0"/>
                                          </p:val>
                                        </p:tav>
                                        <p:tav tm="100000">
                                          <p:val>
                                            <p:fltVal val="90"/>
                                          </p:val>
                                        </p:tav>
                                      </p:tavLst>
                                    </p:anim>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a-DK"/>
          </a:p>
        </p:txBody>
      </p:sp>
      <p:sp>
        <p:nvSpPr>
          <p:cNvPr id="3" name="Content Placeholder 2"/>
          <p:cNvSpPr>
            <a:spLocks noGrp="1"/>
          </p:cNvSpPr>
          <p:nvPr>
            <p:ph idx="1"/>
          </p:nvPr>
        </p:nvSpPr>
        <p:spPr/>
        <p:txBody>
          <a:bodyPr/>
          <a:lstStyle/>
          <a:p>
            <a:endParaRPr lang="da-DK"/>
          </a:p>
        </p:txBody>
      </p:sp>
      <p:pic>
        <p:nvPicPr>
          <p:cNvPr id="62466" name="Picture 2" descr="Billedresultat for noaa earth observations satellit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6832" y="10304"/>
            <a:ext cx="12195104" cy="789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3579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a-DK"/>
          </a:p>
        </p:txBody>
      </p:sp>
      <p:sp>
        <p:nvSpPr>
          <p:cNvPr id="3" name="Content Placeholder 2"/>
          <p:cNvSpPr>
            <a:spLocks noGrp="1"/>
          </p:cNvSpPr>
          <p:nvPr>
            <p:ph idx="1"/>
          </p:nvPr>
        </p:nvSpPr>
        <p:spPr/>
        <p:txBody>
          <a:bodyPr/>
          <a:lstStyle/>
          <a:p>
            <a:endParaRPr lang="da-DK"/>
          </a:p>
        </p:txBody>
      </p:sp>
      <p:pic>
        <p:nvPicPr>
          <p:cNvPr id="4" name="Picture 3"/>
          <p:cNvPicPr>
            <a:picLocks noChangeAspect="1"/>
          </p:cNvPicPr>
          <p:nvPr/>
        </p:nvPicPr>
        <p:blipFill>
          <a:blip r:embed="rId2"/>
          <a:stretch>
            <a:fillRect/>
          </a:stretch>
        </p:blipFill>
        <p:spPr>
          <a:xfrm>
            <a:off x="107504" y="332656"/>
            <a:ext cx="9144000" cy="6265171"/>
          </a:xfrm>
          <a:prstGeom prst="rect">
            <a:avLst/>
          </a:prstGeom>
        </p:spPr>
      </p:pic>
      <p:pic>
        <p:nvPicPr>
          <p:cNvPr id="6" name="Picture 2" descr="Billedresultat for long tide gaug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2132856"/>
            <a:ext cx="3559696" cy="2071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1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da-DK" altLang="da-DK" dirty="0" err="1" smtClean="0">
                <a:ea typeface="ＭＳ Ｐゴシック" panose="020B0600070205080204" pitchFamily="34" charset="-128"/>
              </a:rPr>
              <a:t>Moving</a:t>
            </a:r>
            <a:r>
              <a:rPr lang="da-DK" altLang="da-DK" dirty="0" smtClean="0">
                <a:ea typeface="ＭＳ Ｐゴシック" panose="020B0600070205080204" pitchFamily="34" charset="-128"/>
              </a:rPr>
              <a:t> from TG to </a:t>
            </a:r>
            <a:r>
              <a:rPr lang="da-DK" altLang="da-DK" dirty="0" err="1" smtClean="0">
                <a:ea typeface="ＭＳ Ｐゴシック" panose="020B0600070205080204" pitchFamily="34" charset="-128"/>
              </a:rPr>
              <a:t>Satellites</a:t>
            </a:r>
            <a:r>
              <a:rPr lang="da-DK" altLang="da-DK" dirty="0" smtClean="0">
                <a:ea typeface="ＭＳ Ｐゴシック" panose="020B0600070205080204" pitchFamily="34" charset="-128"/>
              </a:rPr>
              <a:t> </a:t>
            </a:r>
            <a:br>
              <a:rPr lang="da-DK" altLang="da-DK" dirty="0" smtClean="0">
                <a:ea typeface="ＭＳ Ｐゴシック" panose="020B0600070205080204" pitchFamily="34" charset="-128"/>
              </a:rPr>
            </a:br>
            <a:r>
              <a:rPr lang="da-DK" altLang="da-DK" dirty="0" smtClean="0">
                <a:ea typeface="ＭＳ Ｐゴシック" panose="020B0600070205080204" pitchFamily="34" charset="-128"/>
              </a:rPr>
              <a:t>(ABSOLUT SEA LEVEL CHANGES = CLIMATE) </a:t>
            </a:r>
          </a:p>
        </p:txBody>
      </p:sp>
      <p:sp>
        <p:nvSpPr>
          <p:cNvPr id="35843" name="Content Placeholder 2"/>
          <p:cNvSpPr>
            <a:spLocks noGrp="1"/>
          </p:cNvSpPr>
          <p:nvPr>
            <p:ph idx="1"/>
          </p:nvPr>
        </p:nvSpPr>
        <p:spPr/>
        <p:txBody>
          <a:bodyPr/>
          <a:lstStyle/>
          <a:p>
            <a:endParaRPr lang="da-DK" altLang="da-DK" smtClean="0">
              <a:ea typeface="ＭＳ Ｐゴシック" panose="020B0600070205080204" pitchFamily="34" charset="-128"/>
            </a:endParaRPr>
          </a:p>
        </p:txBody>
      </p:sp>
      <p:pic>
        <p:nvPicPr>
          <p:cNvPr id="3584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47800"/>
            <a:ext cx="741680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8131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satellites_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0"/>
            <a:ext cx="8243887"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Grp="1" noChangeArrowheads="1"/>
          </p:cNvSpPr>
          <p:nvPr>
            <p:ph type="title"/>
          </p:nvPr>
        </p:nvSpPr>
        <p:spPr>
          <a:xfrm>
            <a:off x="395288" y="-315913"/>
            <a:ext cx="7772400" cy="1143001"/>
          </a:xfrm>
        </p:spPr>
        <p:txBody>
          <a:bodyPr/>
          <a:lstStyle/>
          <a:p>
            <a:r>
              <a:rPr lang="da-DK" altLang="da-DK" smtClean="0"/>
              <a:t>Satellite Altimetry</a:t>
            </a:r>
          </a:p>
        </p:txBody>
      </p:sp>
      <p:pic>
        <p:nvPicPr>
          <p:cNvPr id="4" name="Picture 2" descr="animated gif showing sea surface measuremen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1557338"/>
            <a:ext cx="5219700" cy="529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387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投影片編號版面配置區 1"/>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B07F2F-A965-4F8F-958F-07B00F713BB0}" type="slidenum">
              <a:rPr lang="en-GB" altLang="zh-TW" sz="1400"/>
              <a:pPr>
                <a:spcBef>
                  <a:spcPct val="0"/>
                </a:spcBef>
                <a:buFontTx/>
                <a:buNone/>
              </a:pPr>
              <a:t>5</a:t>
            </a:fld>
            <a:endParaRPr lang="en-GB" altLang="zh-TW" sz="1400"/>
          </a:p>
        </p:txBody>
      </p:sp>
      <p:sp>
        <p:nvSpPr>
          <p:cNvPr id="6147" name="文字方塊 2"/>
          <p:cNvSpPr txBox="1">
            <a:spLocks noChangeArrowheads="1"/>
          </p:cNvSpPr>
          <p:nvPr/>
        </p:nvSpPr>
        <p:spPr bwMode="auto">
          <a:xfrm>
            <a:off x="323850" y="2276475"/>
            <a:ext cx="856932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TW" dirty="0">
                <a:latin typeface="Comic Sans MS" panose="030F0702030302020204" pitchFamily="66" charset="0"/>
                <a:ea typeface="新細明體" pitchFamily="18" charset="-120"/>
              </a:rPr>
              <a:t>Are you knowledgeable about </a:t>
            </a:r>
            <a:endParaRPr lang="en-US" altLang="zh-TW" dirty="0" smtClean="0">
              <a:latin typeface="Comic Sans MS" panose="030F0702030302020204" pitchFamily="66" charset="0"/>
              <a:ea typeface="新細明體" pitchFamily="18" charset="-120"/>
            </a:endParaRPr>
          </a:p>
          <a:p>
            <a:pPr algn="ctr" eaLnBrk="1" hangingPunct="1">
              <a:spcBef>
                <a:spcPct val="0"/>
              </a:spcBef>
              <a:buFontTx/>
              <a:buNone/>
            </a:pPr>
            <a:r>
              <a:rPr lang="en-US" altLang="zh-TW" dirty="0" smtClean="0">
                <a:latin typeface="Comic Sans MS" panose="030F0702030302020204" pitchFamily="66" charset="0"/>
                <a:ea typeface="新細明體" pitchFamily="18" charset="-120"/>
              </a:rPr>
              <a:t>Sea Level Rise?</a:t>
            </a:r>
            <a:endParaRPr lang="en-US" altLang="zh-TW" dirty="0">
              <a:latin typeface="Comic Sans MS" panose="030F0702030302020204" pitchFamily="66" charset="0"/>
              <a:ea typeface="新細明體" pitchFamily="18" charset="-120"/>
            </a:endParaRPr>
          </a:p>
          <a:p>
            <a:pPr algn="ctr" eaLnBrk="1" hangingPunct="1">
              <a:spcBef>
                <a:spcPct val="0"/>
              </a:spcBef>
              <a:buFontTx/>
              <a:buNone/>
            </a:pPr>
            <a:endParaRPr lang="en-US" altLang="zh-TW" sz="1800" dirty="0">
              <a:latin typeface="Tahoma" panose="020B0604030504040204" pitchFamily="34" charset="0"/>
              <a:ea typeface="新細明體" pitchFamily="18" charset="-120"/>
            </a:endParaRPr>
          </a:p>
          <a:p>
            <a:pPr algn="ctr" eaLnBrk="1" hangingPunct="1">
              <a:spcBef>
                <a:spcPct val="0"/>
              </a:spcBef>
              <a:buFontTx/>
              <a:buNone/>
            </a:pPr>
            <a:r>
              <a:rPr lang="en-US" altLang="zh-TW" sz="2800" dirty="0" smtClean="0">
                <a:latin typeface="Tahoma" panose="020B0604030504040204" pitchFamily="34" charset="0"/>
                <a:ea typeface="新細明體" pitchFamily="18" charset="-120"/>
              </a:rPr>
              <a:t>How much ? </a:t>
            </a:r>
          </a:p>
          <a:p>
            <a:pPr algn="ctr" eaLnBrk="1" hangingPunct="1">
              <a:spcBef>
                <a:spcPct val="0"/>
              </a:spcBef>
              <a:buFontTx/>
              <a:buNone/>
            </a:pPr>
            <a:r>
              <a:rPr lang="en-US" altLang="zh-TW" sz="2800" dirty="0" smtClean="0">
                <a:latin typeface="Tahoma" panose="020B0604030504040204" pitchFamily="34" charset="0"/>
                <a:ea typeface="新細明體" pitchFamily="18" charset="-120"/>
              </a:rPr>
              <a:t>Causes ?  </a:t>
            </a:r>
          </a:p>
          <a:p>
            <a:pPr algn="ctr" eaLnBrk="1" hangingPunct="1">
              <a:spcBef>
                <a:spcPct val="0"/>
              </a:spcBef>
              <a:buFontTx/>
              <a:buNone/>
            </a:pPr>
            <a:r>
              <a:rPr lang="en-US" altLang="zh-TW" sz="2800" dirty="0">
                <a:latin typeface="Tahoma" panose="020B0604030504040204" pitchFamily="34" charset="0"/>
                <a:ea typeface="新細明體" pitchFamily="18" charset="-120"/>
              </a:rPr>
              <a:t>Impacts ?</a:t>
            </a:r>
          </a:p>
          <a:p>
            <a:pPr algn="ctr" eaLnBrk="1" hangingPunct="1">
              <a:spcBef>
                <a:spcPct val="0"/>
              </a:spcBef>
              <a:buFontTx/>
              <a:buNone/>
            </a:pPr>
            <a:endParaRPr lang="en-US" altLang="zh-TW" sz="1800" dirty="0" smtClean="0">
              <a:latin typeface="Tahoma" panose="020B0604030504040204" pitchFamily="34" charset="0"/>
              <a:ea typeface="新細明體" pitchFamily="18" charset="-120"/>
            </a:endParaRPr>
          </a:p>
          <a:p>
            <a:pPr algn="ctr" eaLnBrk="1" hangingPunct="1">
              <a:spcBef>
                <a:spcPct val="0"/>
              </a:spcBef>
              <a:buFontTx/>
              <a:buNone/>
            </a:pPr>
            <a:endParaRPr lang="en-US" altLang="zh-TW" sz="1800" dirty="0">
              <a:latin typeface="Tahoma" panose="020B0604030504040204" pitchFamily="34" charset="0"/>
              <a:ea typeface="新細明體" pitchFamily="18" charset="-120"/>
            </a:endParaRPr>
          </a:p>
          <a:p>
            <a:pPr eaLnBrk="1" hangingPunct="1">
              <a:spcBef>
                <a:spcPct val="0"/>
              </a:spcBef>
              <a:buFontTx/>
              <a:buNone/>
            </a:pPr>
            <a:endParaRPr lang="zh-TW" altLang="en-US" sz="1800" dirty="0">
              <a:latin typeface="Tahoma" panose="020B0604030504040204" pitchFamily="34" charset="0"/>
              <a:ea typeface="新細明體" pitchFamily="18" charset="-120"/>
            </a:endParaRPr>
          </a:p>
        </p:txBody>
      </p:sp>
    </p:spTree>
    <p:extLst>
      <p:ext uri="{BB962C8B-B14F-4D97-AF65-F5344CB8AC3E}">
        <p14:creationId xmlns:p14="http://schemas.microsoft.com/office/powerpoint/2010/main" val="20996049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98" y="116632"/>
            <a:ext cx="8886825"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80459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a:xfrm>
            <a:off x="468313" y="260350"/>
            <a:ext cx="8229600" cy="914400"/>
          </a:xfrm>
        </p:spPr>
        <p:txBody>
          <a:bodyPr/>
          <a:lstStyle/>
          <a:p>
            <a:r>
              <a:rPr lang="da-DK" altLang="da-DK" smtClean="0"/>
              <a:t>Altimetric Observations </a:t>
            </a:r>
            <a:br>
              <a:rPr lang="da-DK" altLang="da-DK" smtClean="0"/>
            </a:br>
            <a:endParaRPr lang="da-DK" altLang="da-DK" smtClean="0"/>
          </a:p>
        </p:txBody>
      </p:sp>
      <p:sp>
        <p:nvSpPr>
          <p:cNvPr id="15363" name="Rectangle 1027"/>
          <p:cNvSpPr>
            <a:spLocks noChangeArrowheads="1"/>
          </p:cNvSpPr>
          <p:nvPr/>
        </p:nvSpPr>
        <p:spPr bwMode="auto">
          <a:xfrm>
            <a:off x="4479925" y="3170238"/>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endParaRPr lang="da-DK" altLang="da-DK" sz="2800">
              <a:solidFill>
                <a:schemeClr val="tx2"/>
              </a:solidFill>
            </a:endParaRPr>
          </a:p>
        </p:txBody>
      </p:sp>
      <p:sp>
        <p:nvSpPr>
          <p:cNvPr id="15364" name="Text Box 1031"/>
          <p:cNvSpPr txBox="1">
            <a:spLocks noChangeArrowheads="1"/>
          </p:cNvSpPr>
          <p:nvPr/>
        </p:nvSpPr>
        <p:spPr bwMode="auto">
          <a:xfrm>
            <a:off x="179388" y="1139242"/>
            <a:ext cx="6791325"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r>
              <a:rPr lang="da-DK" altLang="da-DK" sz="1800" dirty="0" err="1"/>
              <a:t>Accurate</a:t>
            </a:r>
            <a:r>
              <a:rPr lang="da-DK" altLang="da-DK" sz="1800" dirty="0"/>
              <a:t> radar (or laser) </a:t>
            </a:r>
            <a:r>
              <a:rPr lang="da-DK" altLang="da-DK" sz="1800" dirty="0" err="1"/>
              <a:t>ranging</a:t>
            </a:r>
            <a:r>
              <a:rPr lang="da-DK" altLang="da-DK" sz="1800" dirty="0"/>
              <a:t> to the </a:t>
            </a:r>
            <a:r>
              <a:rPr lang="da-DK" altLang="da-DK" sz="1800" dirty="0" err="1"/>
              <a:t>sea</a:t>
            </a:r>
            <a:r>
              <a:rPr lang="da-DK" altLang="da-DK" sz="1800" dirty="0"/>
              <a:t> </a:t>
            </a:r>
            <a:r>
              <a:rPr lang="da-DK" altLang="da-DK" sz="1800" dirty="0" err="1"/>
              <a:t>surface</a:t>
            </a:r>
            <a:r>
              <a:rPr lang="da-DK" altLang="da-DK" sz="1800" dirty="0"/>
              <a:t> is </a:t>
            </a:r>
          </a:p>
          <a:p>
            <a:pPr eaLnBrk="1" hangingPunct="1"/>
            <a:r>
              <a:rPr lang="da-DK" altLang="da-DK" sz="1800" dirty="0" err="1"/>
              <a:t>Based</a:t>
            </a:r>
            <a:r>
              <a:rPr lang="da-DK" altLang="da-DK" sz="1800" dirty="0"/>
              <a:t> on </a:t>
            </a:r>
            <a:r>
              <a:rPr lang="da-DK" altLang="da-DK" sz="1800" dirty="0" err="1"/>
              <a:t>accurate</a:t>
            </a:r>
            <a:r>
              <a:rPr lang="da-DK" altLang="da-DK" sz="1800" dirty="0"/>
              <a:t> time-determination  d = t * c / 2</a:t>
            </a:r>
          </a:p>
          <a:p>
            <a:pPr eaLnBrk="1" hangingPunct="1"/>
            <a:r>
              <a:rPr lang="da-DK" altLang="da-DK" sz="1800" dirty="0" err="1"/>
              <a:t>Where</a:t>
            </a:r>
            <a:r>
              <a:rPr lang="da-DK" altLang="da-DK" sz="1800" dirty="0"/>
              <a:t> c must </a:t>
            </a:r>
            <a:r>
              <a:rPr lang="da-DK" altLang="da-DK" sz="1800" dirty="0" err="1"/>
              <a:t>be</a:t>
            </a:r>
            <a:r>
              <a:rPr lang="da-DK" altLang="da-DK" sz="1800" dirty="0"/>
              <a:t> </a:t>
            </a:r>
            <a:r>
              <a:rPr lang="da-DK" altLang="da-DK" sz="1800" dirty="0" err="1"/>
              <a:t>adjusted</a:t>
            </a:r>
            <a:r>
              <a:rPr lang="da-DK" altLang="da-DK" sz="1800" dirty="0"/>
              <a:t> </a:t>
            </a:r>
            <a:r>
              <a:rPr lang="da-DK" altLang="da-DK" sz="1800" dirty="0" err="1"/>
              <a:t>slighly</a:t>
            </a:r>
            <a:r>
              <a:rPr lang="da-DK" altLang="da-DK" sz="1800" dirty="0"/>
              <a:t> for </a:t>
            </a:r>
            <a:r>
              <a:rPr lang="da-DK" altLang="da-DK" sz="1800" dirty="0" err="1"/>
              <a:t>propagation</a:t>
            </a:r>
            <a:r>
              <a:rPr lang="da-DK" altLang="da-DK" sz="1800" dirty="0"/>
              <a:t> </a:t>
            </a:r>
            <a:r>
              <a:rPr lang="da-DK" altLang="da-DK" sz="1800" dirty="0" err="1"/>
              <a:t>through</a:t>
            </a:r>
            <a:r>
              <a:rPr lang="da-DK" altLang="da-DK" sz="1800" dirty="0"/>
              <a:t> </a:t>
            </a:r>
            <a:r>
              <a:rPr lang="da-DK" altLang="da-DK" sz="1800" dirty="0" err="1"/>
              <a:t>ionosphere</a:t>
            </a:r>
            <a:r>
              <a:rPr lang="da-DK" altLang="da-DK" sz="1800" dirty="0"/>
              <a:t> and </a:t>
            </a:r>
            <a:r>
              <a:rPr lang="da-DK" altLang="da-DK" sz="1800" dirty="0" err="1"/>
              <a:t>troposphere</a:t>
            </a:r>
            <a:r>
              <a:rPr lang="da-DK" altLang="da-DK" sz="1800" dirty="0"/>
              <a:t>. </a:t>
            </a:r>
          </a:p>
          <a:p>
            <a:pPr eaLnBrk="1" hangingPunct="1"/>
            <a:endParaRPr lang="da-DK" altLang="da-DK" sz="1800" dirty="0"/>
          </a:p>
          <a:p>
            <a:pPr eaLnBrk="1" hangingPunct="1"/>
            <a:r>
              <a:rPr lang="da-DK" altLang="da-DK" sz="1800" dirty="0"/>
              <a:t>SSH = </a:t>
            </a:r>
            <a:r>
              <a:rPr lang="da-DK" altLang="da-DK" sz="1800" dirty="0" err="1"/>
              <a:t>Height</a:t>
            </a:r>
            <a:r>
              <a:rPr lang="da-DK" altLang="da-DK" sz="1800" baseline="-25000" dirty="0" err="1"/>
              <a:t>sat</a:t>
            </a:r>
            <a:r>
              <a:rPr lang="da-DK" altLang="da-DK" sz="1800" dirty="0"/>
              <a:t> – Range </a:t>
            </a:r>
          </a:p>
          <a:p>
            <a:pPr eaLnBrk="1" hangingPunct="1"/>
            <a:endParaRPr lang="da-DK" altLang="da-DK" sz="1800" dirty="0"/>
          </a:p>
          <a:p>
            <a:pPr eaLnBrk="1" hangingPunct="1"/>
            <a:r>
              <a:rPr lang="da-DK" altLang="da-DK" sz="1800" dirty="0" err="1"/>
              <a:t>Height</a:t>
            </a:r>
            <a:r>
              <a:rPr lang="da-DK" altLang="da-DK" sz="1800" baseline="-25000" dirty="0" err="1"/>
              <a:t>sat</a:t>
            </a:r>
            <a:r>
              <a:rPr lang="da-DK" altLang="da-DK" sz="1800" baseline="-25000" dirty="0"/>
              <a:t> </a:t>
            </a:r>
            <a:r>
              <a:rPr lang="da-DK" altLang="da-DK" sz="1800" dirty="0"/>
              <a:t> Is </a:t>
            </a:r>
            <a:r>
              <a:rPr lang="da-DK" altLang="da-DK" sz="1800" dirty="0" err="1"/>
              <a:t>determinde</a:t>
            </a:r>
            <a:r>
              <a:rPr lang="da-DK" altLang="da-DK" sz="1800" dirty="0"/>
              <a:t> </a:t>
            </a:r>
            <a:r>
              <a:rPr lang="da-DK" altLang="da-DK" sz="1800" dirty="0" err="1"/>
              <a:t>using</a:t>
            </a:r>
            <a:endParaRPr lang="da-DK" altLang="da-DK" sz="1800" dirty="0"/>
          </a:p>
          <a:p>
            <a:pPr eaLnBrk="1" hangingPunct="1"/>
            <a:r>
              <a:rPr lang="da-DK" altLang="da-DK" sz="1800" dirty="0"/>
              <a:t>GPS or DORIS/Laser </a:t>
            </a:r>
            <a:r>
              <a:rPr lang="da-DK" altLang="da-DK" sz="1800" dirty="0" err="1"/>
              <a:t>ranging</a:t>
            </a:r>
            <a:r>
              <a:rPr lang="da-DK" altLang="da-DK" sz="1800" dirty="0"/>
              <a:t> </a:t>
            </a:r>
          </a:p>
          <a:p>
            <a:pPr eaLnBrk="1" hangingPunct="1"/>
            <a:r>
              <a:rPr lang="da-DK" altLang="da-DK" sz="1800" dirty="0"/>
              <a:t>Relative to the reference </a:t>
            </a:r>
            <a:r>
              <a:rPr lang="da-DK" altLang="da-DK" sz="1800" dirty="0" err="1"/>
              <a:t>ellipsoid</a:t>
            </a:r>
            <a:r>
              <a:rPr lang="da-DK" altLang="da-DK" sz="1800" dirty="0"/>
              <a:t> </a:t>
            </a:r>
          </a:p>
          <a:p>
            <a:pPr eaLnBrk="1" hangingPunct="1"/>
            <a:endParaRPr lang="da-DK" altLang="da-DK" sz="1800" dirty="0"/>
          </a:p>
          <a:p>
            <a:pPr eaLnBrk="1" hangingPunct="1"/>
            <a:r>
              <a:rPr lang="da-DK" altLang="da-DK" sz="1800" dirty="0" err="1"/>
              <a:t>Ellipsoid</a:t>
            </a:r>
            <a:r>
              <a:rPr lang="da-DK" altLang="da-DK" sz="1800" dirty="0"/>
              <a:t> is ”</a:t>
            </a:r>
            <a:r>
              <a:rPr lang="da-DK" altLang="da-DK" sz="1800" dirty="0" err="1"/>
              <a:t>best</a:t>
            </a:r>
            <a:r>
              <a:rPr lang="da-DK" altLang="da-DK" sz="1800" dirty="0"/>
              <a:t>” </a:t>
            </a:r>
            <a:r>
              <a:rPr lang="da-DK" altLang="da-DK" sz="1800" dirty="0" err="1"/>
              <a:t>mathematical</a:t>
            </a:r>
            <a:r>
              <a:rPr lang="da-DK" altLang="da-DK" sz="1800" dirty="0"/>
              <a:t> </a:t>
            </a:r>
          </a:p>
          <a:p>
            <a:pPr eaLnBrk="1" hangingPunct="1"/>
            <a:r>
              <a:rPr lang="da-DK" altLang="da-DK" sz="1800" dirty="0"/>
              <a:t>model of the Earth </a:t>
            </a:r>
            <a:r>
              <a:rPr lang="da-DK" altLang="da-DK" sz="1800" dirty="0" err="1"/>
              <a:t>Shape</a:t>
            </a:r>
            <a:r>
              <a:rPr lang="da-DK" altLang="da-DK" sz="1800" dirty="0"/>
              <a:t> (WGS84). </a:t>
            </a:r>
          </a:p>
        </p:txBody>
      </p:sp>
      <p:pic>
        <p:nvPicPr>
          <p:cNvPr id="15365" name="Picture 11" descr="measurementprinci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2708275"/>
            <a:ext cx="5110163"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3"/>
          <p:cNvGraphicFramePr>
            <a:graphicFrameLocks noChangeAspect="1"/>
          </p:cNvGraphicFramePr>
          <p:nvPr>
            <p:extLst/>
          </p:nvPr>
        </p:nvGraphicFramePr>
        <p:xfrm>
          <a:off x="179388" y="5013176"/>
          <a:ext cx="4025900" cy="512763"/>
        </p:xfrm>
        <a:graphic>
          <a:graphicData uri="http://schemas.openxmlformats.org/presentationml/2006/ole">
            <mc:AlternateContent xmlns:mc="http://schemas.openxmlformats.org/markup-compatibility/2006">
              <mc:Choice xmlns:v="urn:schemas-microsoft-com:vml" Requires="v">
                <p:oleObj spid="_x0000_s95247" name="Ligning" r:id="rId5" imgW="1625400" imgH="203040" progId="Equation.3">
                  <p:embed/>
                </p:oleObj>
              </mc:Choice>
              <mc:Fallback>
                <p:oleObj name="Ligning" r:id="rId5" imgW="162540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5013176"/>
                        <a:ext cx="4025900" cy="512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552794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a:xfrm>
            <a:off x="250825" y="0"/>
            <a:ext cx="7772400" cy="1143000"/>
          </a:xfrm>
        </p:spPr>
        <p:txBody>
          <a:bodyPr/>
          <a:lstStyle/>
          <a:p>
            <a:pPr eaLnBrk="1" hangingPunct="1"/>
            <a:r>
              <a:rPr lang="en-GB" altLang="da-DK" sz="2800" smtClean="0"/>
              <a:t>Orbit Parameters</a:t>
            </a:r>
            <a:br>
              <a:rPr lang="en-GB" altLang="da-DK" sz="2800" smtClean="0"/>
            </a:br>
            <a:endParaRPr lang="da-DK" altLang="da-DK" sz="2800" smtClean="0"/>
          </a:p>
        </p:txBody>
      </p:sp>
      <p:graphicFrame>
        <p:nvGraphicFramePr>
          <p:cNvPr id="77827" name="Group 1027"/>
          <p:cNvGraphicFramePr>
            <a:graphicFrameLocks noGrp="1"/>
          </p:cNvGraphicFramePr>
          <p:nvPr>
            <p:extLst>
              <p:ext uri="{D42A27DB-BD31-4B8C-83A1-F6EECF244321}">
                <p14:modId xmlns:p14="http://schemas.microsoft.com/office/powerpoint/2010/main" val="3971912469"/>
              </p:ext>
            </p:extLst>
          </p:nvPr>
        </p:nvGraphicFramePr>
        <p:xfrm>
          <a:off x="323850" y="3357563"/>
          <a:ext cx="8569324" cy="2484447"/>
        </p:xfrm>
        <a:graphic>
          <a:graphicData uri="http://schemas.openxmlformats.org/drawingml/2006/table">
            <a:tbl>
              <a:tblPr/>
              <a:tblGrid>
                <a:gridCol w="1670246"/>
                <a:gridCol w="2698754"/>
                <a:gridCol w="1385023"/>
                <a:gridCol w="1273947"/>
                <a:gridCol w="1541354"/>
              </a:tblGrid>
              <a:tr h="7812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a-DK" sz="2000" b="1" i="0" u="none" strike="noStrike" cap="none" normalizeH="0" baseline="0" dirty="0" smtClean="0">
                        <a:ln>
                          <a:noFill/>
                        </a:ln>
                        <a:solidFill>
                          <a:schemeClr val="tx1"/>
                        </a:solidFill>
                        <a:effectLst/>
                        <a:latin typeface="Arial" charset="0"/>
                      </a:endParaRPr>
                    </a:p>
                  </a:txBody>
                  <a:tcPr marL="76203"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2000" b="1" i="0" u="none" strike="noStrike" cap="none" normalizeH="0" baseline="0" dirty="0" err="1" smtClean="0">
                          <a:ln>
                            <a:noFill/>
                          </a:ln>
                          <a:solidFill>
                            <a:schemeClr val="tx1"/>
                          </a:solidFill>
                          <a:effectLst/>
                          <a:latin typeface="Arial" charset="0"/>
                        </a:rPr>
                        <a:t>Satellite</a:t>
                      </a:r>
                      <a:endParaRPr kumimoji="0" lang="da-DK" sz="2000" b="1" i="0" u="none" strike="noStrike" cap="none" normalizeH="0" baseline="0" dirty="0" smtClean="0">
                        <a:ln>
                          <a:noFill/>
                        </a:ln>
                        <a:solidFill>
                          <a:schemeClr val="tx1"/>
                        </a:solidFill>
                        <a:effectLst/>
                        <a:latin typeface="Arial" charset="0"/>
                      </a:endParaRPr>
                    </a:p>
                  </a:txBody>
                  <a:tcPr marL="76203"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a-DK" sz="2000" b="1" i="0" u="none" strike="noStrike" cap="none" normalizeH="0" baseline="0" dirty="0" err="1" smtClean="0">
                          <a:ln>
                            <a:noFill/>
                          </a:ln>
                          <a:solidFill>
                            <a:schemeClr val="tx1"/>
                          </a:solidFill>
                          <a:effectLst/>
                          <a:latin typeface="Arial" charset="0"/>
                        </a:rPr>
                        <a:t>Repeat</a:t>
                      </a:r>
                      <a:endParaRPr kumimoji="0" lang="da-DK" sz="20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a-DK" sz="2000" b="1" i="0" u="none" strike="noStrike" cap="none" normalizeH="0" baseline="0" dirty="0" smtClean="0">
                          <a:ln>
                            <a:noFill/>
                          </a:ln>
                          <a:solidFill>
                            <a:schemeClr val="tx1"/>
                          </a:solidFill>
                          <a:effectLst/>
                          <a:latin typeface="Arial" charset="0"/>
                        </a:rPr>
                        <a:t> </a:t>
                      </a:r>
                      <a:r>
                        <a:rPr kumimoji="0" lang="da-DK" sz="2000" b="1" i="0" u="none" strike="noStrike" cap="none" normalizeH="0" baseline="0" dirty="0" err="1" smtClean="0">
                          <a:ln>
                            <a:noFill/>
                          </a:ln>
                          <a:solidFill>
                            <a:schemeClr val="tx1"/>
                          </a:solidFill>
                          <a:effectLst/>
                          <a:latin typeface="Arial" charset="0"/>
                        </a:rPr>
                        <a:t>Period</a:t>
                      </a:r>
                      <a:endParaRPr kumimoji="0" lang="da-DK" sz="2000" b="1" i="0" u="none" strike="noStrike" cap="none" normalizeH="0" baseline="0" dirty="0" smtClean="0">
                        <a:ln>
                          <a:noFill/>
                        </a:ln>
                        <a:solidFill>
                          <a:schemeClr val="tx1"/>
                        </a:solidFill>
                        <a:effectLst/>
                        <a:latin typeface="Arial" charset="0"/>
                      </a:endParaRPr>
                    </a:p>
                  </a:txBody>
                  <a:tcPr marL="76203"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a-DK" sz="2000" b="1" i="0" u="none" strike="noStrike" cap="none" normalizeH="0" baseline="0" smtClean="0">
                          <a:ln>
                            <a:noFill/>
                          </a:ln>
                          <a:solidFill>
                            <a:schemeClr val="tx1"/>
                          </a:solidFill>
                          <a:effectLst/>
                          <a:latin typeface="Arial" charset="0"/>
                        </a:rPr>
                        <a:t>Track spacing</a:t>
                      </a:r>
                    </a:p>
                  </a:txBody>
                  <a:tcPr marL="76203"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a-DK" sz="2000" b="1" i="0" u="none" strike="noStrike" cap="none" normalizeH="0" baseline="0" dirty="0" err="1" smtClean="0">
                          <a:ln>
                            <a:noFill/>
                          </a:ln>
                          <a:solidFill>
                            <a:schemeClr val="tx1"/>
                          </a:solidFill>
                          <a:effectLst/>
                          <a:latin typeface="Arial" charset="0"/>
                        </a:rPr>
                        <a:t>Inclination</a:t>
                      </a:r>
                      <a:endParaRPr kumimoji="0" lang="da-DK" sz="20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a-DK" sz="2000" b="1" i="0" u="none" strike="noStrike" cap="none" normalizeH="0" baseline="0" dirty="0" err="1" smtClean="0">
                          <a:ln>
                            <a:noFill/>
                          </a:ln>
                          <a:solidFill>
                            <a:schemeClr val="tx1"/>
                          </a:solidFill>
                          <a:effectLst/>
                          <a:latin typeface="Arial" charset="0"/>
                        </a:rPr>
                        <a:t>Coverage</a:t>
                      </a:r>
                      <a:endParaRPr kumimoji="0" lang="da-DK" sz="2000" b="1" i="0" u="none" strike="noStrike" cap="none" normalizeH="0" baseline="0" dirty="0" smtClean="0">
                        <a:ln>
                          <a:noFill/>
                        </a:ln>
                        <a:solidFill>
                          <a:schemeClr val="tx1"/>
                        </a:solidFill>
                        <a:effectLst/>
                        <a:latin typeface="Arial" charset="0"/>
                      </a:endParaRPr>
                    </a:p>
                  </a:txBody>
                  <a:tcPr marL="76203"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r>
              <a:tr h="609591">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2000" b="0" i="0" u="none" strike="noStrike" cap="none" normalizeH="0" baseline="0" dirty="0" err="1" smtClean="0">
                          <a:ln>
                            <a:noFill/>
                          </a:ln>
                          <a:solidFill>
                            <a:schemeClr val="tx1"/>
                          </a:solidFill>
                          <a:effectLst/>
                          <a:latin typeface="Arial" charset="0"/>
                        </a:rPr>
                        <a:t>Repeating</a:t>
                      </a:r>
                      <a:r>
                        <a:rPr kumimoji="0" lang="da-DK" sz="2000" b="0" i="0" u="none" strike="noStrike" cap="none" normalizeH="0" baseline="0" dirty="0" smtClean="0">
                          <a:ln>
                            <a:noFill/>
                          </a:ln>
                          <a:solidFill>
                            <a:schemeClr val="tx1"/>
                          </a:solidFill>
                          <a:effectLst/>
                          <a:latin typeface="Arial" charset="0"/>
                        </a:rPr>
                        <a:t> (ERM)</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a-DK" sz="2000" b="0" i="0" u="none" strike="noStrike" cap="none" normalizeH="0" baseline="0" dirty="0" smtClean="0">
                        <a:ln>
                          <a:noFill/>
                        </a:ln>
                        <a:solidFill>
                          <a:schemeClr val="tx1"/>
                        </a:solidFill>
                        <a:effectLst/>
                        <a:latin typeface="Arial" charset="0"/>
                      </a:endParaRPr>
                    </a:p>
                  </a:txBody>
                  <a:tcPr marL="76203"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2000" b="0" i="0" u="none" strike="noStrike" cap="none" normalizeH="0" baseline="0" dirty="0" smtClean="0">
                          <a:ln>
                            <a:noFill/>
                          </a:ln>
                          <a:solidFill>
                            <a:schemeClr val="tx1"/>
                          </a:solidFill>
                          <a:effectLst/>
                          <a:latin typeface="Arial" charset="0"/>
                        </a:rPr>
                        <a:t>ESA ERS 1+2/ENVISAT/S-3</a:t>
                      </a:r>
                    </a:p>
                  </a:txBody>
                  <a:tcPr marL="76203"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a-DK" sz="2000" b="0" i="0" u="none" strike="noStrike" cap="none" normalizeH="0" baseline="0" dirty="0" smtClean="0">
                          <a:ln>
                            <a:noFill/>
                          </a:ln>
                          <a:solidFill>
                            <a:schemeClr val="tx1"/>
                          </a:solidFill>
                          <a:effectLst/>
                          <a:latin typeface="Arial" charset="0"/>
                        </a:rPr>
                        <a:t>30 </a:t>
                      </a:r>
                      <a:r>
                        <a:rPr kumimoji="0" lang="da-DK" sz="2000" b="0" i="0" u="none" strike="noStrike" cap="none" normalizeH="0" baseline="0" dirty="0" err="1" smtClean="0">
                          <a:ln>
                            <a:noFill/>
                          </a:ln>
                          <a:solidFill>
                            <a:schemeClr val="tx1"/>
                          </a:solidFill>
                          <a:effectLst/>
                          <a:latin typeface="Arial" charset="0"/>
                        </a:rPr>
                        <a:t>days</a:t>
                      </a:r>
                      <a:endParaRPr kumimoji="0" lang="da-DK" sz="2000" b="0" i="0" u="none" strike="noStrike" cap="none" normalizeH="0" baseline="0" dirty="0" smtClean="0">
                        <a:ln>
                          <a:noFill/>
                        </a:ln>
                        <a:solidFill>
                          <a:schemeClr val="tx1"/>
                        </a:solidFill>
                        <a:effectLst/>
                        <a:latin typeface="Arial" charset="0"/>
                      </a:endParaRPr>
                    </a:p>
                  </a:txBody>
                  <a:tcPr marL="76203"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a-DK" sz="2000" b="0" i="0" u="none" strike="noStrike" cap="none" normalizeH="0" baseline="0" dirty="0" smtClean="0">
                          <a:ln>
                            <a:noFill/>
                          </a:ln>
                          <a:solidFill>
                            <a:schemeClr val="tx1"/>
                          </a:solidFill>
                          <a:effectLst/>
                          <a:latin typeface="Arial" charset="0"/>
                        </a:rPr>
                        <a:t>95 km</a:t>
                      </a:r>
                    </a:p>
                  </a:txBody>
                  <a:tcPr marL="76203"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a-DK" sz="2000" b="0" i="0" u="none" strike="noStrike" cap="none" normalizeH="0" baseline="0" dirty="0" smtClean="0">
                          <a:ln>
                            <a:noFill/>
                          </a:ln>
                          <a:solidFill>
                            <a:schemeClr val="tx1"/>
                          </a:solidFill>
                          <a:effectLst/>
                          <a:latin typeface="Arial" charset="0"/>
                        </a:rPr>
                        <a:t>98° (+/-82°)</a:t>
                      </a:r>
                    </a:p>
                  </a:txBody>
                  <a:tcPr marL="76203"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r>
              <a:tr h="546776">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a-DK" sz="2000" b="0" i="0" u="none" strike="noStrike" cap="none" normalizeH="0" baseline="0" dirty="0" smtClean="0">
                        <a:ln>
                          <a:noFill/>
                        </a:ln>
                        <a:solidFill>
                          <a:schemeClr val="tx1"/>
                        </a:solidFill>
                        <a:effectLst/>
                        <a:latin typeface="Arial" charset="0"/>
                      </a:endParaRPr>
                    </a:p>
                  </a:txBody>
                  <a:tcPr marL="7620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a-DK" sz="2000" b="0" i="0" u="none" strike="noStrike" cap="none" normalizeH="0" baseline="0" dirty="0" smtClean="0">
                          <a:ln>
                            <a:noFill/>
                          </a:ln>
                          <a:solidFill>
                            <a:schemeClr val="tx1"/>
                          </a:solidFill>
                          <a:effectLst/>
                          <a:latin typeface="Arial" charset="0"/>
                        </a:rPr>
                        <a:t>JASON 1-2-3</a:t>
                      </a:r>
                    </a:p>
                  </a:txBody>
                  <a:tcPr marL="76203"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a-DK" sz="2000" b="0" i="0" u="none" strike="noStrike" cap="none" normalizeH="0" baseline="0" dirty="0" smtClean="0">
                          <a:ln>
                            <a:noFill/>
                          </a:ln>
                          <a:solidFill>
                            <a:schemeClr val="tx1"/>
                          </a:solidFill>
                          <a:effectLst/>
                          <a:latin typeface="Arial" charset="0"/>
                        </a:rPr>
                        <a:t>10 </a:t>
                      </a:r>
                      <a:r>
                        <a:rPr kumimoji="0" lang="da-DK" sz="2000" b="0" i="0" u="none" strike="noStrike" cap="none" normalizeH="0" baseline="0" dirty="0" err="1" smtClean="0">
                          <a:ln>
                            <a:noFill/>
                          </a:ln>
                          <a:solidFill>
                            <a:schemeClr val="tx1"/>
                          </a:solidFill>
                          <a:effectLst/>
                          <a:latin typeface="Arial" charset="0"/>
                        </a:rPr>
                        <a:t>days</a:t>
                      </a:r>
                      <a:endParaRPr kumimoji="0" lang="da-DK" sz="2000" b="0" i="0" u="none" strike="noStrike" cap="none" normalizeH="0" baseline="0" dirty="0" smtClean="0">
                        <a:ln>
                          <a:noFill/>
                        </a:ln>
                        <a:solidFill>
                          <a:schemeClr val="tx1"/>
                        </a:solidFill>
                        <a:effectLst/>
                        <a:latin typeface="Arial" charset="0"/>
                      </a:endParaRPr>
                    </a:p>
                  </a:txBody>
                  <a:tcPr marL="76203"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a-DK" sz="2000" b="0" i="0" u="none" strike="noStrike" cap="none" normalizeH="0" baseline="0" dirty="0" smtClean="0">
                          <a:ln>
                            <a:noFill/>
                          </a:ln>
                          <a:solidFill>
                            <a:schemeClr val="tx1"/>
                          </a:solidFill>
                          <a:effectLst/>
                          <a:latin typeface="Arial" charset="0"/>
                        </a:rPr>
                        <a:t>315 km</a:t>
                      </a:r>
                    </a:p>
                  </a:txBody>
                  <a:tcPr marL="76203"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a-DK" sz="2000" b="0" i="0" u="none" strike="noStrike" cap="none" normalizeH="0" baseline="0" dirty="0" smtClean="0">
                          <a:ln>
                            <a:noFill/>
                          </a:ln>
                          <a:solidFill>
                            <a:schemeClr val="tx1"/>
                          </a:solidFill>
                          <a:effectLst/>
                          <a:latin typeface="Arial" charset="0"/>
                        </a:rPr>
                        <a:t>66.5°</a:t>
                      </a:r>
                    </a:p>
                  </a:txBody>
                  <a:tcPr marL="76203"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r>
              <a:tr h="5467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a-DK" sz="2000" b="0" i="0" u="none" strike="noStrike" cap="none" normalizeH="0" baseline="0" dirty="0" smtClean="0">
                        <a:ln>
                          <a:noFill/>
                        </a:ln>
                        <a:solidFill>
                          <a:schemeClr val="tx1"/>
                        </a:solidFill>
                        <a:effectLst/>
                        <a:latin typeface="Arial" charset="0"/>
                      </a:endParaRPr>
                    </a:p>
                  </a:txBody>
                  <a:tcPr marL="76203"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a-DK" sz="2000" b="0" i="0" u="none" strike="noStrike" cap="none" normalizeH="0" baseline="0" dirty="0" smtClean="0">
                        <a:ln>
                          <a:noFill/>
                        </a:ln>
                        <a:solidFill>
                          <a:schemeClr val="tx1"/>
                        </a:solidFill>
                        <a:effectLst/>
                        <a:latin typeface="Arial" charset="0"/>
                      </a:endParaRPr>
                    </a:p>
                  </a:txBody>
                  <a:tcPr marL="76203"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a-DK" sz="2000" b="0" i="0" u="none" strike="noStrike" cap="none" normalizeH="0" baseline="0" dirty="0" smtClean="0">
                        <a:ln>
                          <a:noFill/>
                        </a:ln>
                        <a:solidFill>
                          <a:schemeClr val="tx1"/>
                        </a:solidFill>
                        <a:effectLst/>
                        <a:latin typeface="Arial" charset="0"/>
                      </a:endParaRPr>
                    </a:p>
                  </a:txBody>
                  <a:tcPr marL="76203"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a-DK" sz="2000" b="0" i="0" u="none" strike="noStrike" cap="none" normalizeH="0" baseline="0" dirty="0" smtClean="0">
                        <a:ln>
                          <a:noFill/>
                        </a:ln>
                        <a:solidFill>
                          <a:schemeClr val="tx1"/>
                        </a:solidFill>
                        <a:effectLst/>
                        <a:latin typeface="Arial" charset="0"/>
                      </a:endParaRPr>
                    </a:p>
                  </a:txBody>
                  <a:tcPr marL="76203"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a-DK" sz="2000" b="0" i="0" u="none" strike="noStrike" cap="none" normalizeH="0" baseline="0" dirty="0" smtClean="0">
                        <a:ln>
                          <a:noFill/>
                        </a:ln>
                        <a:solidFill>
                          <a:schemeClr val="tx1"/>
                        </a:solidFill>
                        <a:effectLst/>
                        <a:latin typeface="Arial" charset="0"/>
                      </a:endParaRPr>
                    </a:p>
                  </a:txBody>
                  <a:tcPr marL="76203"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r>
            </a:tbl>
          </a:graphicData>
        </a:graphic>
      </p:graphicFrame>
      <p:sp>
        <p:nvSpPr>
          <p:cNvPr id="16418" name="Text Box 1054"/>
          <p:cNvSpPr txBox="1">
            <a:spLocks noChangeArrowheads="1"/>
          </p:cNvSpPr>
          <p:nvPr/>
        </p:nvSpPr>
        <p:spPr bwMode="auto">
          <a:xfrm>
            <a:off x="250825" y="1346200"/>
            <a:ext cx="3810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a:buSzPct val="80000"/>
            </a:pPr>
            <a:r>
              <a:rPr lang="da-DK" altLang="da-DK" sz="2000">
                <a:latin typeface="Univers Condensed"/>
              </a:rPr>
              <a:t>The coverage of the sea surface depends on the orbit parameters (inclination of the orbit plane and repeat period).</a:t>
            </a:r>
          </a:p>
        </p:txBody>
      </p:sp>
      <p:pic>
        <p:nvPicPr>
          <p:cNvPr id="77855" name="Picture 1055" descr="swh_20000817_1600_03d"/>
          <p:cNvPicPr>
            <a:picLocks noChangeAspect="1" noChangeArrowheads="1"/>
          </p:cNvPicPr>
          <p:nvPr/>
        </p:nvPicPr>
        <p:blipFill>
          <a:blip r:embed="rId3">
            <a:extLst>
              <a:ext uri="{28A0092B-C50C-407E-A947-70E740481C1C}">
                <a14:useLocalDpi xmlns:a14="http://schemas.microsoft.com/office/drawing/2010/main" val="0"/>
              </a:ext>
            </a:extLst>
          </a:blip>
          <a:srcRect l="4256" t="7915" r="4256" b="22340"/>
          <a:stretch>
            <a:fillRect/>
          </a:stretch>
        </p:blipFill>
        <p:spPr bwMode="auto">
          <a:xfrm>
            <a:off x="4419600" y="76200"/>
            <a:ext cx="4648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0" name="Text Box 1056"/>
          <p:cNvSpPr txBox="1">
            <a:spLocks noChangeArrowheads="1"/>
          </p:cNvSpPr>
          <p:nvPr/>
        </p:nvSpPr>
        <p:spPr bwMode="auto">
          <a:xfrm>
            <a:off x="5154613" y="2339975"/>
            <a:ext cx="249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a:spcBef>
                <a:spcPct val="20000"/>
              </a:spcBef>
              <a:buSzPct val="80000"/>
            </a:pPr>
            <a:r>
              <a:rPr lang="da-DK" altLang="da-DK" sz="2400" b="1">
                <a:solidFill>
                  <a:schemeClr val="bg1"/>
                </a:solidFill>
                <a:latin typeface="Univers Condensed"/>
              </a:rPr>
              <a:t>JASON - 10 Days</a:t>
            </a:r>
          </a:p>
        </p:txBody>
      </p:sp>
    </p:spTree>
    <p:extLst>
      <p:ext uri="{BB962C8B-B14F-4D97-AF65-F5344CB8AC3E}">
        <p14:creationId xmlns:p14="http://schemas.microsoft.com/office/powerpoint/2010/main" val="3061578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7855"/>
                                        </p:tgtEl>
                                        <p:attrNameLst>
                                          <p:attrName>style.visibility</p:attrName>
                                        </p:attrNameLst>
                                      </p:cBhvr>
                                      <p:to>
                                        <p:strVal val="visible"/>
                                      </p:to>
                                    </p:set>
                                    <p:animEffect transition="in" filter="dissolve">
                                      <p:cBhvr>
                                        <p:cTn id="7" dur="500"/>
                                        <p:tgtEl>
                                          <p:spTgt spid="77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altLang="da-DK" smtClean="0">
              <a:ea typeface="ＭＳ Ｐゴシック" panose="020B0600070205080204" pitchFamily="34" charset="-128"/>
            </a:endParaRPr>
          </a:p>
        </p:txBody>
      </p:sp>
      <p:sp>
        <p:nvSpPr>
          <p:cNvPr id="45059" name="Content Placeholder 2"/>
          <p:cNvSpPr>
            <a:spLocks noGrp="1"/>
          </p:cNvSpPr>
          <p:nvPr>
            <p:ph idx="1"/>
          </p:nvPr>
        </p:nvSpPr>
        <p:spPr/>
        <p:txBody>
          <a:bodyPr/>
          <a:lstStyle/>
          <a:p>
            <a:endParaRPr lang="en-US" altLang="da-DK" smtClean="0">
              <a:ea typeface="ＭＳ Ｐゴシック" panose="020B0600070205080204" pitchFamily="34" charset="-128"/>
            </a:endParaRPr>
          </a:p>
        </p:txBody>
      </p:sp>
      <p:pic>
        <p:nvPicPr>
          <p:cNvPr id="45060"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50" y="765175"/>
            <a:ext cx="82296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Billedresultat for long tide gaug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18" y="4786219"/>
            <a:ext cx="3559696" cy="2071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29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378296"/>
            <a:ext cx="7772400" cy="1143000"/>
          </a:xfrm>
        </p:spPr>
        <p:txBody>
          <a:bodyPr/>
          <a:lstStyle/>
          <a:p>
            <a:r>
              <a:rPr lang="en-US" dirty="0" smtClean="0"/>
              <a:t>Sea level trend (accuracy)</a:t>
            </a:r>
            <a:endParaRPr lang="en-US" dirty="0"/>
          </a:p>
        </p:txBody>
      </p:sp>
      <p:sp>
        <p:nvSpPr>
          <p:cNvPr id="3" name="Content Placeholder 2"/>
          <p:cNvSpPr>
            <a:spLocks noGrp="1"/>
          </p:cNvSpPr>
          <p:nvPr>
            <p:ph idx="1"/>
          </p:nvPr>
        </p:nvSpPr>
        <p:spPr>
          <a:xfrm>
            <a:off x="395536" y="922338"/>
            <a:ext cx="8784976" cy="4565650"/>
          </a:xfrm>
        </p:spPr>
        <p:txBody>
          <a:bodyPr/>
          <a:lstStyle/>
          <a:p>
            <a:pPr marL="0" indent="0">
              <a:buNone/>
            </a:pPr>
            <a:endParaRPr lang="en-US" b="1" dirty="0" smtClean="0">
              <a:solidFill>
                <a:srgbClr val="660099"/>
              </a:solidFill>
            </a:endParaRPr>
          </a:p>
          <a:p>
            <a:pPr marL="0" indent="0">
              <a:buNone/>
            </a:pPr>
            <a:r>
              <a:rPr lang="en-US" b="1" dirty="0" smtClean="0">
                <a:solidFill>
                  <a:srgbClr val="660099"/>
                </a:solidFill>
              </a:rPr>
              <a:t>Delicate </a:t>
            </a:r>
            <a:r>
              <a:rPr lang="en-US" b="1" dirty="0" err="1" smtClean="0">
                <a:solidFill>
                  <a:srgbClr val="660099"/>
                </a:solidFill>
              </a:rPr>
              <a:t>cal</a:t>
            </a:r>
            <a:r>
              <a:rPr lang="en-US" b="1" dirty="0" smtClean="0">
                <a:solidFill>
                  <a:srgbClr val="660099"/>
                </a:solidFill>
              </a:rPr>
              <a:t>/</a:t>
            </a:r>
            <a:r>
              <a:rPr lang="en-US" b="1" dirty="0" err="1" smtClean="0">
                <a:solidFill>
                  <a:srgbClr val="660099"/>
                </a:solidFill>
              </a:rPr>
              <a:t>val+tandem</a:t>
            </a:r>
            <a:r>
              <a:rPr lang="en-US" b="1" dirty="0" smtClean="0">
                <a:solidFill>
                  <a:srgbClr val="660099"/>
                </a:solidFill>
              </a:rPr>
              <a:t> formation flight ensures cm-ACCURACY </a:t>
            </a:r>
          </a:p>
          <a:p>
            <a:pPr marL="0" indent="0">
              <a:buNone/>
            </a:pPr>
            <a:endParaRPr lang="en-US" dirty="0" smtClean="0"/>
          </a:p>
          <a:p>
            <a:pPr marL="0" indent="0">
              <a:buNone/>
            </a:pPr>
            <a:r>
              <a:rPr lang="en-US" dirty="0" smtClean="0"/>
              <a:t>If we want to monitor that sea level is increasing</a:t>
            </a:r>
            <a:endParaRPr lang="en-US" b="1" dirty="0">
              <a:solidFill>
                <a:srgbClr val="660099"/>
              </a:solidFill>
            </a:endParaRPr>
          </a:p>
        </p:txBody>
      </p:sp>
      <p:sp>
        <p:nvSpPr>
          <p:cNvPr id="5" name="AutoShape 2" descr="Billedresultat for figure of the eart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Billedresultat for figure of the earth"/>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illedresultat for figure of the earth"/>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Billedresultat for figure of the earth"/>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Billedresultat for figure of the earth"/>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Billedresultat for figure of the earth"/>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84" name="Picture 20" descr="Billedresultat for jas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2636912"/>
            <a:ext cx="8334375" cy="407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05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AutoShape 2" descr="https://mail.win.dtu.dk/owa/service.svc/s/GetFileAttachment?id=AAMkADk1ZWVhZDY0LTIyYjctNGZmMy04NzViLWQ1MmEwZjBhNjIxZABGAAAAAAD8YmbW5bP7T6KLboydnSEbBwANwRyDko4dTqdHcSe17EyvAAAABr1MAACwgH%2FxK6XXToOUeeWlkJ6nAAFgxP22AAABEgAQAH%2F7XFbEM99Kl9jKA6VYU58%3D&amp;X-OWA-CANARY=x4QXzwROvEuRuuCYl9o0YBCv6x6EsNcImpo0GokuaJRBV_XkkOqGs6NHpGQQRzWWeIb6S4RULI8.&amp;isImagePreview=True"/>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mail.win.dtu.dk/owa/service.svc/s/GetFileAttachment?id=AAMkADk1ZWVhZDY0LTIyYjctNGZmMy04NzViLWQ1MmEwZjBhNjIxZABGAAAAAAD8YmbW5bP7T6KLboydnSEbBwANwRyDko4dTqdHcSe17EyvAAAABr1MAACwgH%2FxK6XXToOUeeWlkJ6nAAFgxP22AAABEgAQAH%2F7XFbEM99Kl9jKA6VYU58%3D&amp;X-OWA-CANARY=x4QXzwROvEuRuuCYl9o0YBCv6x6EsNcImpo0GokuaJRBV_XkkOqGs6NHpGQQRzWWeIb6S4RULI8.&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190750" y="7937"/>
            <a:ext cx="8953249" cy="6858000"/>
          </a:xfrm>
          <a:prstGeom prst="rect">
            <a:avLst/>
          </a:prstGeom>
        </p:spPr>
      </p:pic>
    </p:spTree>
    <p:extLst>
      <p:ext uri="{BB962C8B-B14F-4D97-AF65-F5344CB8AC3E}">
        <p14:creationId xmlns:p14="http://schemas.microsoft.com/office/powerpoint/2010/main" val="31046969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da-DK" dirty="0" smtClean="0">
                <a:ea typeface="ＭＳ Ｐゴシック" panose="020B0600070205080204" pitchFamily="34" charset="-128"/>
              </a:rPr>
              <a:t>Make it easy and use gridded monthly sea level from satellite altimetry. </a:t>
            </a:r>
          </a:p>
        </p:txBody>
      </p:sp>
      <p:sp>
        <p:nvSpPr>
          <p:cNvPr id="45059" name="Content Placeholder 2"/>
          <p:cNvSpPr>
            <a:spLocks noGrp="1"/>
          </p:cNvSpPr>
          <p:nvPr>
            <p:ph idx="1"/>
          </p:nvPr>
        </p:nvSpPr>
        <p:spPr/>
        <p:txBody>
          <a:bodyPr/>
          <a:lstStyle/>
          <a:p>
            <a:endParaRPr lang="en-US" altLang="da-DK" smtClean="0">
              <a:ea typeface="ＭＳ Ｐゴシック" panose="020B0600070205080204" pitchFamily="34" charset="-128"/>
            </a:endParaRPr>
          </a:p>
        </p:txBody>
      </p:sp>
      <p:pic>
        <p:nvPicPr>
          <p:cNvPr id="45060"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204864"/>
            <a:ext cx="5997352" cy="425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89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44479"/>
            <a:ext cx="7772400" cy="1143000"/>
          </a:xfrm>
        </p:spPr>
        <p:txBody>
          <a:bodyPr/>
          <a:lstStyle/>
          <a:p>
            <a:r>
              <a:rPr lang="da-DK" dirty="0" err="1" smtClean="0"/>
              <a:t>Montly</a:t>
            </a:r>
            <a:r>
              <a:rPr lang="da-DK" dirty="0" smtClean="0"/>
              <a:t> </a:t>
            </a:r>
            <a:r>
              <a:rPr lang="da-DK" dirty="0" err="1" smtClean="0"/>
              <a:t>grid</a:t>
            </a:r>
            <a:r>
              <a:rPr lang="da-DK" dirty="0" smtClean="0"/>
              <a:t> of (</a:t>
            </a:r>
            <a:r>
              <a:rPr lang="el-GR" dirty="0" smtClean="0"/>
              <a:t>ξ</a:t>
            </a:r>
            <a:r>
              <a:rPr lang="da-DK" dirty="0" smtClean="0"/>
              <a:t>(t)</a:t>
            </a:r>
            <a:endParaRPr lang="da-DK" dirty="0"/>
          </a:p>
        </p:txBody>
      </p:sp>
      <p:pic>
        <p:nvPicPr>
          <p:cNvPr id="61442" name="Picture 2" descr="Billedresultat for 2d picture sequ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275484"/>
            <a:ext cx="4166596" cy="33173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07704" y="4423561"/>
            <a:ext cx="2385589" cy="338554"/>
          </a:xfrm>
          <a:prstGeom prst="rect">
            <a:avLst/>
          </a:prstGeom>
          <a:noFill/>
        </p:spPr>
        <p:txBody>
          <a:bodyPr wrap="none" rtlCol="0">
            <a:spAutoFit/>
          </a:bodyPr>
          <a:lstStyle/>
          <a:p>
            <a:r>
              <a:rPr lang="da-DK" dirty="0" err="1" smtClean="0"/>
              <a:t>Longitude</a:t>
            </a:r>
            <a:r>
              <a:rPr lang="da-DK" dirty="0" smtClean="0"/>
              <a:t> M (0-360) </a:t>
            </a:r>
            <a:endParaRPr lang="da-DK" dirty="0"/>
          </a:p>
        </p:txBody>
      </p:sp>
      <p:sp>
        <p:nvSpPr>
          <p:cNvPr id="4" name="TextBox 3"/>
          <p:cNvSpPr txBox="1"/>
          <p:nvPr/>
        </p:nvSpPr>
        <p:spPr>
          <a:xfrm rot="16200000">
            <a:off x="251519" y="2924944"/>
            <a:ext cx="1618329" cy="584775"/>
          </a:xfrm>
          <a:prstGeom prst="rect">
            <a:avLst/>
          </a:prstGeom>
          <a:noFill/>
        </p:spPr>
        <p:txBody>
          <a:bodyPr wrap="square" rtlCol="0">
            <a:spAutoFit/>
          </a:bodyPr>
          <a:lstStyle/>
          <a:p>
            <a:r>
              <a:rPr lang="da-DK" dirty="0" err="1" smtClean="0"/>
              <a:t>Latitude</a:t>
            </a:r>
            <a:r>
              <a:rPr lang="da-DK" dirty="0" smtClean="0"/>
              <a:t> N</a:t>
            </a:r>
          </a:p>
          <a:p>
            <a:r>
              <a:rPr lang="da-DK" dirty="0" smtClean="0"/>
              <a:t>(-66 -&gt; 66) </a:t>
            </a:r>
            <a:endParaRPr lang="da-DK" dirty="0"/>
          </a:p>
        </p:txBody>
      </p:sp>
      <p:sp>
        <p:nvSpPr>
          <p:cNvPr id="5" name="TextBox 4"/>
          <p:cNvSpPr txBox="1"/>
          <p:nvPr/>
        </p:nvSpPr>
        <p:spPr>
          <a:xfrm>
            <a:off x="4937027" y="3761841"/>
            <a:ext cx="1502334" cy="830997"/>
          </a:xfrm>
          <a:prstGeom prst="rect">
            <a:avLst/>
          </a:prstGeom>
          <a:solidFill>
            <a:schemeClr val="bg1"/>
          </a:solidFill>
        </p:spPr>
        <p:txBody>
          <a:bodyPr wrap="none" rtlCol="0">
            <a:spAutoFit/>
          </a:bodyPr>
          <a:lstStyle/>
          <a:p>
            <a:r>
              <a:rPr lang="da-DK" dirty="0" smtClean="0"/>
              <a:t>Time</a:t>
            </a:r>
          </a:p>
          <a:p>
            <a:endParaRPr lang="da-DK" dirty="0" smtClean="0"/>
          </a:p>
          <a:p>
            <a:r>
              <a:rPr lang="da-DK" dirty="0" smtClean="0"/>
              <a:t>(1993-2015)</a:t>
            </a:r>
            <a:endParaRPr lang="da-DK" dirty="0"/>
          </a:p>
        </p:txBody>
      </p:sp>
      <mc:AlternateContent xmlns:mc="http://schemas.openxmlformats.org/markup-compatibility/2006" xmlns:a14="http://schemas.microsoft.com/office/drawing/2010/main">
        <mc:Choice Requires="a14">
          <p:sp>
            <p:nvSpPr>
              <p:cNvPr id="6" name="TextBox 5"/>
              <p:cNvSpPr txBox="1"/>
              <p:nvPr/>
            </p:nvSpPr>
            <p:spPr>
              <a:xfrm>
                <a:off x="1259632" y="5445224"/>
                <a:ext cx="4207551" cy="8063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BR" i="1" smtClean="0">
                          <a:latin typeface="Cambria Math" panose="02040503050406030204" pitchFamily="18" charset="0"/>
                        </a:rPr>
                        <m:t>𝑓</m:t>
                      </m:r>
                      <m:d>
                        <m:dPr>
                          <m:ctrlPr>
                            <a:rPr lang="pt-BR" i="1" smtClean="0">
                              <a:latin typeface="Cambria Math" panose="02040503050406030204" pitchFamily="18" charset="0"/>
                            </a:rPr>
                          </m:ctrlPr>
                        </m:dPr>
                        <m:e>
                          <m:r>
                            <a:rPr lang="da-DK" b="0" i="1" smtClean="0">
                              <a:latin typeface="Cambria Math" panose="02040503050406030204" pitchFamily="18" charset="0"/>
                            </a:rPr>
                            <m:t>𝑡</m:t>
                          </m:r>
                        </m:e>
                      </m:d>
                      <m:r>
                        <a:rPr lang="pt-BR" i="1" smtClean="0">
                          <a:latin typeface="Cambria Math" panose="02040503050406030204" pitchFamily="18" charset="0"/>
                        </a:rPr>
                        <m:t>=</m:t>
                      </m:r>
                      <m:f>
                        <m:fPr>
                          <m:ctrlPr>
                            <a:rPr lang="da-DK" b="0" i="1" smtClean="0">
                              <a:latin typeface="Cambria Math" panose="02040503050406030204" pitchFamily="18" charset="0"/>
                            </a:rPr>
                          </m:ctrlPr>
                        </m:fPr>
                        <m:num>
                          <m:r>
                            <a:rPr lang="da-DK" b="0" i="1" smtClean="0">
                              <a:latin typeface="Cambria Math" panose="02040503050406030204" pitchFamily="18" charset="0"/>
                            </a:rPr>
                            <m:t>1</m:t>
                          </m:r>
                        </m:num>
                        <m:den>
                          <m:r>
                            <a:rPr lang="da-DK" b="0" i="1" smtClean="0">
                              <a:latin typeface="Cambria Math" panose="02040503050406030204" pitchFamily="18" charset="0"/>
                            </a:rPr>
                            <m:t>𝑁</m:t>
                          </m:r>
                          <m:r>
                            <a:rPr lang="da-DK" b="0" i="1" smtClean="0">
                              <a:latin typeface="Cambria Math" panose="02040503050406030204" pitchFamily="18" charset="0"/>
                            </a:rPr>
                            <m:t>∗</m:t>
                          </m:r>
                          <m:r>
                            <a:rPr lang="da-DK" b="0" i="1" smtClean="0">
                              <a:latin typeface="Cambria Math" panose="02040503050406030204" pitchFamily="18" charset="0"/>
                            </a:rPr>
                            <m:t>𝑀</m:t>
                          </m:r>
                        </m:den>
                      </m:f>
                      <m:nary>
                        <m:naryPr>
                          <m:chr m:val="∑"/>
                          <m:ctrlPr>
                            <a:rPr lang="pt-BR" i="1">
                              <a:latin typeface="Cambria Math" panose="02040503050406030204" pitchFamily="18" charset="0"/>
                            </a:rPr>
                          </m:ctrlPr>
                        </m:naryPr>
                        <m:sub>
                          <m:r>
                            <a:rPr lang="da-DK" b="0" i="1" smtClean="0">
                              <a:latin typeface="Cambria Math" panose="02040503050406030204" pitchFamily="18" charset="0"/>
                            </a:rPr>
                            <m:t>𝑚</m:t>
                          </m:r>
                          <m:r>
                            <a:rPr lang="pt-BR" i="1">
                              <a:latin typeface="Cambria Math" panose="02040503050406030204" pitchFamily="18" charset="0"/>
                            </a:rPr>
                            <m:t>=1</m:t>
                          </m:r>
                        </m:sub>
                        <m:sup>
                          <m:r>
                            <a:rPr lang="da-DK" b="0" i="1" smtClean="0">
                              <a:latin typeface="Cambria Math" panose="02040503050406030204" pitchFamily="18" charset="0"/>
                            </a:rPr>
                            <m:t>𝑀</m:t>
                          </m:r>
                        </m:sup>
                        <m:e/>
                      </m:nary>
                      <m:nary>
                        <m:naryPr>
                          <m:chr m:val="∑"/>
                          <m:ctrlPr>
                            <a:rPr lang="pt-BR" i="1" smtClean="0">
                              <a:latin typeface="Cambria Math" panose="02040503050406030204" pitchFamily="18" charset="0"/>
                            </a:rPr>
                          </m:ctrlPr>
                        </m:naryPr>
                        <m:sub>
                          <m:r>
                            <a:rPr lang="pt-BR" i="1" smtClean="0">
                              <a:latin typeface="Cambria Math" panose="02040503050406030204" pitchFamily="18" charset="0"/>
                            </a:rPr>
                            <m:t>𝑛</m:t>
                          </m:r>
                          <m:r>
                            <a:rPr lang="pt-BR" i="1" smtClean="0">
                              <a:latin typeface="Cambria Math" panose="02040503050406030204" pitchFamily="18" charset="0"/>
                            </a:rPr>
                            <m:t>=1</m:t>
                          </m:r>
                        </m:sub>
                        <m:sup>
                          <m:r>
                            <a:rPr lang="da-DK" b="0" i="1" smtClean="0">
                              <a:latin typeface="Cambria Math" panose="02040503050406030204" pitchFamily="18" charset="0"/>
                            </a:rPr>
                            <m:t>𝑁</m:t>
                          </m:r>
                        </m:sup>
                        <m:e>
                          <m:d>
                            <m:dPr>
                              <m:ctrlPr>
                                <a:rPr lang="pt-BR" i="1" smtClean="0">
                                  <a:latin typeface="Cambria Math" panose="02040503050406030204" pitchFamily="18" charset="0"/>
                                </a:rPr>
                              </m:ctrlPr>
                            </m:dPr>
                            <m:e>
                              <m:func>
                                <m:funcPr>
                                  <m:ctrlPr>
                                    <a:rPr lang="pt-BR" i="1" smtClean="0">
                                      <a:latin typeface="Cambria Math" panose="02040503050406030204" pitchFamily="18" charset="0"/>
                                    </a:rPr>
                                  </m:ctrlPr>
                                </m:funcPr>
                                <m:fName/>
                                <m:e>
                                  <m:f>
                                    <m:fPr>
                                      <m:ctrlPr>
                                        <a:rPr lang="pt-BR" i="1" smtClean="0">
                                          <a:latin typeface="Cambria Math" panose="02040503050406030204" pitchFamily="18" charset="0"/>
                                        </a:rPr>
                                      </m:ctrlPr>
                                    </m:fPr>
                                    <m:num>
                                      <m:r>
                                        <a:rPr lang="da-DK" b="0" i="1" smtClean="0">
                                          <a:latin typeface="Cambria Math" panose="02040503050406030204" pitchFamily="18" charset="0"/>
                                        </a:rPr>
                                        <m:t>𝑠𝑠h</m:t>
                                      </m:r>
                                      <m:r>
                                        <a:rPr lang="da-DK" b="0" i="1" smtClean="0">
                                          <a:latin typeface="Cambria Math" panose="02040503050406030204" pitchFamily="18" charset="0"/>
                                        </a:rPr>
                                        <m:t>(</m:t>
                                      </m:r>
                                      <m:r>
                                        <a:rPr lang="da-DK" b="0" i="1" smtClean="0">
                                          <a:latin typeface="Cambria Math" panose="02040503050406030204" pitchFamily="18" charset="0"/>
                                        </a:rPr>
                                        <m:t>𝑛</m:t>
                                      </m:r>
                                      <m:r>
                                        <a:rPr lang="da-DK" b="0" i="1" smtClean="0">
                                          <a:latin typeface="Cambria Math" panose="02040503050406030204" pitchFamily="18" charset="0"/>
                                        </a:rPr>
                                        <m:t>,</m:t>
                                      </m:r>
                                      <m:r>
                                        <a:rPr lang="da-DK" b="0" i="1" smtClean="0">
                                          <a:latin typeface="Cambria Math" panose="02040503050406030204" pitchFamily="18" charset="0"/>
                                        </a:rPr>
                                        <m:t>𝑚</m:t>
                                      </m:r>
                                      <m:r>
                                        <a:rPr lang="da-DK" b="0" i="1" smtClean="0">
                                          <a:latin typeface="Cambria Math" panose="02040503050406030204" pitchFamily="18" charset="0"/>
                                        </a:rPr>
                                        <m:t>,</m:t>
                                      </m:r>
                                      <m:r>
                                        <a:rPr lang="da-DK" b="0" i="1" smtClean="0">
                                          <a:latin typeface="Cambria Math" panose="02040503050406030204" pitchFamily="18" charset="0"/>
                                        </a:rPr>
                                        <m:t>𝑡</m:t>
                                      </m:r>
                                    </m:num>
                                    <m:den>
                                      <m:r>
                                        <a:rPr lang="da-DK" b="0" i="1" smtClean="0">
                                          <a:latin typeface="Cambria Math" panose="02040503050406030204" pitchFamily="18" charset="0"/>
                                        </a:rPr>
                                        <m:t>𝑎𝑟𝑒𝑎</m:t>
                                      </m:r>
                                      <m:r>
                                        <a:rPr lang="da-DK" b="0" i="1" smtClean="0">
                                          <a:latin typeface="Cambria Math" panose="02040503050406030204" pitchFamily="18" charset="0"/>
                                        </a:rPr>
                                        <m:t>=1</m:t>
                                      </m:r>
                                    </m:den>
                                  </m:f>
                                </m:e>
                              </m:func>
                            </m:e>
                          </m:d>
                        </m:e>
                      </m:nary>
                    </m:oMath>
                  </m:oMathPara>
                </a14:m>
                <a:endParaRPr lang="da-DK" dirty="0"/>
              </a:p>
            </p:txBody>
          </p:sp>
        </mc:Choice>
        <mc:Fallback xmlns="">
          <p:sp>
            <p:nvSpPr>
              <p:cNvPr id="6" name="TextBox 5"/>
              <p:cNvSpPr txBox="1">
                <a:spLocks noRot="1" noChangeAspect="1" noMove="1" noResize="1" noEditPoints="1" noAdjustHandles="1" noChangeArrowheads="1" noChangeShapeType="1" noTextEdit="1"/>
              </p:cNvSpPr>
              <p:nvPr/>
            </p:nvSpPr>
            <p:spPr>
              <a:xfrm>
                <a:off x="1259632" y="5445224"/>
                <a:ext cx="4207551" cy="806311"/>
              </a:xfrm>
              <a:prstGeom prst="rect">
                <a:avLst/>
              </a:prstGeom>
              <a:blipFill rotWithShape="0">
                <a:blip r:embed="rId4"/>
                <a:stretch>
                  <a:fillRect/>
                </a:stretch>
              </a:blipFill>
            </p:spPr>
            <p:txBody>
              <a:bodyPr/>
              <a:lstStyle/>
              <a:p>
                <a:r>
                  <a:rPr lang="da-DK">
                    <a:noFill/>
                  </a:rPr>
                  <a:t> </a:t>
                </a:r>
              </a:p>
            </p:txBody>
          </p:sp>
        </mc:Fallback>
      </mc:AlternateContent>
      <p:sp>
        <p:nvSpPr>
          <p:cNvPr id="7" name="TextBox 6"/>
          <p:cNvSpPr txBox="1"/>
          <p:nvPr/>
        </p:nvSpPr>
        <p:spPr>
          <a:xfrm>
            <a:off x="323528" y="5013176"/>
            <a:ext cx="3911071" cy="338554"/>
          </a:xfrm>
          <a:prstGeom prst="rect">
            <a:avLst/>
          </a:prstGeom>
          <a:noFill/>
        </p:spPr>
        <p:txBody>
          <a:bodyPr wrap="none" rtlCol="0">
            <a:spAutoFit/>
          </a:bodyPr>
          <a:lstStyle/>
          <a:p>
            <a:r>
              <a:rPr lang="da-DK" dirty="0" err="1" smtClean="0"/>
              <a:t>Creating</a:t>
            </a:r>
            <a:r>
              <a:rPr lang="da-DK" dirty="0" smtClean="0"/>
              <a:t> a 1D </a:t>
            </a:r>
            <a:r>
              <a:rPr lang="da-DK" dirty="0" err="1" smtClean="0"/>
              <a:t>averaged</a:t>
            </a:r>
            <a:r>
              <a:rPr lang="da-DK" dirty="0" smtClean="0"/>
              <a:t> time series </a:t>
            </a:r>
            <a:endParaRPr lang="da-DK" dirty="0"/>
          </a:p>
        </p:txBody>
      </p:sp>
      <p:sp>
        <p:nvSpPr>
          <p:cNvPr id="10" name="TextBox 9"/>
          <p:cNvSpPr txBox="1"/>
          <p:nvPr/>
        </p:nvSpPr>
        <p:spPr>
          <a:xfrm>
            <a:off x="5369075" y="2445036"/>
            <a:ext cx="1502334" cy="830997"/>
          </a:xfrm>
          <a:prstGeom prst="rect">
            <a:avLst/>
          </a:prstGeom>
          <a:solidFill>
            <a:schemeClr val="bg1"/>
          </a:solidFill>
        </p:spPr>
        <p:txBody>
          <a:bodyPr wrap="none" rtlCol="0">
            <a:spAutoFit/>
          </a:bodyPr>
          <a:lstStyle/>
          <a:p>
            <a:r>
              <a:rPr lang="da-DK" dirty="0" smtClean="0"/>
              <a:t>Time</a:t>
            </a:r>
          </a:p>
          <a:p>
            <a:endParaRPr lang="da-DK" dirty="0" smtClean="0"/>
          </a:p>
          <a:p>
            <a:r>
              <a:rPr lang="da-DK" dirty="0" smtClean="0"/>
              <a:t>(1993-2015)</a:t>
            </a:r>
            <a:endParaRPr lang="da-DK" dirty="0"/>
          </a:p>
        </p:txBody>
      </p:sp>
      <p:pic>
        <p:nvPicPr>
          <p:cNvPr id="11" name="Picture 2" descr="The Earth seen from Apollo 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0191" y="487539"/>
            <a:ext cx="2133600" cy="214312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5220072" y="44624"/>
            <a:ext cx="4456463" cy="3346629"/>
            <a:chOff x="3059113" y="1671638"/>
            <a:chExt cx="5827712" cy="4660900"/>
          </a:xfrm>
        </p:grpSpPr>
        <p:pic>
          <p:nvPicPr>
            <p:cNvPr id="13" name="Picture 2" descr="Billedresultat for interpolation on sphe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1671638"/>
              <a:ext cx="5827712"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3"/>
            <p:cNvCxnSpPr>
              <a:cxnSpLocks noChangeShapeType="1"/>
            </p:cNvCxnSpPr>
            <p:nvPr/>
          </p:nvCxnSpPr>
          <p:spPr bwMode="auto">
            <a:xfrm>
              <a:off x="5580063" y="4221163"/>
              <a:ext cx="504825" cy="0"/>
            </a:xfrm>
            <a:prstGeom prst="straightConnector1">
              <a:avLst/>
            </a:prstGeom>
            <a:noFill/>
            <a:ln w="28575" algn="ctr">
              <a:solidFill>
                <a:schemeClr val="tx1"/>
              </a:solidFill>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5"/>
            <p:cNvCxnSpPr>
              <a:cxnSpLocks noChangeShapeType="1"/>
            </p:cNvCxnSpPr>
            <p:nvPr/>
          </p:nvCxnSpPr>
          <p:spPr bwMode="auto">
            <a:xfrm>
              <a:off x="5732463" y="3284538"/>
              <a:ext cx="352425" cy="0"/>
            </a:xfrm>
            <a:prstGeom prst="straightConnector1">
              <a:avLst/>
            </a:prstGeom>
            <a:noFill/>
            <a:ln w="28575" algn="ctr">
              <a:solidFill>
                <a:schemeClr val="tx1"/>
              </a:solidFill>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5197769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Linear</a:t>
            </a:r>
            <a:r>
              <a:rPr lang="da-DK" dirty="0" smtClean="0"/>
              <a:t> Trend </a:t>
            </a:r>
            <a:r>
              <a:rPr lang="da-DK" dirty="0" err="1" smtClean="0"/>
              <a:t>estimation</a:t>
            </a:r>
            <a:endParaRPr lang="da-DK" dirty="0"/>
          </a:p>
        </p:txBody>
      </p:sp>
      <p:pic>
        <p:nvPicPr>
          <p:cNvPr id="6" name="Picture 5"/>
          <p:cNvPicPr>
            <a:picLocks noChangeAspect="1"/>
          </p:cNvPicPr>
          <p:nvPr/>
        </p:nvPicPr>
        <p:blipFill>
          <a:blip r:embed="rId2"/>
          <a:stretch>
            <a:fillRect/>
          </a:stretch>
        </p:blipFill>
        <p:spPr>
          <a:xfrm>
            <a:off x="609600" y="1844824"/>
            <a:ext cx="2238375" cy="723900"/>
          </a:xfrm>
          <a:prstGeom prst="rect">
            <a:avLst/>
          </a:prstGeom>
        </p:spPr>
      </p:pic>
      <p:pic>
        <p:nvPicPr>
          <p:cNvPr id="7" name="Picture 2" descr="Linear regression.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8172" y="1052736"/>
            <a:ext cx="2969528" cy="195719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p:cNvSpPr txBox="1"/>
              <p:nvPr/>
            </p:nvSpPr>
            <p:spPr>
              <a:xfrm>
                <a:off x="755576" y="3009926"/>
                <a:ext cx="7012241" cy="1569660"/>
              </a:xfrm>
              <a:prstGeom prst="rect">
                <a:avLst/>
              </a:prstGeom>
              <a:noFill/>
            </p:spPr>
            <p:txBody>
              <a:bodyPr wrap="none" rtlCol="0">
                <a:spAutoFit/>
              </a:bodyPr>
              <a:lstStyle/>
              <a:p>
                <a:r>
                  <a:rPr lang="da-DK" dirty="0" smtClean="0"/>
                  <a:t>Minimization the differences. </a:t>
                </a:r>
              </a:p>
              <a:p>
                <a:r>
                  <a:rPr lang="da-DK" dirty="0" smtClean="0"/>
                  <a:t>Here in L2 norm </a:t>
                </a:r>
              </a:p>
              <a:p>
                <a:endParaRPr lang="da-DK" dirty="0" smtClean="0"/>
              </a:p>
              <a:p>
                <a:r>
                  <a:rPr lang="da-DK" dirty="0"/>
                  <a:t>F</a:t>
                </a:r>
                <a:r>
                  <a:rPr lang="da-DK" dirty="0" smtClean="0"/>
                  <a:t>itting </a:t>
                </a:r>
                <a:r>
                  <a:rPr lang="da-DK" dirty="0" err="1" smtClean="0"/>
                  <a:t>higher</a:t>
                </a:r>
                <a:r>
                  <a:rPr lang="da-DK" dirty="0" smtClean="0"/>
                  <a:t> </a:t>
                </a:r>
                <a:r>
                  <a:rPr lang="da-DK" dirty="0" err="1" smtClean="0"/>
                  <a:t>order</a:t>
                </a:r>
                <a:r>
                  <a:rPr lang="da-DK" dirty="0" smtClean="0"/>
                  <a:t> </a:t>
                </a:r>
                <a:r>
                  <a:rPr lang="da-DK" dirty="0" err="1" smtClean="0"/>
                  <a:t>functions</a:t>
                </a:r>
                <a:r>
                  <a:rPr lang="da-DK" dirty="0" smtClean="0"/>
                  <a:t> by </a:t>
                </a:r>
                <a:r>
                  <a:rPr lang="da-DK" dirty="0" err="1" smtClean="0"/>
                  <a:t>minimizing</a:t>
                </a:r>
                <a:r>
                  <a:rPr lang="da-DK" dirty="0" smtClean="0"/>
                  <a:t> </a:t>
                </a:r>
                <a14:m>
                  <m:oMath xmlns:m="http://schemas.openxmlformats.org/officeDocument/2006/math">
                    <m:nary>
                      <m:naryPr>
                        <m:chr m:val="∑"/>
                        <m:limLoc m:val="subSup"/>
                        <m:supHide m:val="on"/>
                        <m:ctrlPr>
                          <a:rPr lang="da-DK" i="1" smtClean="0">
                            <a:latin typeface="Cambria Math" panose="02040503050406030204" pitchFamily="18" charset="0"/>
                          </a:rPr>
                        </m:ctrlPr>
                      </m:naryPr>
                      <m:sub>
                        <m:r>
                          <m:rPr>
                            <m:brk m:alnAt="9"/>
                          </m:rPr>
                          <a:rPr lang="da-DK" b="0" i="1" smtClean="0">
                            <a:latin typeface="Cambria Math" panose="02040503050406030204" pitchFamily="18" charset="0"/>
                          </a:rPr>
                          <m:t>𝑡</m:t>
                        </m:r>
                      </m:sub>
                      <m:sup/>
                      <m:e>
                        <m:r>
                          <a:rPr lang="da-DK" b="0" i="1" smtClean="0">
                            <a:latin typeface="Cambria Math" panose="02040503050406030204" pitchFamily="18" charset="0"/>
                          </a:rPr>
                          <m:t>[(</m:t>
                        </m:r>
                        <m:r>
                          <a:rPr lang="da-DK" b="0" i="1" smtClean="0">
                            <a:latin typeface="Cambria Math" panose="02040503050406030204" pitchFamily="18" charset="0"/>
                          </a:rPr>
                          <m:t>𝑦</m:t>
                        </m:r>
                        <m:r>
                          <a:rPr lang="da-DK" b="0" i="1" smtClean="0">
                            <a:latin typeface="Cambria Math" panose="02040503050406030204" pitchFamily="18" charset="0"/>
                          </a:rPr>
                          <m:t>−(</m:t>
                        </m:r>
                        <m:r>
                          <a:rPr lang="da-DK" b="0" i="1" smtClean="0">
                            <a:latin typeface="Cambria Math" panose="02040503050406030204" pitchFamily="18" charset="0"/>
                          </a:rPr>
                          <m:t>𝑐</m:t>
                        </m:r>
                        <m:sSup>
                          <m:sSupPr>
                            <m:ctrlPr>
                              <a:rPr lang="da-DK" b="0" i="1" smtClean="0">
                                <a:latin typeface="Cambria Math" panose="02040503050406030204" pitchFamily="18" charset="0"/>
                              </a:rPr>
                            </m:ctrlPr>
                          </m:sSupPr>
                          <m:e>
                            <m:r>
                              <a:rPr lang="da-DK" b="0" i="1" smtClean="0">
                                <a:latin typeface="Cambria Math" panose="02040503050406030204" pitchFamily="18" charset="0"/>
                              </a:rPr>
                              <m:t>𝑡</m:t>
                            </m:r>
                          </m:e>
                          <m:sup>
                            <m:r>
                              <a:rPr lang="da-DK" b="0" i="1" smtClean="0">
                                <a:latin typeface="Cambria Math" panose="02040503050406030204" pitchFamily="18" charset="0"/>
                              </a:rPr>
                              <m:t>2</m:t>
                            </m:r>
                          </m:sup>
                        </m:sSup>
                      </m:e>
                    </m:nary>
                    <m:r>
                      <a:rPr lang="da-DK" b="0" i="1" smtClean="0">
                        <a:latin typeface="Cambria Math" panose="02040503050406030204" pitchFamily="18" charset="0"/>
                      </a:rPr>
                      <m:t>+</m:t>
                    </m:r>
                    <m:r>
                      <a:rPr lang="da-DK" b="0" i="1" smtClean="0">
                        <a:latin typeface="Cambria Math" panose="02040503050406030204" pitchFamily="18" charset="0"/>
                      </a:rPr>
                      <m:t>𝑎𝑡</m:t>
                    </m:r>
                    <m:r>
                      <a:rPr lang="da-DK" b="0" i="1" smtClean="0">
                        <a:latin typeface="Cambria Math" panose="02040503050406030204" pitchFamily="18" charset="0"/>
                      </a:rPr>
                      <m:t>+</m:t>
                    </m:r>
                    <m:r>
                      <a:rPr lang="da-DK" b="0" i="1" smtClean="0">
                        <a:latin typeface="Cambria Math" panose="02040503050406030204" pitchFamily="18" charset="0"/>
                      </a:rPr>
                      <m:t>𝑏</m:t>
                    </m:r>
                  </m:oMath>
                </a14:m>
                <a:r>
                  <a:rPr lang="da-DK" dirty="0" smtClean="0"/>
                  <a:t>)]</a:t>
                </a:r>
                <a:r>
                  <a:rPr lang="da-DK" baseline="30000" dirty="0" smtClean="0"/>
                  <a:t>2</a:t>
                </a:r>
              </a:p>
              <a:p>
                <a:endParaRPr lang="da-DK" dirty="0"/>
              </a:p>
              <a:p>
                <a:r>
                  <a:rPr lang="da-DK" dirty="0" smtClean="0"/>
                  <a:t> </a:t>
                </a:r>
                <a:endParaRPr lang="da-DK" dirty="0"/>
              </a:p>
            </p:txBody>
          </p:sp>
        </mc:Choice>
        <mc:Fallback xmlns="">
          <p:sp>
            <p:nvSpPr>
              <p:cNvPr id="8" name="TextBox 7"/>
              <p:cNvSpPr txBox="1">
                <a:spLocks noRot="1" noChangeAspect="1" noMove="1" noResize="1" noEditPoints="1" noAdjustHandles="1" noChangeArrowheads="1" noChangeShapeType="1" noTextEdit="1"/>
              </p:cNvSpPr>
              <p:nvPr/>
            </p:nvSpPr>
            <p:spPr>
              <a:xfrm>
                <a:off x="755576" y="3009926"/>
                <a:ext cx="7012241" cy="1569660"/>
              </a:xfrm>
              <a:prstGeom prst="rect">
                <a:avLst/>
              </a:prstGeom>
              <a:blipFill rotWithShape="0">
                <a:blip r:embed="rId4"/>
                <a:stretch>
                  <a:fillRect l="-522" t="-1167" b="-5837"/>
                </a:stretch>
              </a:blipFill>
            </p:spPr>
            <p:txBody>
              <a:bodyPr/>
              <a:lstStyle/>
              <a:p>
                <a:r>
                  <a:rPr lang="da-DK">
                    <a:noFill/>
                  </a:rPr>
                  <a:t> </a:t>
                </a:r>
              </a:p>
            </p:txBody>
          </p:sp>
        </mc:Fallback>
      </mc:AlternateContent>
    </p:spTree>
    <p:extLst>
      <p:ext uri="{BB962C8B-B14F-4D97-AF65-F5344CB8AC3E}">
        <p14:creationId xmlns:p14="http://schemas.microsoft.com/office/powerpoint/2010/main" val="21333790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dsholder til sidefod 1"/>
          <p:cNvSpPr>
            <a:spLocks noGrp="1"/>
          </p:cNvSpPr>
          <p:nvPr>
            <p:ph type="ftr" sz="quarter" idx="4294967295"/>
          </p:nvPr>
        </p:nvSpPr>
        <p:spPr bwMode="auto">
          <a:xfrm>
            <a:off x="714375" y="6619875"/>
            <a:ext cx="6723063" cy="238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r>
              <a:rPr lang="da-DK" altLang="da-DK"/>
              <a:t>Undervisning i satellit altimetri</a:t>
            </a:r>
            <a:r>
              <a:rPr lang="en-GB" altLang="da-DK"/>
              <a:t> | </a:t>
            </a:r>
            <a:r>
              <a:rPr lang="da-DK" altLang="da-DK"/>
              <a:t>OA | side </a:t>
            </a:r>
            <a:fld id="{4AAA8CA4-9B8E-43A4-83FD-A60043DD1A11}" type="slidenum">
              <a:rPr lang="da-DK" altLang="da-DK"/>
              <a:pPr eaLnBrk="1" hangingPunct="1"/>
              <a:t>59</a:t>
            </a:fld>
            <a:endParaRPr lang="da-DK" altLang="da-DK"/>
          </a:p>
        </p:txBody>
      </p:sp>
      <p:pic>
        <p:nvPicPr>
          <p:cNvPr id="27651" name="Picture 2" descr="Mean sea le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88" y="842963"/>
            <a:ext cx="8675687" cy="601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3" name="Picture 3" descr="sl_noib_glob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663" y="903288"/>
            <a:ext cx="8796337"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Mean sea lev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11" y="903288"/>
            <a:ext cx="8809037"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38832" y="750014"/>
            <a:ext cx="8717251" cy="6099404"/>
          </a:xfrm>
          <a:prstGeom prst="rect">
            <a:avLst/>
          </a:prstGeom>
        </p:spPr>
      </p:pic>
    </p:spTree>
    <p:extLst>
      <p:ext uri="{BB962C8B-B14F-4D97-AF65-F5344CB8AC3E}">
        <p14:creationId xmlns:p14="http://schemas.microsoft.com/office/powerpoint/2010/main" val="133025394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25283"/>
                                        </p:tgtEl>
                                        <p:attrNameLst>
                                          <p:attrName>style.visibility</p:attrName>
                                        </p:attrNameLst>
                                      </p:cBhvr>
                                      <p:to>
                                        <p:strVal val="visible"/>
                                      </p:to>
                                    </p:set>
                                    <p:animEffect transition="in" filter="circle(in)">
                                      <p:cBhvr>
                                        <p:cTn id="7" dur="2000"/>
                                        <p:tgtEl>
                                          <p:spTgt spid="2252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980728"/>
            <a:ext cx="2921762" cy="1200329"/>
          </a:xfrm>
          <a:prstGeom prst="rect">
            <a:avLst/>
          </a:prstGeom>
          <a:noFill/>
        </p:spPr>
        <p:txBody>
          <a:bodyPr wrap="none" rtlCol="0">
            <a:spAutoFit/>
          </a:bodyPr>
          <a:lstStyle/>
          <a:p>
            <a:r>
              <a:rPr lang="en-US" sz="2400" dirty="0" smtClean="0"/>
              <a:t>Table discussion: </a:t>
            </a:r>
          </a:p>
          <a:p>
            <a:endParaRPr lang="en-US" sz="2400" dirty="0"/>
          </a:p>
          <a:p>
            <a:endParaRPr lang="en-US" sz="2400" dirty="0"/>
          </a:p>
        </p:txBody>
      </p:sp>
      <p:sp>
        <p:nvSpPr>
          <p:cNvPr id="3" name="Rectangle 2"/>
          <p:cNvSpPr/>
          <p:nvPr/>
        </p:nvSpPr>
        <p:spPr>
          <a:xfrm>
            <a:off x="2286000" y="2351782"/>
            <a:ext cx="5382344" cy="3139321"/>
          </a:xfrm>
          <a:prstGeom prst="rect">
            <a:avLst/>
          </a:prstGeom>
        </p:spPr>
        <p:txBody>
          <a:bodyPr wrap="square">
            <a:spAutoFit/>
          </a:bodyPr>
          <a:lstStyle/>
          <a:p>
            <a:pPr algn="ctr" eaLnBrk="1" hangingPunct="1"/>
            <a:r>
              <a:rPr lang="en-US" altLang="zh-TW" sz="2000" dirty="0">
                <a:latin typeface="Comic Sans MS" panose="030F0702030302020204" pitchFamily="66" charset="0"/>
                <a:ea typeface="新細明體" pitchFamily="18" charset="-120"/>
              </a:rPr>
              <a:t>Are you knowledgeable about </a:t>
            </a:r>
          </a:p>
          <a:p>
            <a:pPr algn="ctr" eaLnBrk="1" hangingPunct="1"/>
            <a:r>
              <a:rPr lang="en-US" altLang="zh-TW" sz="2000" dirty="0">
                <a:latin typeface="Comic Sans MS" panose="030F0702030302020204" pitchFamily="66" charset="0"/>
                <a:ea typeface="新細明體" pitchFamily="18" charset="-120"/>
              </a:rPr>
              <a:t>Sea Level Rise?</a:t>
            </a:r>
          </a:p>
          <a:p>
            <a:pPr algn="ctr" eaLnBrk="1" hangingPunct="1"/>
            <a:endParaRPr lang="en-US" altLang="zh-TW" sz="1800" dirty="0">
              <a:latin typeface="Tahoma" panose="020B0604030504040204" pitchFamily="34" charset="0"/>
              <a:ea typeface="新細明體" pitchFamily="18" charset="-120"/>
            </a:endParaRPr>
          </a:p>
          <a:p>
            <a:pPr algn="ctr" eaLnBrk="1" hangingPunct="1"/>
            <a:r>
              <a:rPr lang="en-US" altLang="zh-TW" sz="2800" dirty="0">
                <a:latin typeface="Tahoma" panose="020B0604030504040204" pitchFamily="34" charset="0"/>
                <a:ea typeface="新細明體" pitchFamily="18" charset="-120"/>
              </a:rPr>
              <a:t>How much </a:t>
            </a:r>
            <a:r>
              <a:rPr lang="en-US" altLang="zh-TW" sz="2800" dirty="0" smtClean="0">
                <a:latin typeface="Tahoma" panose="020B0604030504040204" pitchFamily="34" charset="0"/>
                <a:ea typeface="新細明體" pitchFamily="18" charset="-120"/>
              </a:rPr>
              <a:t> (2050 2100)?</a:t>
            </a:r>
          </a:p>
          <a:p>
            <a:pPr algn="ctr" eaLnBrk="1" hangingPunct="1"/>
            <a:r>
              <a:rPr lang="en-US" altLang="zh-TW" sz="2800" dirty="0" smtClean="0">
                <a:latin typeface="Tahoma" panose="020B0604030504040204" pitchFamily="34" charset="0"/>
                <a:ea typeface="新細明體" pitchFamily="18" charset="-120"/>
              </a:rPr>
              <a:t> </a:t>
            </a:r>
            <a:endParaRPr lang="en-US" altLang="zh-TW" sz="2800" dirty="0">
              <a:latin typeface="Tahoma" panose="020B0604030504040204" pitchFamily="34" charset="0"/>
              <a:ea typeface="新細明體" pitchFamily="18" charset="-120"/>
            </a:endParaRPr>
          </a:p>
          <a:p>
            <a:pPr algn="ctr" eaLnBrk="1" hangingPunct="1"/>
            <a:r>
              <a:rPr lang="en-US" altLang="zh-TW" sz="2800" dirty="0">
                <a:latin typeface="Tahoma" panose="020B0604030504040204" pitchFamily="34" charset="0"/>
                <a:ea typeface="新細明體" pitchFamily="18" charset="-120"/>
              </a:rPr>
              <a:t>Causes ?  </a:t>
            </a:r>
          </a:p>
          <a:p>
            <a:pPr algn="ctr" eaLnBrk="1" hangingPunct="1"/>
            <a:endParaRPr lang="en-US" altLang="zh-TW" sz="2800" dirty="0" smtClean="0">
              <a:latin typeface="Tahoma" panose="020B0604030504040204" pitchFamily="34" charset="0"/>
              <a:ea typeface="新細明體" pitchFamily="18" charset="-120"/>
            </a:endParaRPr>
          </a:p>
          <a:p>
            <a:pPr algn="ctr" eaLnBrk="1" hangingPunct="1"/>
            <a:r>
              <a:rPr lang="en-US" altLang="zh-TW" sz="2800" dirty="0" smtClean="0">
                <a:latin typeface="Tahoma" panose="020B0604030504040204" pitchFamily="34" charset="0"/>
                <a:ea typeface="新細明體" pitchFamily="18" charset="-120"/>
              </a:rPr>
              <a:t>Impacts (DK; Europe)?</a:t>
            </a:r>
            <a:endParaRPr lang="en-US" altLang="zh-TW" sz="2800" dirty="0">
              <a:latin typeface="Tahoma" panose="020B0604030504040204" pitchFamily="34" charset="0"/>
              <a:ea typeface="新細明體" pitchFamily="18" charset="-120"/>
            </a:endParaRPr>
          </a:p>
        </p:txBody>
      </p:sp>
    </p:spTree>
    <p:extLst>
      <p:ext uri="{BB962C8B-B14F-4D97-AF65-F5344CB8AC3E}">
        <p14:creationId xmlns:p14="http://schemas.microsoft.com/office/powerpoint/2010/main" val="36803833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052736"/>
            <a:ext cx="7285038" cy="53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2"/>
          <p:cNvSpPr>
            <a:spLocks noGrp="1"/>
          </p:cNvSpPr>
          <p:nvPr>
            <p:ph type="title"/>
          </p:nvPr>
        </p:nvSpPr>
        <p:spPr>
          <a:xfrm>
            <a:off x="2483768" y="-315416"/>
            <a:ext cx="8229600" cy="1143001"/>
          </a:xfrm>
        </p:spPr>
        <p:txBody>
          <a:bodyPr/>
          <a:lstStyle/>
          <a:p>
            <a:r>
              <a:rPr lang="en-US" altLang="da-DK" b="1" dirty="0" smtClean="0"/>
              <a:t>Global sea level change</a:t>
            </a:r>
          </a:p>
        </p:txBody>
      </p:sp>
      <p:sp>
        <p:nvSpPr>
          <p:cNvPr id="13316" name="TextBox 6"/>
          <p:cNvSpPr txBox="1">
            <a:spLocks noChangeArrowheads="1"/>
          </p:cNvSpPr>
          <p:nvPr/>
        </p:nvSpPr>
        <p:spPr bwMode="auto">
          <a:xfrm>
            <a:off x="3707904" y="5098906"/>
            <a:ext cx="3768980"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da-DK" sz="1800" b="1" dirty="0" smtClean="0"/>
              <a:t>3.3 mm/y +/- 0.45 mm (20 years)</a:t>
            </a:r>
            <a:endParaRPr lang="en-US" altLang="da-DK" sz="1800" b="1" dirty="0"/>
          </a:p>
        </p:txBody>
      </p:sp>
      <p:cxnSp>
        <p:nvCxnSpPr>
          <p:cNvPr id="3" name="Straight Connector 2"/>
          <p:cNvCxnSpPr/>
          <p:nvPr/>
        </p:nvCxnSpPr>
        <p:spPr bwMode="auto">
          <a:xfrm flipV="1">
            <a:off x="1475656" y="2708920"/>
            <a:ext cx="4824536" cy="288032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spTree>
    <p:extLst>
      <p:ext uri="{BB962C8B-B14F-4D97-AF65-F5344CB8AC3E}">
        <p14:creationId xmlns:p14="http://schemas.microsoft.com/office/powerpoint/2010/main" val="290364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2" y="908720"/>
            <a:ext cx="7772400" cy="1143000"/>
          </a:xfrm>
        </p:spPr>
        <p:txBody>
          <a:bodyPr/>
          <a:lstStyle/>
          <a:p>
            <a:r>
              <a:rPr lang="da-DK" dirty="0" err="1" smtClean="0"/>
              <a:t>Satellite</a:t>
            </a:r>
            <a:r>
              <a:rPr lang="da-DK" dirty="0" smtClean="0"/>
              <a:t> </a:t>
            </a:r>
            <a:r>
              <a:rPr lang="da-DK" dirty="0" err="1" smtClean="0"/>
              <a:t>can</a:t>
            </a:r>
            <a:r>
              <a:rPr lang="da-DK" dirty="0" smtClean="0"/>
              <a:t> </a:t>
            </a:r>
            <a:r>
              <a:rPr lang="da-DK" dirty="0" err="1" smtClean="0"/>
              <a:t>nearly</a:t>
            </a:r>
            <a:r>
              <a:rPr lang="da-DK" dirty="0" smtClean="0"/>
              <a:t> </a:t>
            </a:r>
            <a:r>
              <a:rPr lang="da-DK" dirty="0" err="1" smtClean="0"/>
              <a:t>meet</a:t>
            </a:r>
            <a:r>
              <a:rPr lang="da-DK" dirty="0" smtClean="0"/>
              <a:t> </a:t>
            </a:r>
            <a:r>
              <a:rPr lang="da-DK" dirty="0" err="1" smtClean="0"/>
              <a:t>climatic</a:t>
            </a:r>
            <a:r>
              <a:rPr lang="da-DK" dirty="0" smtClean="0"/>
              <a:t> </a:t>
            </a:r>
            <a:r>
              <a:rPr lang="da-DK" dirty="0" err="1" smtClean="0"/>
              <a:t>change</a:t>
            </a:r>
            <a:r>
              <a:rPr lang="da-DK" dirty="0" smtClean="0"/>
              <a:t> </a:t>
            </a:r>
            <a:r>
              <a:rPr lang="da-DK" dirty="0" err="1" smtClean="0"/>
              <a:t>study</a:t>
            </a:r>
            <a:r>
              <a:rPr lang="da-DK" dirty="0" smtClean="0"/>
              <a:t> </a:t>
            </a:r>
            <a:r>
              <a:rPr lang="da-DK" dirty="0" err="1" smtClean="0"/>
              <a:t>requirements</a:t>
            </a:r>
            <a:r>
              <a:rPr lang="da-DK" dirty="0" smtClean="0"/>
              <a:t>…….</a:t>
            </a:r>
            <a:br>
              <a:rPr lang="da-DK" dirty="0" smtClean="0"/>
            </a:br>
            <a:endParaRPr lang="da-DK" dirty="0"/>
          </a:p>
        </p:txBody>
      </p:sp>
      <p:sp>
        <p:nvSpPr>
          <p:cNvPr id="3" name="Content Placeholder 2"/>
          <p:cNvSpPr>
            <a:spLocks noGrp="1"/>
          </p:cNvSpPr>
          <p:nvPr>
            <p:ph idx="1"/>
          </p:nvPr>
        </p:nvSpPr>
        <p:spPr/>
        <p:txBody>
          <a:bodyPr/>
          <a:lstStyle/>
          <a:p>
            <a:endParaRPr lang="da-DK" dirty="0"/>
          </a:p>
        </p:txBody>
      </p:sp>
      <p:pic>
        <p:nvPicPr>
          <p:cNvPr id="5" name="Picture 4"/>
          <p:cNvPicPr>
            <a:picLocks noChangeAspect="1"/>
          </p:cNvPicPr>
          <p:nvPr/>
        </p:nvPicPr>
        <p:blipFill>
          <a:blip r:embed="rId2"/>
          <a:stretch>
            <a:fillRect/>
          </a:stretch>
        </p:blipFill>
        <p:spPr>
          <a:xfrm>
            <a:off x="107504" y="2613633"/>
            <a:ext cx="9144000" cy="2399543"/>
          </a:xfrm>
          <a:prstGeom prst="rect">
            <a:avLst/>
          </a:prstGeom>
        </p:spPr>
      </p:pic>
      <p:sp>
        <p:nvSpPr>
          <p:cNvPr id="4" name="TextBox 3"/>
          <p:cNvSpPr txBox="1"/>
          <p:nvPr/>
        </p:nvSpPr>
        <p:spPr>
          <a:xfrm rot="10800000" flipV="1">
            <a:off x="395536" y="5403414"/>
            <a:ext cx="8352928" cy="1015663"/>
          </a:xfrm>
          <a:prstGeom prst="rect">
            <a:avLst/>
          </a:prstGeom>
          <a:solidFill>
            <a:schemeClr val="accent2">
              <a:lumMod val="40000"/>
              <a:lumOff val="60000"/>
            </a:schemeClr>
          </a:solidFill>
        </p:spPr>
        <p:txBody>
          <a:bodyPr wrap="square" rtlCol="0">
            <a:spAutoFit/>
          </a:bodyPr>
          <a:lstStyle/>
          <a:p>
            <a:r>
              <a:rPr lang="en-US" sz="2000" b="1" dirty="0" smtClean="0"/>
              <a:t>The fundamental importance of sea level changes is that it is a direct measure of the HEAT CONTENT of the ocean (integration of all the heat we put into the ocean). </a:t>
            </a:r>
            <a:endParaRPr lang="en-US" sz="2000" b="1" dirty="0"/>
          </a:p>
        </p:txBody>
      </p:sp>
    </p:spTree>
    <p:extLst>
      <p:ext uri="{BB962C8B-B14F-4D97-AF65-F5344CB8AC3E}">
        <p14:creationId xmlns:p14="http://schemas.microsoft.com/office/powerpoint/2010/main" val="35683321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93623"/>
            <a:ext cx="7454900" cy="50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1"/>
          <p:cNvSpPr>
            <a:spLocks noGrp="1"/>
          </p:cNvSpPr>
          <p:nvPr>
            <p:ph type="title"/>
          </p:nvPr>
        </p:nvSpPr>
        <p:spPr>
          <a:xfrm>
            <a:off x="838200" y="-99392"/>
            <a:ext cx="7772400" cy="1143000"/>
          </a:xfrm>
          <a:solidFill>
            <a:schemeClr val="bg1"/>
          </a:solidFill>
        </p:spPr>
        <p:txBody>
          <a:bodyPr/>
          <a:lstStyle/>
          <a:p>
            <a:pPr algn="ctr"/>
            <a:r>
              <a:rPr lang="en-US" altLang="da-DK" sz="2000" dirty="0" smtClean="0"/>
              <a:t>DTU 2018 sea level acceleration estimates</a:t>
            </a:r>
            <a:r>
              <a:rPr lang="en-US" altLang="da-DK" sz="2000" dirty="0"/>
              <a:t/>
            </a:r>
            <a:br>
              <a:rPr lang="en-US" altLang="da-DK" sz="2000" dirty="0"/>
            </a:br>
            <a:r>
              <a:rPr lang="en-US" altLang="da-DK" sz="2000" dirty="0" smtClean="0"/>
              <a:t>used European satellite (ERS1/2, </a:t>
            </a:r>
            <a:r>
              <a:rPr lang="en-US" altLang="da-DK" sz="2000" dirty="0" err="1" smtClean="0"/>
              <a:t>Envisat+Cryosat</a:t>
            </a:r>
            <a:r>
              <a:rPr lang="en-US" altLang="da-DK" sz="2000" dirty="0" smtClean="0"/>
              <a:t>)</a:t>
            </a:r>
          </a:p>
        </p:txBody>
      </p:sp>
      <p:pic>
        <p:nvPicPr>
          <p:cNvPr id="2458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3419475"/>
            <a:ext cx="190500"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3571875"/>
            <a:ext cx="190500"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1550" y="3724275"/>
            <a:ext cx="190500"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3950" y="3876675"/>
            <a:ext cx="190500"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1520" y="6121199"/>
            <a:ext cx="2702984" cy="338554"/>
          </a:xfrm>
          <a:prstGeom prst="rect">
            <a:avLst/>
          </a:prstGeom>
          <a:noFill/>
        </p:spPr>
        <p:txBody>
          <a:bodyPr wrap="none" rtlCol="0">
            <a:spAutoFit/>
          </a:bodyPr>
          <a:lstStyle/>
          <a:p>
            <a:r>
              <a:rPr lang="en-US" b="1" dirty="0" smtClean="0"/>
              <a:t>Can we validate it ???</a:t>
            </a:r>
            <a:endParaRPr lang="en-US" b="1" dirty="0"/>
          </a:p>
        </p:txBody>
      </p:sp>
      <p:sp>
        <p:nvSpPr>
          <p:cNvPr id="10" name="TextBox 9"/>
          <p:cNvSpPr txBox="1"/>
          <p:nvPr/>
        </p:nvSpPr>
        <p:spPr>
          <a:xfrm>
            <a:off x="4401259" y="5034662"/>
            <a:ext cx="3195077" cy="338554"/>
          </a:xfrm>
          <a:prstGeom prst="rect">
            <a:avLst/>
          </a:prstGeom>
          <a:solidFill>
            <a:srgbClr val="FFFF00"/>
          </a:solidFill>
        </p:spPr>
        <p:txBody>
          <a:bodyPr wrap="square" rtlCol="0">
            <a:spAutoFit/>
          </a:bodyPr>
          <a:lstStyle/>
          <a:p>
            <a:r>
              <a:rPr lang="en-US" dirty="0" smtClean="0"/>
              <a:t>3.52 mm/y + 0.068 mm/y</a:t>
            </a:r>
            <a:r>
              <a:rPr lang="en-US" baseline="30000" dirty="0" smtClean="0"/>
              <a:t>2</a:t>
            </a:r>
            <a:endParaRPr lang="en-US" baseline="30000" dirty="0"/>
          </a:p>
        </p:txBody>
      </p:sp>
    </p:spTree>
    <p:extLst>
      <p:ext uri="{BB962C8B-B14F-4D97-AF65-F5344CB8AC3E}">
        <p14:creationId xmlns:p14="http://schemas.microsoft.com/office/powerpoint/2010/main" val="20011269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28054"/>
            <a:ext cx="9144000" cy="6601892"/>
          </a:xfrm>
          <a:prstGeom prst="rect">
            <a:avLst/>
          </a:prstGeom>
        </p:spPr>
      </p:pic>
    </p:spTree>
    <p:extLst>
      <p:ext uri="{BB962C8B-B14F-4D97-AF65-F5344CB8AC3E}">
        <p14:creationId xmlns:p14="http://schemas.microsoft.com/office/powerpoint/2010/main" val="771756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16632"/>
            <a:ext cx="7772400" cy="1143000"/>
          </a:xfrm>
        </p:spPr>
        <p:txBody>
          <a:bodyPr/>
          <a:lstStyle/>
          <a:p>
            <a:r>
              <a:rPr lang="en-US" dirty="0" smtClean="0"/>
              <a:t>		Satellite reveals the </a:t>
            </a:r>
            <a:br>
              <a:rPr lang="en-US" dirty="0" smtClean="0"/>
            </a:br>
            <a:r>
              <a:rPr lang="en-US" dirty="0" smtClean="0"/>
              <a:t>spatial pattern of linear sea level change </a:t>
            </a:r>
            <a:endParaRPr lang="en-US" dirty="0"/>
          </a:p>
        </p:txBody>
      </p:sp>
      <p:pic>
        <p:nvPicPr>
          <p:cNvPr id="3" name="Picture 2" descr="Billedresultat for sea level ch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383" y="1340768"/>
            <a:ext cx="7199938" cy="475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38898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01929"/>
            <a:ext cx="7772400" cy="1143000"/>
          </a:xfrm>
        </p:spPr>
        <p:txBody>
          <a:bodyPr/>
          <a:lstStyle/>
          <a:p>
            <a:r>
              <a:rPr lang="en-US" dirty="0" smtClean="0"/>
              <a:t>Lets try it out…….</a:t>
            </a:r>
            <a:endParaRPr lang="en-US" dirty="0"/>
          </a:p>
        </p:txBody>
      </p:sp>
      <p:sp>
        <p:nvSpPr>
          <p:cNvPr id="3" name="Content Placeholder 2"/>
          <p:cNvSpPr>
            <a:spLocks noGrp="1"/>
          </p:cNvSpPr>
          <p:nvPr>
            <p:ph idx="1"/>
          </p:nvPr>
        </p:nvSpPr>
        <p:spPr/>
        <p:txBody>
          <a:bodyPr/>
          <a:lstStyle/>
          <a:p>
            <a:r>
              <a:rPr lang="en-US" dirty="0" smtClean="0"/>
              <a:t>Use data from 319 month (1991.5 -2018.8)</a:t>
            </a:r>
          </a:p>
          <a:p>
            <a:r>
              <a:rPr lang="en-US" dirty="0" smtClean="0"/>
              <a:t>67 Latitude cells. </a:t>
            </a:r>
          </a:p>
          <a:p>
            <a:r>
              <a:rPr lang="en-US" dirty="0" smtClean="0"/>
              <a:t>120 longitude cells</a:t>
            </a:r>
          </a:p>
        </p:txBody>
      </p:sp>
      <p:pic>
        <p:nvPicPr>
          <p:cNvPr id="4"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922978"/>
            <a:ext cx="5286131" cy="374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Billedresultat for 2d picture sequ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88640"/>
            <a:ext cx="4166596" cy="33173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90867" y="3594502"/>
            <a:ext cx="2385589" cy="338554"/>
          </a:xfrm>
          <a:prstGeom prst="rect">
            <a:avLst/>
          </a:prstGeom>
          <a:noFill/>
        </p:spPr>
        <p:txBody>
          <a:bodyPr wrap="none" rtlCol="0">
            <a:spAutoFit/>
          </a:bodyPr>
          <a:lstStyle/>
          <a:p>
            <a:r>
              <a:rPr lang="da-DK" dirty="0" err="1" smtClean="0"/>
              <a:t>Longitude</a:t>
            </a:r>
            <a:r>
              <a:rPr lang="da-DK" dirty="0" smtClean="0"/>
              <a:t> M (0-360) </a:t>
            </a:r>
            <a:endParaRPr lang="da-DK" dirty="0"/>
          </a:p>
        </p:txBody>
      </p:sp>
      <p:sp>
        <p:nvSpPr>
          <p:cNvPr id="7" name="TextBox 6"/>
          <p:cNvSpPr txBox="1"/>
          <p:nvPr/>
        </p:nvSpPr>
        <p:spPr>
          <a:xfrm rot="16200000">
            <a:off x="4634682" y="2095885"/>
            <a:ext cx="1618329" cy="584775"/>
          </a:xfrm>
          <a:prstGeom prst="rect">
            <a:avLst/>
          </a:prstGeom>
          <a:noFill/>
        </p:spPr>
        <p:txBody>
          <a:bodyPr wrap="square" rtlCol="0">
            <a:spAutoFit/>
          </a:bodyPr>
          <a:lstStyle/>
          <a:p>
            <a:r>
              <a:rPr lang="da-DK" dirty="0" err="1" smtClean="0"/>
              <a:t>Latitude</a:t>
            </a:r>
            <a:r>
              <a:rPr lang="da-DK" dirty="0" smtClean="0"/>
              <a:t> N</a:t>
            </a:r>
          </a:p>
          <a:p>
            <a:r>
              <a:rPr lang="da-DK" dirty="0" smtClean="0"/>
              <a:t>(-66 -&gt; 66) </a:t>
            </a:r>
            <a:endParaRPr lang="da-DK" dirty="0"/>
          </a:p>
        </p:txBody>
      </p:sp>
    </p:spTree>
    <p:extLst>
      <p:ext uri="{BB962C8B-B14F-4D97-AF65-F5344CB8AC3E}">
        <p14:creationId xmlns:p14="http://schemas.microsoft.com/office/powerpoint/2010/main" val="27889923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44479"/>
            <a:ext cx="7772400" cy="1143000"/>
          </a:xfrm>
        </p:spPr>
        <p:txBody>
          <a:bodyPr/>
          <a:lstStyle/>
          <a:p>
            <a:r>
              <a:rPr lang="da-DK" dirty="0" err="1" smtClean="0"/>
              <a:t>Spatial</a:t>
            </a:r>
            <a:r>
              <a:rPr lang="da-DK" dirty="0" smtClean="0"/>
              <a:t> Analysis</a:t>
            </a:r>
            <a:endParaRPr lang="da-DK" dirty="0"/>
          </a:p>
        </p:txBody>
      </p:sp>
      <p:sp>
        <p:nvSpPr>
          <p:cNvPr id="7" name="TextBox 6"/>
          <p:cNvSpPr txBox="1"/>
          <p:nvPr/>
        </p:nvSpPr>
        <p:spPr>
          <a:xfrm>
            <a:off x="251520" y="2060848"/>
            <a:ext cx="4957383" cy="830997"/>
          </a:xfrm>
          <a:prstGeom prst="rect">
            <a:avLst/>
          </a:prstGeom>
          <a:noFill/>
        </p:spPr>
        <p:txBody>
          <a:bodyPr wrap="none" rtlCol="0">
            <a:spAutoFit/>
          </a:bodyPr>
          <a:lstStyle/>
          <a:p>
            <a:r>
              <a:rPr lang="da-DK" dirty="0" smtClean="0"/>
              <a:t>Analyse </a:t>
            </a:r>
            <a:r>
              <a:rPr lang="da-DK" dirty="0" err="1" smtClean="0"/>
              <a:t>each</a:t>
            </a:r>
            <a:r>
              <a:rPr lang="da-DK" dirty="0" smtClean="0"/>
              <a:t> </a:t>
            </a:r>
            <a:r>
              <a:rPr lang="da-DK" dirty="0" err="1" smtClean="0"/>
              <a:t>individual</a:t>
            </a:r>
            <a:r>
              <a:rPr lang="da-DK" dirty="0" smtClean="0"/>
              <a:t> (</a:t>
            </a:r>
            <a:r>
              <a:rPr lang="da-DK" dirty="0" err="1" smtClean="0"/>
              <a:t>n,m</a:t>
            </a:r>
            <a:r>
              <a:rPr lang="da-DK" dirty="0" smtClean="0"/>
              <a:t>) </a:t>
            </a:r>
          </a:p>
          <a:p>
            <a:r>
              <a:rPr lang="da-DK" dirty="0" smtClean="0"/>
              <a:t>time series </a:t>
            </a:r>
            <a:r>
              <a:rPr lang="da-DK" dirty="0" err="1" smtClean="0"/>
              <a:t>estimating</a:t>
            </a:r>
            <a:r>
              <a:rPr lang="da-DK" dirty="0" smtClean="0"/>
              <a:t> a trend</a:t>
            </a:r>
          </a:p>
          <a:p>
            <a:r>
              <a:rPr lang="da-DK" dirty="0" smtClean="0"/>
              <a:t>For </a:t>
            </a:r>
            <a:r>
              <a:rPr lang="da-DK" dirty="0" err="1" smtClean="0"/>
              <a:t>each</a:t>
            </a:r>
            <a:r>
              <a:rPr lang="da-DK" dirty="0" smtClean="0"/>
              <a:t> point in the global </a:t>
            </a:r>
            <a:r>
              <a:rPr lang="da-DK" dirty="0" err="1" smtClean="0"/>
              <a:t>grid</a:t>
            </a:r>
            <a:r>
              <a:rPr lang="da-DK" dirty="0"/>
              <a:t> </a:t>
            </a:r>
            <a:r>
              <a:rPr lang="da-DK" dirty="0" smtClean="0"/>
              <a:t>of N*M pixels</a:t>
            </a:r>
            <a:endParaRPr lang="da-DK" dirty="0"/>
          </a:p>
        </p:txBody>
      </p:sp>
      <p:pic>
        <p:nvPicPr>
          <p:cNvPr id="63490" name="Picture 2" descr="Linear regression.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644" y="3861048"/>
            <a:ext cx="4096827" cy="27001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stretch>
            <a:fillRect/>
          </a:stretch>
        </p:blipFill>
        <p:spPr>
          <a:xfrm>
            <a:off x="1901577" y="3068960"/>
            <a:ext cx="2238375" cy="723900"/>
          </a:xfrm>
          <a:prstGeom prst="rect">
            <a:avLst/>
          </a:prstGeom>
        </p:spPr>
      </p:pic>
      <p:sp>
        <p:nvSpPr>
          <p:cNvPr id="8" name="TextBox 7"/>
          <p:cNvSpPr txBox="1"/>
          <p:nvPr/>
        </p:nvSpPr>
        <p:spPr>
          <a:xfrm>
            <a:off x="330120" y="3264051"/>
            <a:ext cx="1663404" cy="338554"/>
          </a:xfrm>
          <a:prstGeom prst="rect">
            <a:avLst/>
          </a:prstGeom>
          <a:noFill/>
        </p:spPr>
        <p:txBody>
          <a:bodyPr wrap="none" rtlCol="0">
            <a:spAutoFit/>
          </a:bodyPr>
          <a:lstStyle/>
          <a:p>
            <a:r>
              <a:rPr lang="da-DK" dirty="0" smtClean="0"/>
              <a:t>Trend(</a:t>
            </a:r>
            <a:r>
              <a:rPr lang="da-DK" dirty="0" err="1" smtClean="0"/>
              <a:t>n,m</a:t>
            </a:r>
            <a:r>
              <a:rPr lang="da-DK" dirty="0" smtClean="0"/>
              <a:t>) = </a:t>
            </a:r>
            <a:endParaRPr lang="da-DK" dirty="0"/>
          </a:p>
        </p:txBody>
      </p:sp>
      <p:pic>
        <p:nvPicPr>
          <p:cNvPr id="17" name="Picture 2" descr="Billedresultat for 2d picture sequ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0695" y="-96121"/>
            <a:ext cx="4166596" cy="331735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575504" y="3378478"/>
            <a:ext cx="2385589" cy="338554"/>
          </a:xfrm>
          <a:prstGeom prst="rect">
            <a:avLst/>
          </a:prstGeom>
          <a:noFill/>
        </p:spPr>
        <p:txBody>
          <a:bodyPr wrap="none" rtlCol="0">
            <a:spAutoFit/>
          </a:bodyPr>
          <a:lstStyle/>
          <a:p>
            <a:r>
              <a:rPr lang="da-DK" dirty="0" err="1" smtClean="0"/>
              <a:t>Longitude</a:t>
            </a:r>
            <a:r>
              <a:rPr lang="da-DK" dirty="0" smtClean="0"/>
              <a:t> M (0-360) </a:t>
            </a:r>
            <a:endParaRPr lang="da-DK" dirty="0"/>
          </a:p>
        </p:txBody>
      </p:sp>
      <p:sp>
        <p:nvSpPr>
          <p:cNvPr id="20" name="TextBox 19"/>
          <p:cNvSpPr txBox="1"/>
          <p:nvPr/>
        </p:nvSpPr>
        <p:spPr>
          <a:xfrm rot="16200000">
            <a:off x="4919319" y="1879861"/>
            <a:ext cx="1618329" cy="584775"/>
          </a:xfrm>
          <a:prstGeom prst="rect">
            <a:avLst/>
          </a:prstGeom>
          <a:noFill/>
        </p:spPr>
        <p:txBody>
          <a:bodyPr wrap="square" rtlCol="0">
            <a:spAutoFit/>
          </a:bodyPr>
          <a:lstStyle/>
          <a:p>
            <a:r>
              <a:rPr lang="da-DK" dirty="0" err="1" smtClean="0"/>
              <a:t>Latitude</a:t>
            </a:r>
            <a:r>
              <a:rPr lang="da-DK" dirty="0" smtClean="0"/>
              <a:t> N</a:t>
            </a:r>
          </a:p>
          <a:p>
            <a:r>
              <a:rPr lang="da-DK" dirty="0" smtClean="0"/>
              <a:t>(-66 -&gt; 66) </a:t>
            </a:r>
            <a:endParaRPr lang="da-DK" dirty="0"/>
          </a:p>
        </p:txBody>
      </p:sp>
      <mc:AlternateContent xmlns:mc="http://schemas.openxmlformats.org/markup-compatibility/2006" xmlns:a14="http://schemas.microsoft.com/office/drawing/2010/main">
        <mc:Choice Requires="a14">
          <p:sp>
            <p:nvSpPr>
              <p:cNvPr id="11" name="TextBox 10"/>
              <p:cNvSpPr txBox="1"/>
              <p:nvPr/>
            </p:nvSpPr>
            <p:spPr>
              <a:xfrm>
                <a:off x="1084529" y="4710921"/>
                <a:ext cx="4207551" cy="8063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BR" i="1" smtClean="0">
                          <a:latin typeface="Cambria Math" panose="02040503050406030204" pitchFamily="18" charset="0"/>
                        </a:rPr>
                        <m:t>𝑓</m:t>
                      </m:r>
                      <m:d>
                        <m:dPr>
                          <m:ctrlPr>
                            <a:rPr lang="pt-BR" i="1" smtClean="0">
                              <a:latin typeface="Cambria Math" panose="02040503050406030204" pitchFamily="18" charset="0"/>
                            </a:rPr>
                          </m:ctrlPr>
                        </m:dPr>
                        <m:e>
                          <m:r>
                            <a:rPr lang="da-DK" b="0" i="1" smtClean="0">
                              <a:latin typeface="Cambria Math" panose="02040503050406030204" pitchFamily="18" charset="0"/>
                            </a:rPr>
                            <m:t>𝑡</m:t>
                          </m:r>
                        </m:e>
                      </m:d>
                      <m:r>
                        <a:rPr lang="pt-BR" i="1" smtClean="0">
                          <a:latin typeface="Cambria Math" panose="02040503050406030204" pitchFamily="18" charset="0"/>
                        </a:rPr>
                        <m:t>=</m:t>
                      </m:r>
                      <m:f>
                        <m:fPr>
                          <m:ctrlPr>
                            <a:rPr lang="da-DK" b="0" i="1" smtClean="0">
                              <a:latin typeface="Cambria Math" panose="02040503050406030204" pitchFamily="18" charset="0"/>
                            </a:rPr>
                          </m:ctrlPr>
                        </m:fPr>
                        <m:num>
                          <m:r>
                            <a:rPr lang="da-DK" b="0" i="1" smtClean="0">
                              <a:latin typeface="Cambria Math" panose="02040503050406030204" pitchFamily="18" charset="0"/>
                            </a:rPr>
                            <m:t>1</m:t>
                          </m:r>
                        </m:num>
                        <m:den>
                          <m:r>
                            <a:rPr lang="da-DK" b="0" i="1" smtClean="0">
                              <a:latin typeface="Cambria Math" panose="02040503050406030204" pitchFamily="18" charset="0"/>
                            </a:rPr>
                            <m:t>𝑁</m:t>
                          </m:r>
                          <m:r>
                            <a:rPr lang="da-DK" b="0" i="1" smtClean="0">
                              <a:latin typeface="Cambria Math" panose="02040503050406030204" pitchFamily="18" charset="0"/>
                            </a:rPr>
                            <m:t>∗</m:t>
                          </m:r>
                          <m:r>
                            <a:rPr lang="da-DK" b="0" i="1" smtClean="0">
                              <a:latin typeface="Cambria Math" panose="02040503050406030204" pitchFamily="18" charset="0"/>
                            </a:rPr>
                            <m:t>𝑀</m:t>
                          </m:r>
                        </m:den>
                      </m:f>
                      <m:nary>
                        <m:naryPr>
                          <m:chr m:val="∑"/>
                          <m:ctrlPr>
                            <a:rPr lang="pt-BR" i="1">
                              <a:latin typeface="Cambria Math" panose="02040503050406030204" pitchFamily="18" charset="0"/>
                            </a:rPr>
                          </m:ctrlPr>
                        </m:naryPr>
                        <m:sub>
                          <m:r>
                            <a:rPr lang="da-DK" b="0" i="1" smtClean="0">
                              <a:latin typeface="Cambria Math" panose="02040503050406030204" pitchFamily="18" charset="0"/>
                            </a:rPr>
                            <m:t>𝑚</m:t>
                          </m:r>
                          <m:r>
                            <a:rPr lang="pt-BR" i="1">
                              <a:latin typeface="Cambria Math" panose="02040503050406030204" pitchFamily="18" charset="0"/>
                            </a:rPr>
                            <m:t>=1</m:t>
                          </m:r>
                        </m:sub>
                        <m:sup>
                          <m:r>
                            <a:rPr lang="da-DK" b="0" i="1" smtClean="0">
                              <a:latin typeface="Cambria Math" panose="02040503050406030204" pitchFamily="18" charset="0"/>
                            </a:rPr>
                            <m:t>𝑀</m:t>
                          </m:r>
                        </m:sup>
                        <m:e/>
                      </m:nary>
                      <m:nary>
                        <m:naryPr>
                          <m:chr m:val="∑"/>
                          <m:ctrlPr>
                            <a:rPr lang="pt-BR" i="1" smtClean="0">
                              <a:latin typeface="Cambria Math" panose="02040503050406030204" pitchFamily="18" charset="0"/>
                            </a:rPr>
                          </m:ctrlPr>
                        </m:naryPr>
                        <m:sub>
                          <m:r>
                            <a:rPr lang="pt-BR" i="1" smtClean="0">
                              <a:latin typeface="Cambria Math" panose="02040503050406030204" pitchFamily="18" charset="0"/>
                            </a:rPr>
                            <m:t>𝑛</m:t>
                          </m:r>
                          <m:r>
                            <a:rPr lang="pt-BR" i="1" smtClean="0">
                              <a:latin typeface="Cambria Math" panose="02040503050406030204" pitchFamily="18" charset="0"/>
                            </a:rPr>
                            <m:t>=1</m:t>
                          </m:r>
                        </m:sub>
                        <m:sup>
                          <m:r>
                            <a:rPr lang="da-DK" b="0" i="1" smtClean="0">
                              <a:latin typeface="Cambria Math" panose="02040503050406030204" pitchFamily="18" charset="0"/>
                            </a:rPr>
                            <m:t>𝑁</m:t>
                          </m:r>
                        </m:sup>
                        <m:e>
                          <m:d>
                            <m:dPr>
                              <m:ctrlPr>
                                <a:rPr lang="pt-BR" i="1" smtClean="0">
                                  <a:latin typeface="Cambria Math" panose="02040503050406030204" pitchFamily="18" charset="0"/>
                                </a:rPr>
                              </m:ctrlPr>
                            </m:dPr>
                            <m:e>
                              <m:func>
                                <m:funcPr>
                                  <m:ctrlPr>
                                    <a:rPr lang="pt-BR" i="1" smtClean="0">
                                      <a:latin typeface="Cambria Math" panose="02040503050406030204" pitchFamily="18" charset="0"/>
                                    </a:rPr>
                                  </m:ctrlPr>
                                </m:funcPr>
                                <m:fName/>
                                <m:e>
                                  <m:f>
                                    <m:fPr>
                                      <m:ctrlPr>
                                        <a:rPr lang="pt-BR" i="1" smtClean="0">
                                          <a:latin typeface="Cambria Math" panose="02040503050406030204" pitchFamily="18" charset="0"/>
                                        </a:rPr>
                                      </m:ctrlPr>
                                    </m:fPr>
                                    <m:num>
                                      <m:r>
                                        <a:rPr lang="da-DK" b="0" i="1" smtClean="0">
                                          <a:latin typeface="Cambria Math" panose="02040503050406030204" pitchFamily="18" charset="0"/>
                                        </a:rPr>
                                        <m:t>𝑠𝑠h</m:t>
                                      </m:r>
                                      <m:r>
                                        <a:rPr lang="da-DK" b="0" i="1" smtClean="0">
                                          <a:latin typeface="Cambria Math" panose="02040503050406030204" pitchFamily="18" charset="0"/>
                                        </a:rPr>
                                        <m:t>(</m:t>
                                      </m:r>
                                      <m:r>
                                        <a:rPr lang="da-DK" b="0" i="1" smtClean="0">
                                          <a:latin typeface="Cambria Math" panose="02040503050406030204" pitchFamily="18" charset="0"/>
                                        </a:rPr>
                                        <m:t>𝑛</m:t>
                                      </m:r>
                                      <m:r>
                                        <a:rPr lang="da-DK" b="0" i="1" smtClean="0">
                                          <a:latin typeface="Cambria Math" panose="02040503050406030204" pitchFamily="18" charset="0"/>
                                        </a:rPr>
                                        <m:t>,</m:t>
                                      </m:r>
                                      <m:r>
                                        <a:rPr lang="da-DK" b="0" i="1" smtClean="0">
                                          <a:latin typeface="Cambria Math" panose="02040503050406030204" pitchFamily="18" charset="0"/>
                                        </a:rPr>
                                        <m:t>𝑚</m:t>
                                      </m:r>
                                      <m:r>
                                        <a:rPr lang="da-DK" b="0" i="1" smtClean="0">
                                          <a:latin typeface="Cambria Math" panose="02040503050406030204" pitchFamily="18" charset="0"/>
                                        </a:rPr>
                                        <m:t>,</m:t>
                                      </m:r>
                                      <m:r>
                                        <a:rPr lang="da-DK" b="0" i="1" smtClean="0">
                                          <a:latin typeface="Cambria Math" panose="02040503050406030204" pitchFamily="18" charset="0"/>
                                        </a:rPr>
                                        <m:t>𝑡</m:t>
                                      </m:r>
                                    </m:num>
                                    <m:den>
                                      <m:r>
                                        <a:rPr lang="da-DK" b="0" i="1" smtClean="0">
                                          <a:latin typeface="Cambria Math" panose="02040503050406030204" pitchFamily="18" charset="0"/>
                                        </a:rPr>
                                        <m:t>𝑎𝑟𝑒𝑎</m:t>
                                      </m:r>
                                      <m:r>
                                        <a:rPr lang="da-DK" b="0" i="1" smtClean="0">
                                          <a:latin typeface="Cambria Math" panose="02040503050406030204" pitchFamily="18" charset="0"/>
                                        </a:rPr>
                                        <m:t>=1</m:t>
                                      </m:r>
                                    </m:den>
                                  </m:f>
                                </m:e>
                              </m:func>
                            </m:e>
                          </m:d>
                        </m:e>
                      </m:nary>
                    </m:oMath>
                  </m:oMathPara>
                </a14:m>
                <a:endParaRPr lang="da-DK" dirty="0"/>
              </a:p>
            </p:txBody>
          </p:sp>
        </mc:Choice>
        <mc:Fallback xmlns="">
          <p:sp>
            <p:nvSpPr>
              <p:cNvPr id="11" name="TextBox 10"/>
              <p:cNvSpPr txBox="1">
                <a:spLocks noRot="1" noChangeAspect="1" noMove="1" noResize="1" noEditPoints="1" noAdjustHandles="1" noChangeArrowheads="1" noChangeShapeType="1" noTextEdit="1"/>
              </p:cNvSpPr>
              <p:nvPr/>
            </p:nvSpPr>
            <p:spPr>
              <a:xfrm>
                <a:off x="1084529" y="4710921"/>
                <a:ext cx="4207551" cy="806311"/>
              </a:xfrm>
              <a:prstGeom prst="rect">
                <a:avLst/>
              </a:prstGeom>
              <a:blipFill rotWithShape="1">
                <a:blip r:embed="rId5"/>
                <a:stretch>
                  <a:fillRect/>
                </a:stretch>
              </a:blipFill>
            </p:spPr>
            <p:txBody>
              <a:bodyPr/>
              <a:lstStyle/>
              <a:p>
                <a:r>
                  <a:rPr lang="en-US">
                    <a:noFill/>
                  </a:rPr>
                  <a:t> </a:t>
                </a:r>
              </a:p>
            </p:txBody>
          </p:sp>
        </mc:Fallback>
      </mc:AlternateContent>
      <p:sp>
        <p:nvSpPr>
          <p:cNvPr id="12" name="TextBox 11"/>
          <p:cNvSpPr txBox="1"/>
          <p:nvPr/>
        </p:nvSpPr>
        <p:spPr>
          <a:xfrm>
            <a:off x="148425" y="4278873"/>
            <a:ext cx="5094087" cy="338554"/>
          </a:xfrm>
          <a:prstGeom prst="rect">
            <a:avLst/>
          </a:prstGeom>
          <a:noFill/>
        </p:spPr>
        <p:txBody>
          <a:bodyPr wrap="none" rtlCol="0">
            <a:spAutoFit/>
          </a:bodyPr>
          <a:lstStyle/>
          <a:p>
            <a:r>
              <a:rPr lang="da-DK" dirty="0" err="1" smtClean="0"/>
              <a:t>Globally</a:t>
            </a:r>
            <a:r>
              <a:rPr lang="da-DK" dirty="0" smtClean="0"/>
              <a:t> or </a:t>
            </a:r>
            <a:r>
              <a:rPr lang="da-DK" dirty="0" err="1" smtClean="0"/>
              <a:t>Creating</a:t>
            </a:r>
            <a:r>
              <a:rPr lang="da-DK" dirty="0" smtClean="0"/>
              <a:t> a 1D </a:t>
            </a:r>
            <a:r>
              <a:rPr lang="da-DK" dirty="0" err="1" smtClean="0"/>
              <a:t>averaged</a:t>
            </a:r>
            <a:r>
              <a:rPr lang="da-DK" dirty="0" smtClean="0"/>
              <a:t> time series </a:t>
            </a:r>
            <a:endParaRPr lang="da-DK" dirty="0"/>
          </a:p>
        </p:txBody>
      </p:sp>
    </p:spTree>
    <p:extLst>
      <p:ext uri="{BB962C8B-B14F-4D97-AF65-F5344CB8AC3E}">
        <p14:creationId xmlns:p14="http://schemas.microsoft.com/office/powerpoint/2010/main" val="30623528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Exersize</a:t>
            </a:r>
            <a:r>
              <a:rPr lang="da-DK" dirty="0" smtClean="0"/>
              <a:t> 2</a:t>
            </a:r>
            <a:endParaRPr lang="da-DK" dirty="0"/>
          </a:p>
        </p:txBody>
      </p:sp>
      <p:sp>
        <p:nvSpPr>
          <p:cNvPr id="3" name="Content Placeholder 2"/>
          <p:cNvSpPr>
            <a:spLocks noGrp="1"/>
          </p:cNvSpPr>
          <p:nvPr>
            <p:ph idx="1"/>
          </p:nvPr>
        </p:nvSpPr>
        <p:spPr/>
        <p:txBody>
          <a:bodyPr/>
          <a:lstStyle/>
          <a:p>
            <a:pPr marL="0" indent="0">
              <a:buNone/>
            </a:pPr>
            <a:r>
              <a:rPr lang="da-DK" dirty="0" err="1" smtClean="0"/>
              <a:t>Create</a:t>
            </a:r>
            <a:r>
              <a:rPr lang="da-DK" dirty="0" smtClean="0"/>
              <a:t> present </a:t>
            </a:r>
            <a:r>
              <a:rPr lang="da-DK" dirty="0" err="1" smtClean="0"/>
              <a:t>day</a:t>
            </a:r>
            <a:r>
              <a:rPr lang="da-DK" dirty="0" smtClean="0"/>
              <a:t> </a:t>
            </a:r>
            <a:r>
              <a:rPr lang="da-DK" dirty="0" err="1" smtClean="0"/>
              <a:t>sea</a:t>
            </a:r>
            <a:r>
              <a:rPr lang="da-DK" dirty="0" smtClean="0"/>
              <a:t> </a:t>
            </a:r>
            <a:r>
              <a:rPr lang="da-DK" dirty="0" err="1" smtClean="0"/>
              <a:t>level</a:t>
            </a:r>
            <a:r>
              <a:rPr lang="da-DK" dirty="0" smtClean="0"/>
              <a:t> </a:t>
            </a:r>
            <a:r>
              <a:rPr lang="da-DK" dirty="0" err="1" smtClean="0"/>
              <a:t>change</a:t>
            </a:r>
            <a:r>
              <a:rPr lang="da-DK" dirty="0" smtClean="0"/>
              <a:t> from </a:t>
            </a:r>
            <a:r>
              <a:rPr lang="da-DK" dirty="0" err="1" smtClean="0"/>
              <a:t>satellite</a:t>
            </a:r>
            <a:r>
              <a:rPr lang="da-DK" dirty="0" smtClean="0"/>
              <a:t> </a:t>
            </a:r>
            <a:r>
              <a:rPr lang="da-DK" dirty="0" err="1" smtClean="0"/>
              <a:t>altimetry</a:t>
            </a:r>
            <a:r>
              <a:rPr lang="da-DK" dirty="0" smtClean="0"/>
              <a:t>. </a:t>
            </a:r>
          </a:p>
          <a:p>
            <a:pPr marL="0" indent="0">
              <a:buNone/>
            </a:pPr>
            <a:endParaRPr lang="da-DK" dirty="0"/>
          </a:p>
          <a:p>
            <a:pPr marL="0" indent="0">
              <a:buNone/>
            </a:pPr>
            <a:r>
              <a:rPr lang="da-DK" dirty="0" smtClean="0"/>
              <a:t>YOU CAN CHOOSE YOUR LEVEL. </a:t>
            </a:r>
          </a:p>
          <a:p>
            <a:pPr marL="0" indent="0">
              <a:buNone/>
            </a:pPr>
            <a:r>
              <a:rPr lang="da-DK" dirty="0" err="1" smtClean="0"/>
              <a:t>Either</a:t>
            </a:r>
            <a:r>
              <a:rPr lang="da-DK" dirty="0" smtClean="0"/>
              <a:t> (</a:t>
            </a:r>
            <a:r>
              <a:rPr lang="da-DK" dirty="0" err="1" smtClean="0"/>
              <a:t>globally</a:t>
            </a:r>
            <a:r>
              <a:rPr lang="da-DK" dirty="0" smtClean="0"/>
              <a:t> average or </a:t>
            </a:r>
            <a:r>
              <a:rPr lang="da-DK" dirty="0" err="1" smtClean="0"/>
              <a:t>averaged</a:t>
            </a:r>
            <a:r>
              <a:rPr lang="da-DK" dirty="0" smtClean="0"/>
              <a:t> of the global model). </a:t>
            </a:r>
          </a:p>
          <a:p>
            <a:pPr marL="0" indent="0">
              <a:buNone/>
            </a:pPr>
            <a:endParaRPr lang="da-DK" dirty="0" smtClean="0"/>
          </a:p>
          <a:p>
            <a:pPr marL="0" indent="0">
              <a:buNone/>
            </a:pPr>
            <a:endParaRPr lang="da-DK" dirty="0" smtClean="0"/>
          </a:p>
          <a:p>
            <a:pPr marL="0" indent="0">
              <a:buNone/>
            </a:pPr>
            <a:endParaRPr lang="da-DK" dirty="0"/>
          </a:p>
        </p:txBody>
      </p:sp>
      <p:sp>
        <p:nvSpPr>
          <p:cNvPr id="4" name="TextBox 3"/>
          <p:cNvSpPr txBox="1"/>
          <p:nvPr/>
        </p:nvSpPr>
        <p:spPr>
          <a:xfrm>
            <a:off x="671685" y="3284984"/>
            <a:ext cx="8202310" cy="4524315"/>
          </a:xfrm>
          <a:prstGeom prst="rect">
            <a:avLst/>
          </a:prstGeom>
          <a:noFill/>
        </p:spPr>
        <p:txBody>
          <a:bodyPr wrap="none" rtlCol="0">
            <a:spAutoFit/>
          </a:bodyPr>
          <a:lstStyle/>
          <a:p>
            <a:pPr marL="0" indent="0">
              <a:buNone/>
            </a:pPr>
            <a:r>
              <a:rPr lang="da-DK" dirty="0" err="1" smtClean="0"/>
              <a:t>ssh</a:t>
            </a:r>
            <a:r>
              <a:rPr lang="da-DK" dirty="0" smtClean="0"/>
              <a:t> = Global </a:t>
            </a:r>
            <a:r>
              <a:rPr lang="da-DK" dirty="0" err="1" smtClean="0"/>
              <a:t>averaged</a:t>
            </a:r>
            <a:r>
              <a:rPr lang="da-DK" dirty="0" smtClean="0"/>
              <a:t>  </a:t>
            </a:r>
            <a:r>
              <a:rPr lang="da-DK" dirty="0" err="1" smtClean="0"/>
              <a:t>sea</a:t>
            </a:r>
            <a:r>
              <a:rPr lang="da-DK" dirty="0" smtClean="0"/>
              <a:t> </a:t>
            </a:r>
            <a:r>
              <a:rPr lang="da-DK" dirty="0" err="1" smtClean="0"/>
              <a:t>surface</a:t>
            </a:r>
            <a:r>
              <a:rPr lang="da-DK" dirty="0" smtClean="0"/>
              <a:t> </a:t>
            </a:r>
            <a:r>
              <a:rPr lang="da-DK" dirty="0" err="1" smtClean="0"/>
              <a:t>height</a:t>
            </a:r>
            <a:r>
              <a:rPr lang="da-DK" dirty="0" smtClean="0"/>
              <a:t> (319 observations).</a:t>
            </a:r>
          </a:p>
          <a:p>
            <a:pPr marL="0" indent="0">
              <a:buNone/>
            </a:pPr>
            <a:r>
              <a:rPr lang="da-DK" dirty="0" smtClean="0"/>
              <a:t>time </a:t>
            </a:r>
            <a:r>
              <a:rPr lang="da-DK" dirty="0"/>
              <a:t>= </a:t>
            </a:r>
            <a:r>
              <a:rPr lang="da-DK" dirty="0" smtClean="0"/>
              <a:t>time (in </a:t>
            </a:r>
            <a:r>
              <a:rPr lang="da-DK" dirty="0" err="1" smtClean="0"/>
              <a:t>years</a:t>
            </a:r>
            <a:r>
              <a:rPr lang="da-DK" dirty="0" smtClean="0"/>
              <a:t>); </a:t>
            </a:r>
            <a:endParaRPr lang="da-DK" dirty="0"/>
          </a:p>
          <a:p>
            <a:pPr marL="0" indent="0">
              <a:buNone/>
            </a:pPr>
            <a:endParaRPr lang="da-DK" dirty="0" smtClean="0"/>
          </a:p>
          <a:p>
            <a:pPr marL="0" indent="0">
              <a:buNone/>
            </a:pPr>
            <a:r>
              <a:rPr lang="da-DK" dirty="0" err="1" smtClean="0"/>
              <a:t>You</a:t>
            </a:r>
            <a:r>
              <a:rPr lang="da-DK" dirty="0" smtClean="0"/>
              <a:t> </a:t>
            </a:r>
            <a:r>
              <a:rPr lang="da-DK" dirty="0" err="1" smtClean="0"/>
              <a:t>create</a:t>
            </a:r>
            <a:r>
              <a:rPr lang="da-DK" dirty="0" smtClean="0"/>
              <a:t> a </a:t>
            </a:r>
            <a:r>
              <a:rPr lang="da-DK" dirty="0" err="1" smtClean="0"/>
              <a:t>prediction</a:t>
            </a:r>
            <a:r>
              <a:rPr lang="da-DK" dirty="0" smtClean="0"/>
              <a:t> model of same time </a:t>
            </a:r>
            <a:r>
              <a:rPr lang="da-DK" dirty="0" err="1" smtClean="0"/>
              <a:t>length</a:t>
            </a:r>
            <a:r>
              <a:rPr lang="da-DK" dirty="0" smtClean="0"/>
              <a:t> (319) as </a:t>
            </a:r>
            <a:r>
              <a:rPr lang="da-DK" dirty="0" err="1" smtClean="0"/>
              <a:t>you</a:t>
            </a:r>
            <a:r>
              <a:rPr lang="da-DK" dirty="0" smtClean="0"/>
              <a:t> </a:t>
            </a:r>
            <a:r>
              <a:rPr lang="da-DK" dirty="0" err="1" smtClean="0"/>
              <a:t>vector</a:t>
            </a:r>
            <a:r>
              <a:rPr lang="da-DK" dirty="0" smtClean="0"/>
              <a:t> of </a:t>
            </a:r>
            <a:r>
              <a:rPr lang="da-DK" dirty="0" err="1" smtClean="0"/>
              <a:t>ssh</a:t>
            </a:r>
            <a:endParaRPr lang="da-DK" dirty="0"/>
          </a:p>
          <a:p>
            <a:pPr marL="0" indent="0">
              <a:buNone/>
            </a:pPr>
            <a:r>
              <a:rPr lang="da-DK" dirty="0" smtClean="0"/>
              <a:t>e </a:t>
            </a:r>
            <a:r>
              <a:rPr lang="da-DK" dirty="0"/>
              <a:t>= </a:t>
            </a:r>
            <a:r>
              <a:rPr lang="da-DK" dirty="0" smtClean="0"/>
              <a:t>[</a:t>
            </a:r>
            <a:r>
              <a:rPr lang="da-DK" dirty="0" err="1" smtClean="0"/>
              <a:t>ones</a:t>
            </a:r>
            <a:r>
              <a:rPr lang="da-DK" dirty="0" smtClean="0"/>
              <a:t>  time </a:t>
            </a:r>
            <a:r>
              <a:rPr lang="da-DK" dirty="0"/>
              <a:t>]; e = [</a:t>
            </a:r>
            <a:r>
              <a:rPr lang="da-DK" dirty="0" err="1"/>
              <a:t>ones</a:t>
            </a:r>
            <a:r>
              <a:rPr lang="da-DK" dirty="0"/>
              <a:t>  </a:t>
            </a:r>
            <a:r>
              <a:rPr lang="da-DK" dirty="0" smtClean="0"/>
              <a:t>time time**2];</a:t>
            </a:r>
          </a:p>
          <a:p>
            <a:pPr marL="0" indent="0">
              <a:buNone/>
            </a:pPr>
            <a:endParaRPr lang="da-DK" dirty="0" smtClean="0"/>
          </a:p>
          <a:p>
            <a:pPr marL="0" indent="0">
              <a:buNone/>
            </a:pPr>
            <a:r>
              <a:rPr lang="da-DK" dirty="0" smtClean="0"/>
              <a:t>In </a:t>
            </a:r>
            <a:r>
              <a:rPr lang="da-DK" dirty="0" err="1" smtClean="0"/>
              <a:t>Matlab</a:t>
            </a:r>
            <a:r>
              <a:rPr lang="da-DK" dirty="0" smtClean="0"/>
              <a:t> </a:t>
            </a:r>
            <a:r>
              <a:rPr lang="da-DK" dirty="0" err="1" smtClean="0"/>
              <a:t>you</a:t>
            </a:r>
            <a:r>
              <a:rPr lang="da-DK" dirty="0" smtClean="0"/>
              <a:t> </a:t>
            </a:r>
            <a:r>
              <a:rPr lang="da-DK" dirty="0" err="1" smtClean="0"/>
              <a:t>can</a:t>
            </a:r>
            <a:r>
              <a:rPr lang="da-DK" dirty="0" smtClean="0"/>
              <a:t> </a:t>
            </a:r>
            <a:r>
              <a:rPr lang="da-DK" dirty="0" err="1" smtClean="0"/>
              <a:t>use</a:t>
            </a:r>
            <a:r>
              <a:rPr lang="da-DK" dirty="0" smtClean="0"/>
              <a:t> the backslash operator </a:t>
            </a:r>
            <a:r>
              <a:rPr lang="da-DK" dirty="0" err="1" smtClean="0"/>
              <a:t>which</a:t>
            </a:r>
            <a:r>
              <a:rPr lang="da-DK" dirty="0" smtClean="0"/>
              <a:t> </a:t>
            </a:r>
            <a:r>
              <a:rPr lang="da-DK" dirty="0" err="1" smtClean="0"/>
              <a:t>create</a:t>
            </a:r>
            <a:r>
              <a:rPr lang="da-DK" dirty="0" smtClean="0"/>
              <a:t> the LSQ fit. </a:t>
            </a:r>
          </a:p>
          <a:p>
            <a:pPr marL="0" indent="0">
              <a:buNone/>
            </a:pPr>
            <a:r>
              <a:rPr lang="da-DK" dirty="0" smtClean="0"/>
              <a:t>res </a:t>
            </a:r>
            <a:r>
              <a:rPr lang="da-DK" dirty="0"/>
              <a:t>= </a:t>
            </a:r>
            <a:r>
              <a:rPr lang="da-DK" dirty="0" smtClean="0"/>
              <a:t>e\</a:t>
            </a:r>
            <a:r>
              <a:rPr lang="da-DK" dirty="0" err="1" smtClean="0"/>
              <a:t>ssh</a:t>
            </a:r>
            <a:r>
              <a:rPr lang="da-DK" dirty="0" smtClean="0"/>
              <a:t>’    , res(1) = b, res(2) = a (</a:t>
            </a:r>
            <a:r>
              <a:rPr lang="da-DK" dirty="0" err="1" smtClean="0"/>
              <a:t>next</a:t>
            </a:r>
            <a:r>
              <a:rPr lang="da-DK" dirty="0" smtClean="0"/>
              <a:t> page)</a:t>
            </a:r>
          </a:p>
          <a:p>
            <a:pPr marL="0" indent="0">
              <a:buNone/>
            </a:pPr>
            <a:r>
              <a:rPr lang="da-DK" dirty="0" err="1" smtClean="0"/>
              <a:t>Create</a:t>
            </a:r>
            <a:r>
              <a:rPr lang="da-DK" dirty="0" smtClean="0"/>
              <a:t> </a:t>
            </a:r>
            <a:r>
              <a:rPr lang="da-DK" dirty="0" err="1" smtClean="0"/>
              <a:t>linear</a:t>
            </a:r>
            <a:r>
              <a:rPr lang="da-DK" dirty="0" smtClean="0"/>
              <a:t> model </a:t>
            </a:r>
            <a:r>
              <a:rPr lang="da-DK" dirty="0" err="1" smtClean="0"/>
              <a:t>sshLinear</a:t>
            </a:r>
            <a:r>
              <a:rPr lang="da-DK" dirty="0" smtClean="0"/>
              <a:t> = time*res(2) + res(1) </a:t>
            </a:r>
          </a:p>
          <a:p>
            <a:pPr marL="0" indent="0">
              <a:buNone/>
            </a:pPr>
            <a:endParaRPr lang="da-DK" dirty="0" smtClean="0"/>
          </a:p>
          <a:p>
            <a:pPr marL="0" indent="0">
              <a:buNone/>
            </a:pPr>
            <a:r>
              <a:rPr lang="da-DK" dirty="0" err="1" smtClean="0"/>
              <a:t>Create</a:t>
            </a:r>
            <a:r>
              <a:rPr lang="da-DK" dirty="0" smtClean="0"/>
              <a:t> t2 timeseries from 1993-2100) and </a:t>
            </a:r>
            <a:r>
              <a:rPr lang="da-DK" dirty="0" err="1" smtClean="0"/>
              <a:t>enter</a:t>
            </a:r>
            <a:r>
              <a:rPr lang="da-DK" dirty="0" smtClean="0"/>
              <a:t> in </a:t>
            </a:r>
            <a:r>
              <a:rPr lang="da-DK" dirty="0" err="1" smtClean="0"/>
              <a:t>equation</a:t>
            </a:r>
            <a:r>
              <a:rPr lang="da-DK" dirty="0" smtClean="0"/>
              <a:t>. </a:t>
            </a:r>
          </a:p>
          <a:p>
            <a:pPr marL="0" indent="0">
              <a:buNone/>
            </a:pPr>
            <a:endParaRPr lang="da-DK" dirty="0" smtClean="0"/>
          </a:p>
          <a:p>
            <a:pPr marL="0" indent="0">
              <a:buNone/>
            </a:pPr>
            <a:endParaRPr lang="da-DK" dirty="0" smtClean="0"/>
          </a:p>
          <a:p>
            <a:pPr marL="0" indent="0">
              <a:buNone/>
            </a:pPr>
            <a:r>
              <a:rPr lang="da-DK" dirty="0" smtClean="0"/>
              <a:t>  </a:t>
            </a:r>
            <a:endParaRPr lang="da-DK" dirty="0"/>
          </a:p>
          <a:p>
            <a:r>
              <a:rPr lang="da-DK" dirty="0" smtClean="0"/>
              <a:t> </a:t>
            </a:r>
          </a:p>
          <a:p>
            <a:endParaRPr lang="da-DK" dirty="0" smtClean="0"/>
          </a:p>
          <a:p>
            <a:endParaRPr lang="da-DK" dirty="0"/>
          </a:p>
          <a:p>
            <a:r>
              <a:rPr lang="da-DK" dirty="0" smtClean="0"/>
              <a:t> </a:t>
            </a:r>
            <a:endParaRPr lang="da-DK" dirty="0"/>
          </a:p>
        </p:txBody>
      </p:sp>
    </p:spTree>
    <p:extLst>
      <p:ext uri="{BB962C8B-B14F-4D97-AF65-F5344CB8AC3E}">
        <p14:creationId xmlns:p14="http://schemas.microsoft.com/office/powerpoint/2010/main" val="34603569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2"/>
          <p:cNvSpPr>
            <a:spLocks noGrp="1"/>
          </p:cNvSpPr>
          <p:nvPr>
            <p:ph type="title"/>
          </p:nvPr>
        </p:nvSpPr>
        <p:spPr>
          <a:xfrm>
            <a:off x="2483768" y="-522313"/>
            <a:ext cx="8229600" cy="1143001"/>
          </a:xfrm>
        </p:spPr>
        <p:txBody>
          <a:bodyPr/>
          <a:lstStyle/>
          <a:p>
            <a:r>
              <a:rPr lang="en-US" altLang="da-DK" b="1" dirty="0" err="1" smtClean="0"/>
              <a:t>Acccelerating</a:t>
            </a:r>
            <a:r>
              <a:rPr lang="en-US" altLang="da-DK" b="1" dirty="0" smtClean="0"/>
              <a:t> sea level change</a:t>
            </a:r>
          </a:p>
        </p:txBody>
      </p:sp>
      <p:cxnSp>
        <p:nvCxnSpPr>
          <p:cNvPr id="3" name="Straight Connector 2"/>
          <p:cNvCxnSpPr/>
          <p:nvPr/>
        </p:nvCxnSpPr>
        <p:spPr bwMode="auto">
          <a:xfrm flipV="1">
            <a:off x="1475656" y="2708920"/>
            <a:ext cx="4824536" cy="288032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pic>
        <p:nvPicPr>
          <p:cNvPr id="6" name="Picture 5"/>
          <p:cNvPicPr>
            <a:picLocks noChangeAspect="1"/>
          </p:cNvPicPr>
          <p:nvPr/>
        </p:nvPicPr>
        <p:blipFill>
          <a:blip r:embed="rId3"/>
          <a:stretch>
            <a:fillRect/>
          </a:stretch>
        </p:blipFill>
        <p:spPr>
          <a:xfrm>
            <a:off x="1259632" y="764704"/>
            <a:ext cx="6954933" cy="5069780"/>
          </a:xfrm>
          <a:prstGeom prst="rect">
            <a:avLst/>
          </a:prstGeom>
        </p:spPr>
      </p:pic>
      <p:sp>
        <p:nvSpPr>
          <p:cNvPr id="2" name="Right Brace 1"/>
          <p:cNvSpPr/>
          <p:nvPr/>
        </p:nvSpPr>
        <p:spPr bwMode="auto">
          <a:xfrm rot="5400000">
            <a:off x="2519772" y="5049180"/>
            <a:ext cx="432048" cy="1368152"/>
          </a:xfrm>
          <a:prstGeom prst="rightBrac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Verdana" pitchFamily="34" charset="0"/>
              <a:ea typeface="ＭＳ Ｐゴシック" pitchFamily="34" charset="-128"/>
            </a:endParaRPr>
          </a:p>
        </p:txBody>
      </p:sp>
      <p:sp>
        <p:nvSpPr>
          <p:cNvPr id="4" name="TextBox 3"/>
          <p:cNvSpPr txBox="1"/>
          <p:nvPr/>
        </p:nvSpPr>
        <p:spPr>
          <a:xfrm>
            <a:off x="748824" y="6021288"/>
            <a:ext cx="7058664" cy="707886"/>
          </a:xfrm>
          <a:prstGeom prst="rect">
            <a:avLst/>
          </a:prstGeom>
          <a:solidFill>
            <a:schemeClr val="bg1">
              <a:lumMod val="95000"/>
            </a:schemeClr>
          </a:solidFill>
        </p:spPr>
        <p:txBody>
          <a:bodyPr wrap="none" rtlCol="0">
            <a:spAutoFit/>
          </a:bodyPr>
          <a:lstStyle/>
          <a:p>
            <a:r>
              <a:rPr lang="en-US" dirty="0" smtClean="0"/>
              <a:t>Error in T/P was found by Watson (2017) &amp; </a:t>
            </a:r>
            <a:r>
              <a:rPr lang="en-US" dirty="0" err="1" smtClean="0"/>
              <a:t>Nerem</a:t>
            </a:r>
            <a:r>
              <a:rPr lang="en-US" dirty="0" smtClean="0"/>
              <a:t> (2018). </a:t>
            </a:r>
          </a:p>
          <a:p>
            <a:r>
              <a:rPr lang="en-US" dirty="0" smtClean="0"/>
              <a:t>We new something was wrong since 2004 but could not proved it </a:t>
            </a:r>
            <a:endParaRPr lang="en-US" dirty="0"/>
          </a:p>
        </p:txBody>
      </p:sp>
      <p:sp>
        <p:nvSpPr>
          <p:cNvPr id="5" name="TextBox 4"/>
          <p:cNvSpPr txBox="1"/>
          <p:nvPr/>
        </p:nvSpPr>
        <p:spPr>
          <a:xfrm>
            <a:off x="5231423" y="4675838"/>
            <a:ext cx="2796961" cy="337338"/>
          </a:xfrm>
          <a:prstGeom prst="rect">
            <a:avLst/>
          </a:prstGeom>
          <a:solidFill>
            <a:srgbClr val="FFFF00"/>
          </a:solidFill>
        </p:spPr>
        <p:txBody>
          <a:bodyPr wrap="square" rtlCol="0">
            <a:spAutoFit/>
          </a:bodyPr>
          <a:lstStyle/>
          <a:p>
            <a:r>
              <a:rPr lang="en-US" dirty="0" smtClean="0"/>
              <a:t>3.2 mm/y + 0.08 mm/y</a:t>
            </a:r>
            <a:r>
              <a:rPr lang="en-US" baseline="30000" dirty="0" smtClean="0"/>
              <a:t>2</a:t>
            </a:r>
            <a:endParaRPr lang="en-US" baseline="30000" dirty="0"/>
          </a:p>
        </p:txBody>
      </p:sp>
    </p:spTree>
    <p:extLst>
      <p:ext uri="{BB962C8B-B14F-4D97-AF65-F5344CB8AC3E}">
        <p14:creationId xmlns:p14="http://schemas.microsoft.com/office/powerpoint/2010/main" val="20415822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93623"/>
            <a:ext cx="7454900" cy="50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1"/>
          <p:cNvSpPr>
            <a:spLocks noGrp="1"/>
          </p:cNvSpPr>
          <p:nvPr>
            <p:ph type="title"/>
          </p:nvPr>
        </p:nvSpPr>
        <p:spPr>
          <a:xfrm>
            <a:off x="838200" y="-99392"/>
            <a:ext cx="7772400" cy="1143000"/>
          </a:xfrm>
          <a:solidFill>
            <a:schemeClr val="bg1"/>
          </a:solidFill>
        </p:spPr>
        <p:txBody>
          <a:bodyPr/>
          <a:lstStyle/>
          <a:p>
            <a:pPr algn="ctr"/>
            <a:r>
              <a:rPr lang="en-US" altLang="da-DK" sz="2000" dirty="0" smtClean="0"/>
              <a:t>DTU 2018 sea level acceleration estimates</a:t>
            </a:r>
            <a:r>
              <a:rPr lang="en-US" altLang="da-DK" sz="2000" dirty="0"/>
              <a:t/>
            </a:r>
            <a:br>
              <a:rPr lang="en-US" altLang="da-DK" sz="2000" dirty="0"/>
            </a:br>
            <a:r>
              <a:rPr lang="en-US" altLang="da-DK" sz="2000" dirty="0" smtClean="0"/>
              <a:t>used European satellite (ERS1/2, </a:t>
            </a:r>
            <a:r>
              <a:rPr lang="en-US" altLang="da-DK" sz="2000" dirty="0" err="1" smtClean="0"/>
              <a:t>Envisat+Cryosat</a:t>
            </a:r>
            <a:r>
              <a:rPr lang="en-US" altLang="da-DK" sz="2000" dirty="0" smtClean="0"/>
              <a:t>)</a:t>
            </a:r>
          </a:p>
        </p:txBody>
      </p:sp>
      <p:pic>
        <p:nvPicPr>
          <p:cNvPr id="2458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3419475"/>
            <a:ext cx="190500"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3571875"/>
            <a:ext cx="190500"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1550" y="3724275"/>
            <a:ext cx="190500"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3950" y="3876675"/>
            <a:ext cx="190500"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1520" y="6121199"/>
            <a:ext cx="4733988" cy="338554"/>
          </a:xfrm>
          <a:prstGeom prst="rect">
            <a:avLst/>
          </a:prstGeom>
          <a:noFill/>
        </p:spPr>
        <p:txBody>
          <a:bodyPr wrap="none" rtlCol="0">
            <a:spAutoFit/>
          </a:bodyPr>
          <a:lstStyle/>
          <a:p>
            <a:r>
              <a:rPr lang="en-US" b="1" dirty="0" smtClean="0"/>
              <a:t>Can we validate what we are </a:t>
            </a:r>
            <a:r>
              <a:rPr lang="en-US" b="1" dirty="0" err="1" smtClean="0"/>
              <a:t>seing</a:t>
            </a:r>
            <a:r>
              <a:rPr lang="en-US" b="1" dirty="0" smtClean="0"/>
              <a:t>???</a:t>
            </a:r>
            <a:endParaRPr lang="en-US" b="1" dirty="0"/>
          </a:p>
        </p:txBody>
      </p:sp>
      <p:sp>
        <p:nvSpPr>
          <p:cNvPr id="10" name="TextBox 9"/>
          <p:cNvSpPr txBox="1"/>
          <p:nvPr/>
        </p:nvSpPr>
        <p:spPr>
          <a:xfrm>
            <a:off x="4401259" y="5034662"/>
            <a:ext cx="3195077" cy="338554"/>
          </a:xfrm>
          <a:prstGeom prst="rect">
            <a:avLst/>
          </a:prstGeom>
          <a:solidFill>
            <a:srgbClr val="FFFF00"/>
          </a:solidFill>
        </p:spPr>
        <p:txBody>
          <a:bodyPr wrap="square" rtlCol="0">
            <a:spAutoFit/>
          </a:bodyPr>
          <a:lstStyle/>
          <a:p>
            <a:r>
              <a:rPr lang="en-US" dirty="0" smtClean="0"/>
              <a:t>3.52 mm/y + 0.068 mm/y</a:t>
            </a:r>
            <a:r>
              <a:rPr lang="en-US" baseline="30000" dirty="0" smtClean="0"/>
              <a:t>2</a:t>
            </a:r>
            <a:endParaRPr lang="en-US" baseline="30000" dirty="0"/>
          </a:p>
        </p:txBody>
      </p:sp>
    </p:spTree>
    <p:extLst>
      <p:ext uri="{BB962C8B-B14F-4D97-AF65-F5344CB8AC3E}">
        <p14:creationId xmlns:p14="http://schemas.microsoft.com/office/powerpoint/2010/main" val="1836956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2060848"/>
            <a:ext cx="6590266" cy="523220"/>
          </a:xfrm>
          <a:prstGeom prst="rect">
            <a:avLst/>
          </a:prstGeom>
          <a:noFill/>
        </p:spPr>
        <p:txBody>
          <a:bodyPr wrap="none" rtlCol="0">
            <a:spAutoFit/>
          </a:bodyPr>
          <a:lstStyle/>
          <a:p>
            <a:r>
              <a:rPr lang="en-US" sz="2800" b="1" dirty="0" smtClean="0"/>
              <a:t>Sea level changes since …………</a:t>
            </a:r>
            <a:endParaRPr lang="en-US" sz="2800" b="1" dirty="0"/>
          </a:p>
        </p:txBody>
      </p:sp>
    </p:spTree>
    <p:extLst>
      <p:ext uri="{BB962C8B-B14F-4D97-AF65-F5344CB8AC3E}">
        <p14:creationId xmlns:p14="http://schemas.microsoft.com/office/powerpoint/2010/main" val="25951004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88232"/>
            <a:ext cx="7772400" cy="4565650"/>
          </a:xfrm>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9632" y="1700808"/>
            <a:ext cx="6988696" cy="446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11845" y="692696"/>
            <a:ext cx="9204325" cy="830997"/>
          </a:xfrm>
          <a:prstGeom prst="rect">
            <a:avLst/>
          </a:prstGeom>
          <a:noFill/>
        </p:spPr>
        <p:txBody>
          <a:bodyPr>
            <a:spAutoFit/>
          </a:bodyPr>
          <a:lstStyle/>
          <a:p>
            <a:pPr algn="ctr" eaLnBrk="1" fontAlgn="auto" hangingPunct="1">
              <a:spcBef>
                <a:spcPts val="0"/>
              </a:spcBef>
              <a:spcAft>
                <a:spcPts val="0"/>
              </a:spcAft>
              <a:defRPr/>
            </a:pPr>
            <a:r>
              <a:rPr lang="en-GB" sz="2400" dirty="0">
                <a:solidFill>
                  <a:srgbClr val="660099"/>
                </a:solidFill>
                <a:latin typeface="Arial"/>
                <a:ea typeface="+mn-ea"/>
                <a:cs typeface="+mn-cs"/>
              </a:rPr>
              <a:t>Projections of 21st-century GMSLR under </a:t>
            </a:r>
            <a:endParaRPr lang="en-GB" sz="2400" dirty="0" smtClean="0">
              <a:solidFill>
                <a:srgbClr val="660099"/>
              </a:solidFill>
              <a:latin typeface="Arial"/>
              <a:ea typeface="+mn-ea"/>
              <a:cs typeface="+mn-cs"/>
            </a:endParaRPr>
          </a:p>
          <a:p>
            <a:pPr algn="ctr" eaLnBrk="1" fontAlgn="auto" hangingPunct="1">
              <a:spcBef>
                <a:spcPts val="0"/>
              </a:spcBef>
              <a:spcAft>
                <a:spcPts val="0"/>
              </a:spcAft>
              <a:defRPr/>
            </a:pPr>
            <a:r>
              <a:rPr lang="en-GB" sz="2400" dirty="0" smtClean="0">
                <a:solidFill>
                  <a:srgbClr val="660099"/>
                </a:solidFill>
                <a:latin typeface="Arial"/>
                <a:ea typeface="+mn-ea"/>
                <a:cs typeface="+mn-cs"/>
              </a:rPr>
              <a:t>Different RCPs from the IPCC 5</a:t>
            </a:r>
            <a:r>
              <a:rPr lang="en-GB" sz="2400" baseline="30000" dirty="0" smtClean="0">
                <a:solidFill>
                  <a:srgbClr val="660099"/>
                </a:solidFill>
                <a:latin typeface="Arial"/>
                <a:ea typeface="+mn-ea"/>
                <a:cs typeface="+mn-cs"/>
              </a:rPr>
              <a:t>th</a:t>
            </a:r>
            <a:r>
              <a:rPr lang="en-GB" sz="2400" dirty="0" smtClean="0">
                <a:solidFill>
                  <a:srgbClr val="660099"/>
                </a:solidFill>
                <a:latin typeface="Arial"/>
                <a:ea typeface="+mn-ea"/>
                <a:cs typeface="+mn-cs"/>
              </a:rPr>
              <a:t> Assessment Report</a:t>
            </a:r>
            <a:endParaRPr lang="en-GB" sz="2400" dirty="0">
              <a:solidFill>
                <a:srgbClr val="660099"/>
              </a:solidFill>
              <a:latin typeface="Arial"/>
              <a:ea typeface="+mn-ea"/>
              <a:cs typeface="+mn-cs"/>
            </a:endParaRPr>
          </a:p>
        </p:txBody>
      </p:sp>
      <p:grpSp>
        <p:nvGrpSpPr>
          <p:cNvPr id="7" name="Group 6"/>
          <p:cNvGrpSpPr/>
          <p:nvPr/>
        </p:nvGrpSpPr>
        <p:grpSpPr>
          <a:xfrm>
            <a:off x="6319250" y="2060848"/>
            <a:ext cx="304800" cy="2044824"/>
            <a:chOff x="6553200" y="2286000"/>
            <a:chExt cx="304800" cy="1828800"/>
          </a:xfrm>
        </p:grpSpPr>
        <p:sp>
          <p:nvSpPr>
            <p:cNvPr id="8" name="Rectangle 7"/>
            <p:cNvSpPr/>
            <p:nvPr/>
          </p:nvSpPr>
          <p:spPr bwMode="auto">
            <a:xfrm>
              <a:off x="6629400" y="2286000"/>
              <a:ext cx="228600" cy="1828800"/>
            </a:xfrm>
            <a:prstGeom prst="rect">
              <a:avLst/>
            </a:prstGeom>
            <a:solidFill>
              <a:srgbClr val="FFFF0A"/>
            </a:solidFill>
            <a:ln w="12700" cap="flat" cmpd="sng" algn="ctr">
              <a:solidFill>
                <a:srgbClr val="FFFF0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hlink"/>
                </a:solidFill>
                <a:effectLst/>
                <a:latin typeface="Times" pitchFamily="-65" charset="0"/>
              </a:endParaRPr>
            </a:p>
          </p:txBody>
        </p:sp>
        <p:cxnSp>
          <p:nvCxnSpPr>
            <p:cNvPr id="9" name="Straight Connector 8"/>
            <p:cNvCxnSpPr/>
            <p:nvPr/>
          </p:nvCxnSpPr>
          <p:spPr bwMode="auto">
            <a:xfrm>
              <a:off x="6553200" y="3200400"/>
              <a:ext cx="304800" cy="0"/>
            </a:xfrm>
            <a:prstGeom prst="line">
              <a:avLst/>
            </a:prstGeom>
            <a:solidFill>
              <a:schemeClr val="bg1"/>
            </a:solidFill>
            <a:ln w="38100" cap="flat" cmpd="sng" algn="ctr">
              <a:solidFill>
                <a:srgbClr val="FF6600"/>
              </a:solidFill>
              <a:prstDash val="solid"/>
              <a:round/>
              <a:headEnd type="none" w="med" len="med"/>
              <a:tailEnd type="none" w="med" len="med"/>
            </a:ln>
            <a:effectLst/>
          </p:spPr>
        </p:cxnSp>
      </p:grpSp>
      <p:grpSp>
        <p:nvGrpSpPr>
          <p:cNvPr id="10" name="Group 9"/>
          <p:cNvGrpSpPr/>
          <p:nvPr/>
        </p:nvGrpSpPr>
        <p:grpSpPr>
          <a:xfrm>
            <a:off x="6302883" y="3660138"/>
            <a:ext cx="304800" cy="1656184"/>
            <a:chOff x="6553200" y="2286000"/>
            <a:chExt cx="304800" cy="1828800"/>
          </a:xfrm>
          <a:solidFill>
            <a:srgbClr val="92D050"/>
          </a:solidFill>
        </p:grpSpPr>
        <p:sp>
          <p:nvSpPr>
            <p:cNvPr id="11" name="Rectangle 10"/>
            <p:cNvSpPr/>
            <p:nvPr/>
          </p:nvSpPr>
          <p:spPr bwMode="auto">
            <a:xfrm>
              <a:off x="6629400" y="2286000"/>
              <a:ext cx="228600" cy="1828800"/>
            </a:xfrm>
            <a:prstGeom prst="rect">
              <a:avLst/>
            </a:prstGeom>
            <a:grpFill/>
            <a:ln w="12700" cap="flat" cmpd="sng" algn="ctr">
              <a:solidFill>
                <a:srgbClr val="FFFF0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hlink"/>
                </a:solidFill>
                <a:effectLst/>
                <a:latin typeface="Times" pitchFamily="-65" charset="0"/>
              </a:endParaRPr>
            </a:p>
          </p:txBody>
        </p:sp>
        <p:cxnSp>
          <p:nvCxnSpPr>
            <p:cNvPr id="12" name="Straight Connector 11"/>
            <p:cNvCxnSpPr/>
            <p:nvPr/>
          </p:nvCxnSpPr>
          <p:spPr bwMode="auto">
            <a:xfrm>
              <a:off x="6553200" y="3200400"/>
              <a:ext cx="304800" cy="0"/>
            </a:xfrm>
            <a:prstGeom prst="line">
              <a:avLst/>
            </a:prstGeom>
            <a:grpFill/>
            <a:ln w="38100" cap="flat" cmpd="sng" algn="ctr">
              <a:solidFill>
                <a:srgbClr val="FF6600"/>
              </a:solidFill>
              <a:prstDash val="solid"/>
              <a:round/>
              <a:headEnd type="none" w="med" len="med"/>
              <a:tailEnd type="none" w="med" len="med"/>
            </a:ln>
            <a:effectLst/>
          </p:spPr>
        </p:cxnSp>
      </p:grpSp>
      <p:sp>
        <p:nvSpPr>
          <p:cNvPr id="13" name="TextBox 5"/>
          <p:cNvSpPr txBox="1">
            <a:spLocks noChangeArrowheads="1"/>
          </p:cNvSpPr>
          <p:nvPr/>
        </p:nvSpPr>
        <p:spPr bwMode="auto">
          <a:xfrm>
            <a:off x="2088070" y="2214167"/>
            <a:ext cx="4291013" cy="137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hlink"/>
                </a:solidFill>
                <a:latin typeface="Times" charset="0"/>
                <a:ea typeface="ＭＳ Ｐゴシック" charset="0"/>
                <a:cs typeface="ＭＳ Ｐゴシック" charset="0"/>
              </a:defRPr>
            </a:lvl1pPr>
            <a:lvl2pPr marL="742950" indent="-285750">
              <a:defRPr sz="1600" b="1">
                <a:solidFill>
                  <a:schemeClr val="hlink"/>
                </a:solidFill>
                <a:latin typeface="Times" charset="0"/>
                <a:ea typeface="ＭＳ Ｐゴシック" charset="0"/>
              </a:defRPr>
            </a:lvl2pPr>
            <a:lvl3pPr marL="1143000" indent="-228600">
              <a:defRPr sz="1600" b="1">
                <a:solidFill>
                  <a:schemeClr val="hlink"/>
                </a:solidFill>
                <a:latin typeface="Times" charset="0"/>
                <a:ea typeface="ＭＳ Ｐゴシック" charset="0"/>
              </a:defRPr>
            </a:lvl3pPr>
            <a:lvl4pPr marL="1600200" indent="-228600">
              <a:defRPr sz="1600" b="1">
                <a:solidFill>
                  <a:schemeClr val="hlink"/>
                </a:solidFill>
                <a:latin typeface="Times" charset="0"/>
                <a:ea typeface="ＭＳ Ｐゴシック" charset="0"/>
              </a:defRPr>
            </a:lvl4pPr>
            <a:lvl5pPr marL="2057400" indent="-22860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GB" sz="1662" b="0" dirty="0">
                <a:solidFill>
                  <a:srgbClr val="FF0000"/>
                </a:solidFill>
                <a:latin typeface="Arial" charset="0"/>
              </a:rPr>
              <a:t>RCP8.5 </a:t>
            </a:r>
          </a:p>
          <a:p>
            <a:pPr eaLnBrk="1" hangingPunct="1"/>
            <a:r>
              <a:rPr lang="en-GB" sz="1662" b="0" dirty="0">
                <a:solidFill>
                  <a:srgbClr val="FF0000"/>
                </a:solidFill>
                <a:latin typeface="Arial" charset="0"/>
              </a:rPr>
              <a:t>0.53</a:t>
            </a:r>
            <a:r>
              <a:rPr lang="en-US" sz="1662" b="0" dirty="0">
                <a:solidFill>
                  <a:srgbClr val="FF0000"/>
                </a:solidFill>
                <a:latin typeface="Arial" charset="0"/>
              </a:rPr>
              <a:t>–</a:t>
            </a:r>
            <a:r>
              <a:rPr lang="en-GB" sz="1662" b="0" dirty="0">
                <a:solidFill>
                  <a:srgbClr val="FF0000"/>
                </a:solidFill>
                <a:latin typeface="Arial" charset="0"/>
              </a:rPr>
              <a:t>0.98 m by 2100</a:t>
            </a:r>
          </a:p>
          <a:p>
            <a:pPr eaLnBrk="1" hangingPunct="1"/>
            <a:r>
              <a:rPr lang="en-GB" sz="1662" b="0" dirty="0">
                <a:solidFill>
                  <a:srgbClr val="FF0000"/>
                </a:solidFill>
                <a:latin typeface="Arial" charset="0"/>
              </a:rPr>
              <a:t>8-16 mm yr</a:t>
            </a:r>
            <a:r>
              <a:rPr lang="en-GB" sz="1662" b="0" baseline="30000" dirty="0">
                <a:solidFill>
                  <a:srgbClr val="FF0000"/>
                </a:solidFill>
                <a:latin typeface="Arial" charset="0"/>
              </a:rPr>
              <a:t>-1</a:t>
            </a:r>
            <a:r>
              <a:rPr lang="en-GB" sz="1662" b="0" dirty="0">
                <a:solidFill>
                  <a:srgbClr val="FF0000"/>
                </a:solidFill>
                <a:latin typeface="Arial" charset="0"/>
              </a:rPr>
              <a:t> during 2081-2100</a:t>
            </a:r>
          </a:p>
          <a:p>
            <a:pPr eaLnBrk="1" hangingPunct="1"/>
            <a:r>
              <a:rPr lang="en-GB" sz="1662" b="0" dirty="0">
                <a:solidFill>
                  <a:srgbClr val="0070C0"/>
                </a:solidFill>
                <a:latin typeface="Arial" charset="0"/>
              </a:rPr>
              <a:t>RCP 2.6</a:t>
            </a:r>
          </a:p>
          <a:p>
            <a:pPr eaLnBrk="1" hangingPunct="1"/>
            <a:r>
              <a:rPr lang="en-US" sz="1662" b="0" dirty="0">
                <a:solidFill>
                  <a:srgbClr val="0070C0"/>
                </a:solidFill>
                <a:latin typeface="Arial" charset="0"/>
              </a:rPr>
              <a:t>0.28–0.61 m by 2100</a:t>
            </a:r>
          </a:p>
        </p:txBody>
      </p:sp>
      <p:sp>
        <p:nvSpPr>
          <p:cNvPr id="14" name="Title 1"/>
          <p:cNvSpPr>
            <a:spLocks noGrp="1"/>
          </p:cNvSpPr>
          <p:nvPr>
            <p:ph type="title"/>
          </p:nvPr>
        </p:nvSpPr>
        <p:spPr>
          <a:xfrm>
            <a:off x="2623550" y="-693463"/>
            <a:ext cx="7772400" cy="1143000"/>
          </a:xfrm>
        </p:spPr>
        <p:txBody>
          <a:bodyPr/>
          <a:lstStyle/>
          <a:p>
            <a:r>
              <a:rPr lang="en-US" dirty="0" smtClean="0"/>
              <a:t>Importance to Future sea level rise</a:t>
            </a:r>
            <a:endParaRPr lang="en-US" dirty="0"/>
          </a:p>
        </p:txBody>
      </p:sp>
    </p:spTree>
    <p:extLst>
      <p:ext uri="{BB962C8B-B14F-4D97-AF65-F5344CB8AC3E}">
        <p14:creationId xmlns:p14="http://schemas.microsoft.com/office/powerpoint/2010/main" val="106561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ppt_x"/>
                                          </p:val>
                                        </p:tav>
                                        <p:tav tm="100000">
                                          <p:val>
                                            <p:strVal val="#ppt_x"/>
                                          </p:val>
                                        </p:tav>
                                      </p:tavLst>
                                    </p:anim>
                                    <p:anim calcmode="lin" valueType="num">
                                      <p:cBhvr additive="base">
                                        <p:cTn id="8"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500" fill="hold"/>
                                        <p:tgtEl>
                                          <p:spTgt spid="7"/>
                                        </p:tgtEl>
                                        <p:attrNameLst>
                                          <p:attrName>ppt_x</p:attrName>
                                        </p:attrNameLst>
                                      </p:cBhvr>
                                      <p:tavLst>
                                        <p:tav tm="0">
                                          <p:val>
                                            <p:strVal val="#ppt_x"/>
                                          </p:val>
                                        </p:tav>
                                        <p:tav tm="100000">
                                          <p:val>
                                            <p:strVal val="#ppt_x"/>
                                          </p:val>
                                        </p:tav>
                                      </p:tavLst>
                                    </p:anim>
                                    <p:anim calcmode="lin" valueType="num">
                                      <p:cBhvr additive="base">
                                        <p:cTn id="14"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投影片編號版面配置區 1"/>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B07F2F-A965-4F8F-958F-07B00F713BB0}" type="slidenum">
              <a:rPr lang="en-GB" altLang="zh-TW" sz="1400"/>
              <a:pPr>
                <a:spcBef>
                  <a:spcPct val="0"/>
                </a:spcBef>
                <a:buFontTx/>
                <a:buNone/>
              </a:pPr>
              <a:t>71</a:t>
            </a:fld>
            <a:endParaRPr lang="en-GB" altLang="zh-TW" sz="1400"/>
          </a:p>
        </p:txBody>
      </p:sp>
      <p:sp>
        <p:nvSpPr>
          <p:cNvPr id="6147" name="文字方塊 2"/>
          <p:cNvSpPr txBox="1">
            <a:spLocks noChangeArrowheads="1"/>
          </p:cNvSpPr>
          <p:nvPr/>
        </p:nvSpPr>
        <p:spPr bwMode="auto">
          <a:xfrm>
            <a:off x="323850" y="2276475"/>
            <a:ext cx="8569325"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TW" dirty="0">
                <a:latin typeface="Comic Sans MS" panose="030F0702030302020204" pitchFamily="66" charset="0"/>
                <a:ea typeface="新細明體" pitchFamily="18" charset="-120"/>
              </a:rPr>
              <a:t>Are you knowledgeable about </a:t>
            </a:r>
            <a:endParaRPr lang="en-US" altLang="zh-TW" dirty="0" smtClean="0">
              <a:latin typeface="Comic Sans MS" panose="030F0702030302020204" pitchFamily="66" charset="0"/>
              <a:ea typeface="新細明體" pitchFamily="18" charset="-120"/>
            </a:endParaRPr>
          </a:p>
          <a:p>
            <a:pPr algn="ctr" eaLnBrk="1" hangingPunct="1">
              <a:spcBef>
                <a:spcPct val="0"/>
              </a:spcBef>
              <a:buFontTx/>
              <a:buNone/>
            </a:pPr>
            <a:r>
              <a:rPr lang="en-US" altLang="zh-TW" dirty="0" smtClean="0">
                <a:latin typeface="Comic Sans MS" panose="030F0702030302020204" pitchFamily="66" charset="0"/>
                <a:ea typeface="新細明體" pitchFamily="18" charset="-120"/>
              </a:rPr>
              <a:t>Sea Level Rise?</a:t>
            </a:r>
            <a:endParaRPr lang="en-US" altLang="zh-TW" dirty="0">
              <a:latin typeface="Comic Sans MS" panose="030F0702030302020204" pitchFamily="66" charset="0"/>
              <a:ea typeface="新細明體" pitchFamily="18" charset="-120"/>
            </a:endParaRPr>
          </a:p>
          <a:p>
            <a:pPr algn="ctr" eaLnBrk="1" hangingPunct="1">
              <a:spcBef>
                <a:spcPct val="0"/>
              </a:spcBef>
              <a:buFontTx/>
              <a:buNone/>
            </a:pPr>
            <a:endParaRPr lang="en-US" altLang="zh-TW" sz="1800" dirty="0">
              <a:latin typeface="Tahoma" panose="020B0604030504040204" pitchFamily="34" charset="0"/>
              <a:ea typeface="新細明體" pitchFamily="18" charset="-120"/>
            </a:endParaRPr>
          </a:p>
          <a:p>
            <a:pPr algn="ctr" eaLnBrk="1" hangingPunct="1">
              <a:spcBef>
                <a:spcPct val="0"/>
              </a:spcBef>
              <a:buFontTx/>
              <a:buNone/>
            </a:pPr>
            <a:r>
              <a:rPr lang="en-US" altLang="zh-TW" sz="2800" dirty="0" smtClean="0">
                <a:latin typeface="Tahoma" panose="020B0604030504040204" pitchFamily="34" charset="0"/>
                <a:ea typeface="新細明體" pitchFamily="18" charset="-120"/>
              </a:rPr>
              <a:t>How much ? </a:t>
            </a:r>
          </a:p>
          <a:p>
            <a:pPr algn="ctr" eaLnBrk="1" hangingPunct="1">
              <a:spcBef>
                <a:spcPct val="0"/>
              </a:spcBef>
              <a:buFontTx/>
              <a:buNone/>
            </a:pPr>
            <a:r>
              <a:rPr lang="en-US" altLang="zh-TW" sz="2800" dirty="0" smtClean="0">
                <a:solidFill>
                  <a:srgbClr val="00B050"/>
                </a:solidFill>
                <a:latin typeface="Tahoma" panose="020B0604030504040204" pitchFamily="34" charset="0"/>
                <a:ea typeface="新細明體" pitchFamily="18" charset="-120"/>
              </a:rPr>
              <a:t>Causes ?  </a:t>
            </a:r>
          </a:p>
          <a:p>
            <a:pPr algn="ctr" eaLnBrk="1" hangingPunct="1">
              <a:spcBef>
                <a:spcPct val="0"/>
              </a:spcBef>
              <a:buFontTx/>
              <a:buNone/>
            </a:pPr>
            <a:r>
              <a:rPr lang="en-US" altLang="zh-TW" sz="2800" dirty="0">
                <a:latin typeface="Tahoma" panose="020B0604030504040204" pitchFamily="34" charset="0"/>
                <a:ea typeface="新細明體" pitchFamily="18" charset="-120"/>
              </a:rPr>
              <a:t>Impacts </a:t>
            </a:r>
            <a:r>
              <a:rPr lang="en-US" altLang="zh-TW" sz="2800" dirty="0" smtClean="0">
                <a:latin typeface="Tahoma" panose="020B0604030504040204" pitchFamily="34" charset="0"/>
                <a:ea typeface="新細明體" pitchFamily="18" charset="-120"/>
              </a:rPr>
              <a:t>?</a:t>
            </a:r>
          </a:p>
          <a:p>
            <a:pPr algn="ctr" eaLnBrk="1" hangingPunct="1">
              <a:spcBef>
                <a:spcPct val="0"/>
              </a:spcBef>
              <a:buFontTx/>
              <a:buNone/>
            </a:pPr>
            <a:endParaRPr lang="en-US" altLang="zh-TW" sz="2800" dirty="0">
              <a:latin typeface="Tahoma" panose="020B0604030504040204" pitchFamily="34" charset="0"/>
              <a:ea typeface="新細明體" pitchFamily="18" charset="-120"/>
            </a:endParaRPr>
          </a:p>
          <a:p>
            <a:pPr algn="ctr" eaLnBrk="1" hangingPunct="1">
              <a:spcBef>
                <a:spcPct val="0"/>
              </a:spcBef>
              <a:buFontTx/>
              <a:buNone/>
            </a:pPr>
            <a:r>
              <a:rPr lang="en-US" altLang="zh-TW" sz="2800" dirty="0" smtClean="0">
                <a:latin typeface="Tahoma" panose="020B0604030504040204" pitchFamily="34" charset="0"/>
                <a:ea typeface="新細明體" pitchFamily="18" charset="-120"/>
              </a:rPr>
              <a:t>Its important to study the causes, as this might be the way we can progress physical models </a:t>
            </a:r>
            <a:endParaRPr lang="en-US" altLang="zh-TW" sz="2800" dirty="0">
              <a:latin typeface="Tahoma" panose="020B0604030504040204" pitchFamily="34" charset="0"/>
              <a:ea typeface="新細明體" pitchFamily="18" charset="-120"/>
            </a:endParaRPr>
          </a:p>
          <a:p>
            <a:pPr algn="ctr" eaLnBrk="1" hangingPunct="1">
              <a:spcBef>
                <a:spcPct val="0"/>
              </a:spcBef>
              <a:buFontTx/>
              <a:buNone/>
            </a:pPr>
            <a:endParaRPr lang="en-US" altLang="zh-TW" sz="1800" dirty="0" smtClean="0">
              <a:latin typeface="Tahoma" panose="020B0604030504040204" pitchFamily="34" charset="0"/>
              <a:ea typeface="新細明體" pitchFamily="18" charset="-120"/>
            </a:endParaRPr>
          </a:p>
          <a:p>
            <a:pPr algn="ctr" eaLnBrk="1" hangingPunct="1">
              <a:spcBef>
                <a:spcPct val="0"/>
              </a:spcBef>
              <a:buFontTx/>
              <a:buNone/>
            </a:pPr>
            <a:endParaRPr lang="en-US" altLang="zh-TW" sz="1800" dirty="0">
              <a:latin typeface="Tahoma" panose="020B0604030504040204" pitchFamily="34" charset="0"/>
              <a:ea typeface="新細明體" pitchFamily="18" charset="-120"/>
            </a:endParaRPr>
          </a:p>
          <a:p>
            <a:pPr eaLnBrk="1" hangingPunct="1">
              <a:spcBef>
                <a:spcPct val="0"/>
              </a:spcBef>
              <a:buFontTx/>
              <a:buNone/>
            </a:pPr>
            <a:endParaRPr lang="zh-TW" altLang="en-US" sz="1800" dirty="0">
              <a:latin typeface="Tahoma" panose="020B0604030504040204" pitchFamily="34" charset="0"/>
              <a:ea typeface="新細明體" pitchFamily="18" charset="-120"/>
            </a:endParaRPr>
          </a:p>
        </p:txBody>
      </p:sp>
    </p:spTree>
    <p:extLst>
      <p:ext uri="{BB962C8B-B14F-4D97-AF65-F5344CB8AC3E}">
        <p14:creationId xmlns:p14="http://schemas.microsoft.com/office/powerpoint/2010/main" val="35792636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a:xfrm>
            <a:off x="2004219" y="20015"/>
            <a:ext cx="7772400" cy="1143000"/>
          </a:xfrm>
        </p:spPr>
        <p:txBody>
          <a:bodyPr/>
          <a:lstStyle/>
          <a:p>
            <a:r>
              <a:rPr lang="da-DK" altLang="da-DK" dirty="0" err="1" smtClean="0"/>
              <a:t>Satellite</a:t>
            </a:r>
            <a:r>
              <a:rPr lang="da-DK" altLang="da-DK" dirty="0" smtClean="0"/>
              <a:t> </a:t>
            </a:r>
            <a:r>
              <a:rPr lang="da-DK" altLang="da-DK" dirty="0" err="1" smtClean="0"/>
              <a:t>altimetry</a:t>
            </a:r>
            <a:r>
              <a:rPr lang="da-DK" altLang="da-DK" dirty="0" smtClean="0"/>
              <a:t> and </a:t>
            </a:r>
            <a:r>
              <a:rPr lang="da-DK" altLang="da-DK" dirty="0" err="1" smtClean="0"/>
              <a:t>Climate</a:t>
            </a:r>
            <a:endParaRPr lang="da-DK" altLang="da-DK" dirty="0" smtClean="0"/>
          </a:p>
        </p:txBody>
      </p:sp>
      <p:pic>
        <p:nvPicPr>
          <p:cNvPr id="26627" name="Picture 2" descr="http://www.chinatraderonline.com/Files/Household/Bathroom-Toilet-Accessories/Shower-Enclosure/Glass-Bathtub-000243315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296813"/>
            <a:ext cx="5516562"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boks 3"/>
          <p:cNvSpPr txBox="1"/>
          <p:nvPr/>
        </p:nvSpPr>
        <p:spPr>
          <a:xfrm>
            <a:off x="169882" y="1844824"/>
            <a:ext cx="3717684" cy="1815882"/>
          </a:xfrm>
          <a:prstGeom prst="rect">
            <a:avLst/>
          </a:prstGeom>
          <a:noFill/>
        </p:spPr>
        <p:txBody>
          <a:bodyPr wrap="none">
            <a:spAutoFit/>
          </a:bodyPr>
          <a:lstStyle/>
          <a:p>
            <a:pPr>
              <a:defRPr/>
            </a:pPr>
            <a:r>
              <a:rPr lang="da-DK" dirty="0" err="1">
                <a:ea typeface="ＭＳ Ｐゴシック" pitchFamily="-80" charset="-128"/>
              </a:rPr>
              <a:t>What</a:t>
            </a:r>
            <a:r>
              <a:rPr lang="da-DK" dirty="0">
                <a:ea typeface="ＭＳ Ｐゴシック" pitchFamily="-80" charset="-128"/>
              </a:rPr>
              <a:t> </a:t>
            </a:r>
            <a:r>
              <a:rPr lang="da-DK" dirty="0" err="1">
                <a:ea typeface="ＭＳ Ｐゴシック" pitchFamily="-80" charset="-128"/>
              </a:rPr>
              <a:t>changes</a:t>
            </a:r>
            <a:r>
              <a:rPr lang="da-DK" dirty="0">
                <a:ea typeface="ＭＳ Ｐゴシック" pitchFamily="-80" charset="-128"/>
              </a:rPr>
              <a:t> </a:t>
            </a:r>
            <a:r>
              <a:rPr lang="da-DK" dirty="0" err="1">
                <a:ea typeface="ＭＳ Ｐゴシック" pitchFamily="-80" charset="-128"/>
              </a:rPr>
              <a:t>sea</a:t>
            </a:r>
            <a:r>
              <a:rPr lang="da-DK" dirty="0">
                <a:ea typeface="ＭＳ Ｐゴシック" pitchFamily="-80" charset="-128"/>
              </a:rPr>
              <a:t> </a:t>
            </a:r>
            <a:r>
              <a:rPr lang="da-DK" dirty="0" err="1">
                <a:ea typeface="ＭＳ Ｐゴシック" pitchFamily="-80" charset="-128"/>
              </a:rPr>
              <a:t>level</a:t>
            </a:r>
            <a:endParaRPr lang="da-DK" dirty="0">
              <a:ea typeface="ＭＳ Ｐゴシック" pitchFamily="-80" charset="-128"/>
            </a:endParaRPr>
          </a:p>
          <a:p>
            <a:pPr>
              <a:defRPr/>
            </a:pPr>
            <a:endParaRPr lang="da-DK" dirty="0">
              <a:ea typeface="ＭＳ Ｐゴシック" pitchFamily="-80" charset="-128"/>
            </a:endParaRPr>
          </a:p>
          <a:p>
            <a:pPr marL="342900" indent="-342900">
              <a:buFontTx/>
              <a:buAutoNum type="arabicParenR"/>
              <a:defRPr/>
            </a:pPr>
            <a:r>
              <a:rPr lang="da-DK" dirty="0" err="1" smtClean="0">
                <a:ea typeface="ＭＳ Ｐゴシック" pitchFamily="-80" charset="-128"/>
              </a:rPr>
              <a:t>Adding</a:t>
            </a:r>
            <a:r>
              <a:rPr lang="da-DK" dirty="0" smtClean="0">
                <a:ea typeface="ＭＳ Ｐゴシック" pitchFamily="-80" charset="-128"/>
              </a:rPr>
              <a:t> </a:t>
            </a:r>
            <a:r>
              <a:rPr lang="da-DK" dirty="0" err="1" smtClean="0">
                <a:ea typeface="ＭＳ Ｐゴシック" pitchFamily="-80" charset="-128"/>
              </a:rPr>
              <a:t>water</a:t>
            </a:r>
            <a:r>
              <a:rPr lang="da-DK" dirty="0" smtClean="0">
                <a:ea typeface="ＭＳ Ｐゴシック" pitchFamily="-80" charset="-128"/>
              </a:rPr>
              <a:t> (</a:t>
            </a:r>
            <a:r>
              <a:rPr lang="da-DK" dirty="0" err="1" smtClean="0">
                <a:ea typeface="ＭＳ Ｐゴシック" pitchFamily="-80" charset="-128"/>
              </a:rPr>
              <a:t>Eustatic</a:t>
            </a:r>
            <a:r>
              <a:rPr lang="da-DK" dirty="0" smtClean="0">
                <a:ea typeface="ＭＳ Ｐゴシック" pitchFamily="-80" charset="-128"/>
              </a:rPr>
              <a:t>)</a:t>
            </a:r>
          </a:p>
          <a:p>
            <a:pPr marL="342900" indent="-342900">
              <a:buFontTx/>
              <a:buAutoNum type="arabicParenR"/>
              <a:defRPr/>
            </a:pPr>
            <a:r>
              <a:rPr lang="da-DK" dirty="0" smtClean="0">
                <a:ea typeface="ＭＳ Ｐゴシック" pitchFamily="-80" charset="-128"/>
              </a:rPr>
              <a:t>Heating </a:t>
            </a:r>
            <a:r>
              <a:rPr lang="da-DK" dirty="0" err="1" smtClean="0">
                <a:ea typeface="ＭＳ Ｐゴシック" pitchFamily="-80" charset="-128"/>
              </a:rPr>
              <a:t>water</a:t>
            </a:r>
            <a:r>
              <a:rPr lang="da-DK" dirty="0" smtClean="0">
                <a:ea typeface="ＭＳ Ｐゴシック" pitchFamily="-80" charset="-128"/>
              </a:rPr>
              <a:t> (</a:t>
            </a:r>
            <a:r>
              <a:rPr lang="da-DK" dirty="0" err="1" smtClean="0">
                <a:ea typeface="ＭＳ Ｐゴシック" pitchFamily="-80" charset="-128"/>
              </a:rPr>
              <a:t>Steric</a:t>
            </a:r>
            <a:r>
              <a:rPr lang="da-DK" dirty="0" smtClean="0">
                <a:ea typeface="ＭＳ Ｐゴシック" pitchFamily="-80" charset="-128"/>
              </a:rPr>
              <a:t>)</a:t>
            </a:r>
            <a:endParaRPr lang="da-DK" dirty="0">
              <a:ea typeface="ＭＳ Ｐゴシック" pitchFamily="-80" charset="-128"/>
            </a:endParaRPr>
          </a:p>
          <a:p>
            <a:pPr marL="342900" indent="-342900">
              <a:buFontTx/>
              <a:buAutoNum type="arabicParenR"/>
              <a:defRPr/>
            </a:pPr>
            <a:endParaRPr lang="da-DK" dirty="0" smtClean="0">
              <a:ea typeface="ＭＳ Ｐゴシック" pitchFamily="-80" charset="-128"/>
            </a:endParaRPr>
          </a:p>
          <a:p>
            <a:pPr marL="342900" indent="-342900">
              <a:buFontTx/>
              <a:buAutoNum type="arabicParenR"/>
              <a:defRPr/>
            </a:pPr>
            <a:endParaRPr lang="da-DK" dirty="0">
              <a:ea typeface="ＭＳ Ｐゴシック" pitchFamily="-80" charset="-128"/>
            </a:endParaRPr>
          </a:p>
          <a:p>
            <a:pPr marL="342900" indent="-342900">
              <a:buFontTx/>
              <a:buAutoNum type="arabicParenR"/>
              <a:defRPr/>
            </a:pPr>
            <a:r>
              <a:rPr lang="da-DK" dirty="0" err="1">
                <a:ea typeface="ＭＳ Ｐゴシック" pitchFamily="-80" charset="-128"/>
              </a:rPr>
              <a:t>Changing</a:t>
            </a:r>
            <a:r>
              <a:rPr lang="da-DK" dirty="0">
                <a:ea typeface="ＭＳ Ｐゴシック" pitchFamily="-80" charset="-128"/>
              </a:rPr>
              <a:t> the </a:t>
            </a:r>
            <a:r>
              <a:rPr lang="da-DK" dirty="0" err="1" smtClean="0">
                <a:ea typeface="ＭＳ Ｐゴシック" pitchFamily="-80" charset="-128"/>
              </a:rPr>
              <a:t>shape</a:t>
            </a:r>
            <a:r>
              <a:rPr lang="da-DK" dirty="0" smtClean="0">
                <a:ea typeface="ＭＳ Ｐゴシック" pitchFamily="-80" charset="-128"/>
              </a:rPr>
              <a:t> (</a:t>
            </a:r>
            <a:r>
              <a:rPr lang="da-DK" dirty="0" err="1" smtClean="0">
                <a:ea typeface="ＭＳ Ｐゴシック" pitchFamily="-80" charset="-128"/>
              </a:rPr>
              <a:t>Isostatic</a:t>
            </a:r>
            <a:r>
              <a:rPr lang="da-DK" dirty="0" smtClean="0">
                <a:ea typeface="ＭＳ Ｐゴシック" pitchFamily="-80" charset="-128"/>
              </a:rPr>
              <a:t>)</a:t>
            </a:r>
          </a:p>
        </p:txBody>
      </p:sp>
    </p:spTree>
    <p:extLst>
      <p:ext uri="{BB962C8B-B14F-4D97-AF65-F5344CB8AC3E}">
        <p14:creationId xmlns:p14="http://schemas.microsoft.com/office/powerpoint/2010/main" val="37177060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76872"/>
            <a:ext cx="9144000" cy="4061107"/>
          </a:xfrm>
          <a:prstGeom prst="rect">
            <a:avLst/>
          </a:prstGeom>
        </p:spPr>
      </p:pic>
      <p:sp>
        <p:nvSpPr>
          <p:cNvPr id="3" name="TextBox 2"/>
          <p:cNvSpPr txBox="1"/>
          <p:nvPr/>
        </p:nvSpPr>
        <p:spPr>
          <a:xfrm>
            <a:off x="1115616" y="1124744"/>
            <a:ext cx="5017720" cy="646331"/>
          </a:xfrm>
          <a:prstGeom prst="rect">
            <a:avLst/>
          </a:prstGeom>
          <a:noFill/>
        </p:spPr>
        <p:txBody>
          <a:bodyPr wrap="none" rtlCol="0">
            <a:spAutoFit/>
          </a:bodyPr>
          <a:lstStyle/>
          <a:p>
            <a:r>
              <a:rPr lang="en-US" sz="3600" b="1" dirty="0" smtClean="0"/>
              <a:t>The water System</a:t>
            </a:r>
            <a:endParaRPr lang="en-US" sz="3600" b="1" dirty="0"/>
          </a:p>
        </p:txBody>
      </p:sp>
    </p:spTree>
    <p:extLst>
      <p:ext uri="{BB962C8B-B14F-4D97-AF65-F5344CB8AC3E}">
        <p14:creationId xmlns:p14="http://schemas.microsoft.com/office/powerpoint/2010/main" val="14868828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編號版面配置區 3"/>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D9F4178-1526-4AF2-922A-961F67ED60CF}" type="slidenum">
              <a:rPr lang="en-GB" altLang="zh-TW" sz="1400"/>
              <a:pPr>
                <a:spcBef>
                  <a:spcPct val="0"/>
                </a:spcBef>
                <a:buFontTx/>
                <a:buNone/>
              </a:pPr>
              <a:t>74</a:t>
            </a:fld>
            <a:endParaRPr lang="en-GB" altLang="zh-TW" sz="1400"/>
          </a:p>
        </p:txBody>
      </p:sp>
      <p:sp>
        <p:nvSpPr>
          <p:cNvPr id="28675" name="Rectangle 5"/>
          <p:cNvSpPr>
            <a:spLocks noGrp="1" noChangeArrowheads="1"/>
          </p:cNvSpPr>
          <p:nvPr>
            <p:ph type="title" idx="4294967295"/>
          </p:nvPr>
        </p:nvSpPr>
        <p:spPr>
          <a:xfrm>
            <a:off x="457200" y="260350"/>
            <a:ext cx="8229600" cy="411163"/>
          </a:xfrm>
        </p:spPr>
        <p:txBody>
          <a:bodyPr/>
          <a:lstStyle/>
          <a:p>
            <a:pPr eaLnBrk="1" hangingPunct="1">
              <a:defRPr/>
            </a:pPr>
            <a:r>
              <a:rPr lang="en-US" altLang="zh-TW" sz="3200" b="1" dirty="0" smtClean="0">
                <a:solidFill>
                  <a:srgbClr val="000080"/>
                </a:solidFill>
                <a:effectLst>
                  <a:outerShdw blurRad="38100" dist="38100" dir="2700000" algn="tl">
                    <a:srgbClr val="000000">
                      <a:alpha val="43137"/>
                    </a:srgbClr>
                  </a:outerShdw>
                </a:effectLst>
                <a:latin typeface="Comic Sans MS" pitchFamily="66" charset="0"/>
                <a:ea typeface="新細明體" charset="-120"/>
              </a:rPr>
              <a:t>Contributing factors to Sea Level Rise</a:t>
            </a:r>
          </a:p>
        </p:txBody>
      </p:sp>
      <p:sp>
        <p:nvSpPr>
          <p:cNvPr id="62468" name="Rectangle 7"/>
          <p:cNvSpPr>
            <a:spLocks noChangeArrowheads="1"/>
          </p:cNvSpPr>
          <p:nvPr/>
        </p:nvSpPr>
        <p:spPr bwMode="auto">
          <a:xfrm>
            <a:off x="250825" y="976313"/>
            <a:ext cx="8785225"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zh-TW" sz="2400" dirty="0" err="1">
                <a:latin typeface="Lucida Grande" pitchFamily="1" charset="0"/>
                <a:ea typeface="新細明體" pitchFamily="18" charset="-120"/>
              </a:rPr>
              <a:t>Δ</a:t>
            </a:r>
            <a:r>
              <a:rPr lang="en-GB" altLang="zh-TW" sz="2400" i="1" dirty="0" err="1">
                <a:latin typeface="Tahoma" panose="020B0604030504040204" pitchFamily="34" charset="0"/>
                <a:ea typeface="新細明體" pitchFamily="18" charset="-120"/>
              </a:rPr>
              <a:t>h</a:t>
            </a:r>
            <a:r>
              <a:rPr lang="en-GB" altLang="zh-TW" sz="2400" i="1" dirty="0">
                <a:latin typeface="Tahoma" panose="020B0604030504040204" pitchFamily="34" charset="0"/>
                <a:ea typeface="新細明體" pitchFamily="18" charset="-120"/>
              </a:rPr>
              <a:t> </a:t>
            </a:r>
            <a:r>
              <a:rPr lang="en-GB" altLang="zh-TW" sz="2400" dirty="0">
                <a:latin typeface="Tahoma" panose="020B0604030504040204" pitchFamily="34" charset="0"/>
                <a:ea typeface="新細明體" pitchFamily="18" charset="-120"/>
              </a:rPr>
              <a:t>(</a:t>
            </a:r>
            <a:r>
              <a:rPr lang="en-GB" altLang="zh-TW" sz="2400" i="1" dirty="0">
                <a:latin typeface="Tahoma" panose="020B0604030504040204" pitchFamily="34" charset="0"/>
                <a:ea typeface="新細明體" pitchFamily="18" charset="-120"/>
              </a:rPr>
              <a:t>t</a:t>
            </a:r>
            <a:r>
              <a:rPr lang="en-GB" altLang="zh-TW" sz="2400" dirty="0">
                <a:latin typeface="Tahoma" panose="020B0604030504040204" pitchFamily="34" charset="0"/>
                <a:ea typeface="新細明體" pitchFamily="18" charset="-120"/>
              </a:rPr>
              <a:t>) = </a:t>
            </a:r>
            <a:r>
              <a:rPr lang="en-GB" altLang="zh-TW" sz="2400" i="1" dirty="0">
                <a:solidFill>
                  <a:srgbClr val="C00000"/>
                </a:solidFill>
                <a:latin typeface="Tahoma" panose="020B0604030504040204" pitchFamily="34" charset="0"/>
                <a:ea typeface="新細明體" pitchFamily="18" charset="-120"/>
              </a:rPr>
              <a:t>X </a:t>
            </a:r>
            <a:r>
              <a:rPr lang="en-GB" altLang="zh-TW" sz="2400" dirty="0">
                <a:solidFill>
                  <a:srgbClr val="C00000"/>
                </a:solidFill>
                <a:latin typeface="Tahoma" panose="020B0604030504040204" pitchFamily="34" charset="0"/>
                <a:ea typeface="新細明體" pitchFamily="18" charset="-120"/>
              </a:rPr>
              <a:t>(</a:t>
            </a:r>
            <a:r>
              <a:rPr lang="en-GB" altLang="zh-TW" sz="2400" i="1" dirty="0">
                <a:solidFill>
                  <a:srgbClr val="C00000"/>
                </a:solidFill>
                <a:latin typeface="Tahoma" panose="020B0604030504040204" pitchFamily="34" charset="0"/>
                <a:ea typeface="新細明體" pitchFamily="18" charset="-120"/>
              </a:rPr>
              <a:t>t</a:t>
            </a:r>
            <a:r>
              <a:rPr lang="en-GB" altLang="zh-TW" sz="2400" dirty="0">
                <a:solidFill>
                  <a:srgbClr val="C00000"/>
                </a:solidFill>
                <a:latin typeface="Tahoma" panose="020B0604030504040204" pitchFamily="34" charset="0"/>
                <a:ea typeface="新細明體" pitchFamily="18" charset="-120"/>
              </a:rPr>
              <a:t>)</a:t>
            </a:r>
            <a:r>
              <a:rPr lang="en-GB" altLang="zh-TW" sz="2400" dirty="0">
                <a:latin typeface="Tahoma" panose="020B0604030504040204" pitchFamily="34" charset="0"/>
                <a:ea typeface="新細明體" pitchFamily="18" charset="-120"/>
              </a:rPr>
              <a:t> + </a:t>
            </a:r>
            <a:r>
              <a:rPr lang="en-GB" altLang="zh-TW" sz="2400" i="1" dirty="0">
                <a:solidFill>
                  <a:srgbClr val="002060"/>
                </a:solidFill>
                <a:latin typeface="Tahoma" panose="020B0604030504040204" pitchFamily="34" charset="0"/>
                <a:ea typeface="新細明體" pitchFamily="18" charset="-120"/>
              </a:rPr>
              <a:t>g </a:t>
            </a:r>
            <a:r>
              <a:rPr lang="en-GB" altLang="zh-TW" sz="2400" dirty="0">
                <a:solidFill>
                  <a:srgbClr val="002060"/>
                </a:solidFill>
                <a:latin typeface="Tahoma" panose="020B0604030504040204" pitchFamily="34" charset="0"/>
                <a:ea typeface="新細明體" pitchFamily="18" charset="-120"/>
              </a:rPr>
              <a:t>(</a:t>
            </a:r>
            <a:r>
              <a:rPr lang="en-GB" altLang="zh-TW" sz="2400" i="1" dirty="0">
                <a:solidFill>
                  <a:srgbClr val="002060"/>
                </a:solidFill>
                <a:latin typeface="Tahoma" panose="020B0604030504040204" pitchFamily="34" charset="0"/>
                <a:ea typeface="新細明體" pitchFamily="18" charset="-120"/>
              </a:rPr>
              <a:t>t</a:t>
            </a:r>
            <a:r>
              <a:rPr lang="en-GB" altLang="zh-TW" sz="2400" dirty="0">
                <a:solidFill>
                  <a:srgbClr val="002060"/>
                </a:solidFill>
                <a:latin typeface="Tahoma" panose="020B0604030504040204" pitchFamily="34" charset="0"/>
                <a:ea typeface="新細明體" pitchFamily="18" charset="-120"/>
              </a:rPr>
              <a:t>) + </a:t>
            </a:r>
            <a:r>
              <a:rPr lang="en-GB" altLang="zh-TW" sz="2400" i="1" dirty="0">
                <a:solidFill>
                  <a:srgbClr val="002060"/>
                </a:solidFill>
                <a:latin typeface="Tahoma" panose="020B0604030504040204" pitchFamily="34" charset="0"/>
                <a:ea typeface="新細明體" pitchFamily="18" charset="-120"/>
              </a:rPr>
              <a:t>G </a:t>
            </a:r>
            <a:r>
              <a:rPr lang="en-GB" altLang="zh-TW" sz="2400" dirty="0">
                <a:solidFill>
                  <a:srgbClr val="002060"/>
                </a:solidFill>
                <a:latin typeface="Tahoma" panose="020B0604030504040204" pitchFamily="34" charset="0"/>
                <a:ea typeface="新細明體" pitchFamily="18" charset="-120"/>
              </a:rPr>
              <a:t>(</a:t>
            </a:r>
            <a:r>
              <a:rPr lang="en-GB" altLang="zh-TW" sz="2400" i="1" dirty="0">
                <a:solidFill>
                  <a:srgbClr val="002060"/>
                </a:solidFill>
                <a:latin typeface="Tahoma" panose="020B0604030504040204" pitchFamily="34" charset="0"/>
                <a:ea typeface="新細明體" pitchFamily="18" charset="-120"/>
              </a:rPr>
              <a:t>t</a:t>
            </a:r>
            <a:r>
              <a:rPr lang="en-GB" altLang="zh-TW" sz="2400" dirty="0">
                <a:solidFill>
                  <a:srgbClr val="002060"/>
                </a:solidFill>
                <a:latin typeface="Tahoma" panose="020B0604030504040204" pitchFamily="34" charset="0"/>
                <a:ea typeface="新細明體" pitchFamily="18" charset="-120"/>
              </a:rPr>
              <a:t>) + </a:t>
            </a:r>
            <a:r>
              <a:rPr lang="en-GB" altLang="zh-TW" sz="2400" i="1" dirty="0">
                <a:solidFill>
                  <a:srgbClr val="002060"/>
                </a:solidFill>
                <a:latin typeface="Tahoma" panose="020B0604030504040204" pitchFamily="34" charset="0"/>
                <a:ea typeface="新細明體" pitchFamily="18" charset="-120"/>
              </a:rPr>
              <a:t>A </a:t>
            </a:r>
            <a:r>
              <a:rPr lang="en-GB" altLang="zh-TW" sz="2400" dirty="0">
                <a:solidFill>
                  <a:srgbClr val="002060"/>
                </a:solidFill>
                <a:latin typeface="Tahoma" panose="020B0604030504040204" pitchFamily="34" charset="0"/>
                <a:ea typeface="新細明體" pitchFamily="18" charset="-120"/>
              </a:rPr>
              <a:t>(</a:t>
            </a:r>
            <a:r>
              <a:rPr lang="en-GB" altLang="zh-TW" sz="2400" i="1" dirty="0">
                <a:solidFill>
                  <a:srgbClr val="002060"/>
                </a:solidFill>
                <a:latin typeface="Tahoma" panose="020B0604030504040204" pitchFamily="34" charset="0"/>
                <a:ea typeface="新細明體" pitchFamily="18" charset="-120"/>
              </a:rPr>
              <a:t>t</a:t>
            </a:r>
            <a:r>
              <a:rPr lang="en-GB" altLang="zh-TW" sz="2400" dirty="0">
                <a:solidFill>
                  <a:srgbClr val="002060"/>
                </a:solidFill>
                <a:latin typeface="Tahoma" panose="020B0604030504040204" pitchFamily="34" charset="0"/>
                <a:ea typeface="新細明體" pitchFamily="18" charset="-120"/>
              </a:rPr>
              <a:t>) + </a:t>
            </a:r>
            <a:r>
              <a:rPr lang="en-GB" altLang="zh-TW" sz="2400" i="1" dirty="0">
                <a:solidFill>
                  <a:srgbClr val="002060"/>
                </a:solidFill>
                <a:latin typeface="Tahoma" panose="020B0604030504040204" pitchFamily="34" charset="0"/>
                <a:ea typeface="新細明體" pitchFamily="18" charset="-120"/>
              </a:rPr>
              <a:t>I </a:t>
            </a:r>
            <a:r>
              <a:rPr lang="en-GB" altLang="zh-TW" sz="2400" dirty="0">
                <a:solidFill>
                  <a:srgbClr val="002060"/>
                </a:solidFill>
                <a:latin typeface="Tahoma" panose="020B0604030504040204" pitchFamily="34" charset="0"/>
                <a:ea typeface="新細明體" pitchFamily="18" charset="-120"/>
              </a:rPr>
              <a:t>(</a:t>
            </a:r>
            <a:r>
              <a:rPr lang="en-GB" altLang="zh-TW" sz="2400" i="1" dirty="0">
                <a:solidFill>
                  <a:srgbClr val="002060"/>
                </a:solidFill>
                <a:latin typeface="Tahoma" panose="020B0604030504040204" pitchFamily="34" charset="0"/>
                <a:ea typeface="新細明體" pitchFamily="18" charset="-120"/>
              </a:rPr>
              <a:t>t</a:t>
            </a:r>
            <a:r>
              <a:rPr lang="en-GB" altLang="zh-TW" sz="2400" dirty="0">
                <a:solidFill>
                  <a:srgbClr val="002060"/>
                </a:solidFill>
                <a:latin typeface="Tahoma" panose="020B0604030504040204" pitchFamily="34" charset="0"/>
                <a:ea typeface="新細明體" pitchFamily="18" charset="-120"/>
              </a:rPr>
              <a:t>) </a:t>
            </a:r>
            <a:r>
              <a:rPr lang="en-GB" altLang="zh-TW" sz="2400" dirty="0">
                <a:latin typeface="Tahoma" panose="020B0604030504040204" pitchFamily="34" charset="0"/>
                <a:ea typeface="新細明體" pitchFamily="18" charset="-120"/>
              </a:rPr>
              <a:t>+ </a:t>
            </a:r>
            <a:r>
              <a:rPr lang="en-GB" altLang="zh-TW" sz="2400" i="1" dirty="0">
                <a:solidFill>
                  <a:srgbClr val="FF0000"/>
                </a:solidFill>
                <a:latin typeface="Tahoma" panose="020B0604030504040204" pitchFamily="34" charset="0"/>
                <a:ea typeface="新細明體" pitchFamily="18" charset="-120"/>
              </a:rPr>
              <a:t>p </a:t>
            </a:r>
            <a:r>
              <a:rPr lang="en-GB" altLang="zh-TW" sz="2400" dirty="0">
                <a:solidFill>
                  <a:srgbClr val="FF0000"/>
                </a:solidFill>
                <a:latin typeface="Tahoma" panose="020B0604030504040204" pitchFamily="34" charset="0"/>
                <a:ea typeface="新細明體" pitchFamily="18" charset="-120"/>
              </a:rPr>
              <a:t>(</a:t>
            </a:r>
            <a:r>
              <a:rPr lang="en-GB" altLang="zh-TW" sz="2400" i="1" dirty="0">
                <a:solidFill>
                  <a:srgbClr val="FF0000"/>
                </a:solidFill>
                <a:latin typeface="Tahoma" panose="020B0604030504040204" pitchFamily="34" charset="0"/>
                <a:ea typeface="新細明體" pitchFamily="18" charset="-120"/>
              </a:rPr>
              <a:t>t</a:t>
            </a:r>
            <a:r>
              <a:rPr lang="en-GB" altLang="zh-TW" sz="2400" dirty="0">
                <a:solidFill>
                  <a:srgbClr val="FF0000"/>
                </a:solidFill>
                <a:latin typeface="Tahoma" panose="020B0604030504040204" pitchFamily="34" charset="0"/>
                <a:ea typeface="新細明體" pitchFamily="18" charset="-120"/>
              </a:rPr>
              <a:t>)</a:t>
            </a:r>
            <a:r>
              <a:rPr lang="en-GB" altLang="zh-TW" sz="2400" dirty="0">
                <a:solidFill>
                  <a:srgbClr val="0000FF"/>
                </a:solidFill>
                <a:latin typeface="Tahoma" panose="020B0604030504040204" pitchFamily="34" charset="0"/>
                <a:ea typeface="新細明體" pitchFamily="18" charset="-120"/>
              </a:rPr>
              <a:t> + </a:t>
            </a:r>
            <a:r>
              <a:rPr lang="en-GB" altLang="zh-TW" sz="2400" i="1" dirty="0">
                <a:solidFill>
                  <a:srgbClr val="0000FF"/>
                </a:solidFill>
                <a:latin typeface="Tahoma" panose="020B0604030504040204" pitchFamily="34" charset="0"/>
                <a:ea typeface="新細明體" pitchFamily="18" charset="-120"/>
              </a:rPr>
              <a:t>s </a:t>
            </a:r>
            <a:r>
              <a:rPr lang="en-GB" altLang="zh-TW" sz="2400" dirty="0">
                <a:solidFill>
                  <a:srgbClr val="0000FF"/>
                </a:solidFill>
                <a:latin typeface="Tahoma" panose="020B0604030504040204" pitchFamily="34" charset="0"/>
                <a:ea typeface="新細明體" pitchFamily="18" charset="-120"/>
              </a:rPr>
              <a:t>(</a:t>
            </a:r>
            <a:r>
              <a:rPr lang="en-GB" altLang="zh-TW" sz="2400" i="1" dirty="0">
                <a:solidFill>
                  <a:srgbClr val="0000FF"/>
                </a:solidFill>
                <a:latin typeface="Tahoma" panose="020B0604030504040204" pitchFamily="34" charset="0"/>
                <a:ea typeface="新細明體" pitchFamily="18" charset="-120"/>
              </a:rPr>
              <a:t>t</a:t>
            </a:r>
            <a:r>
              <a:rPr lang="en-GB" altLang="zh-TW" sz="2400" dirty="0">
                <a:solidFill>
                  <a:srgbClr val="0000FF"/>
                </a:solidFill>
                <a:latin typeface="Tahoma" panose="020B0604030504040204" pitchFamily="34" charset="0"/>
                <a:ea typeface="新細明體" pitchFamily="18" charset="-120"/>
              </a:rPr>
              <a:t>)</a:t>
            </a:r>
          </a:p>
          <a:p>
            <a:pPr eaLnBrk="1" hangingPunct="1">
              <a:spcBef>
                <a:spcPct val="0"/>
              </a:spcBef>
              <a:buFontTx/>
              <a:buNone/>
            </a:pPr>
            <a:endParaRPr lang="en-GB" altLang="zh-TW" sz="2400" dirty="0">
              <a:latin typeface="Comic Sans MS" panose="030F0702030302020204" pitchFamily="66" charset="0"/>
              <a:ea typeface="新細明體" pitchFamily="18" charset="-120"/>
            </a:endParaRPr>
          </a:p>
          <a:p>
            <a:pPr eaLnBrk="1" hangingPunct="1">
              <a:spcBef>
                <a:spcPts val="600"/>
              </a:spcBef>
              <a:buFontTx/>
              <a:buNone/>
            </a:pPr>
            <a:r>
              <a:rPr lang="en-GB" altLang="zh-TW" sz="2400" i="1" dirty="0">
                <a:solidFill>
                  <a:srgbClr val="C00000"/>
                </a:solidFill>
                <a:latin typeface="Comic Sans MS" panose="030F0702030302020204" pitchFamily="66" charset="0"/>
                <a:ea typeface="新細明體" pitchFamily="18" charset="-120"/>
              </a:rPr>
              <a:t>X - </a:t>
            </a:r>
            <a:r>
              <a:rPr lang="en-GB" altLang="zh-TW" sz="2400" dirty="0">
                <a:solidFill>
                  <a:srgbClr val="C00000"/>
                </a:solidFill>
                <a:latin typeface="Comic Sans MS" panose="030F0702030302020204" pitchFamily="66" charset="0"/>
                <a:ea typeface="新細明體" pitchFamily="18" charset="-120"/>
              </a:rPr>
              <a:t>thermal expansion (steric rise)</a:t>
            </a:r>
          </a:p>
          <a:p>
            <a:pPr eaLnBrk="1" hangingPunct="1">
              <a:spcBef>
                <a:spcPts val="600"/>
              </a:spcBef>
              <a:buFontTx/>
              <a:buNone/>
            </a:pPr>
            <a:r>
              <a:rPr lang="en-GB" altLang="zh-TW" sz="2400" i="1" dirty="0">
                <a:solidFill>
                  <a:srgbClr val="002060"/>
                </a:solidFill>
                <a:latin typeface="Comic Sans MS" panose="030F0702030302020204" pitchFamily="66" charset="0"/>
                <a:ea typeface="新細明體" pitchFamily="18" charset="-120"/>
              </a:rPr>
              <a:t>g - </a:t>
            </a:r>
            <a:r>
              <a:rPr lang="en-GB" altLang="zh-TW" sz="2400" dirty="0">
                <a:solidFill>
                  <a:srgbClr val="002060"/>
                </a:solidFill>
                <a:latin typeface="Comic Sans MS" panose="030F0702030302020204" pitchFamily="66" charset="0"/>
                <a:ea typeface="新細明體" pitchFamily="18" charset="-120"/>
              </a:rPr>
              <a:t>loss of mass of glaciers and ice caps (</a:t>
            </a:r>
            <a:r>
              <a:rPr lang="en-GB" altLang="zh-TW" sz="2400" dirty="0" err="1">
                <a:solidFill>
                  <a:srgbClr val="002060"/>
                </a:solidFill>
                <a:latin typeface="Comic Sans MS" panose="030F0702030302020204" pitchFamily="66" charset="0"/>
                <a:ea typeface="新細明體" pitchFamily="18" charset="-120"/>
              </a:rPr>
              <a:t>eustatic</a:t>
            </a:r>
            <a:r>
              <a:rPr lang="en-GB" altLang="zh-TW" sz="2400" dirty="0">
                <a:solidFill>
                  <a:srgbClr val="002060"/>
                </a:solidFill>
                <a:latin typeface="Comic Sans MS" panose="030F0702030302020204" pitchFamily="66" charset="0"/>
                <a:ea typeface="新細明體" pitchFamily="18" charset="-120"/>
              </a:rPr>
              <a:t> rise)</a:t>
            </a:r>
          </a:p>
          <a:p>
            <a:pPr eaLnBrk="1" hangingPunct="1">
              <a:spcBef>
                <a:spcPts val="600"/>
              </a:spcBef>
              <a:buFontTx/>
              <a:buNone/>
            </a:pPr>
            <a:r>
              <a:rPr lang="en-GB" altLang="zh-TW" sz="2400" i="1" dirty="0">
                <a:solidFill>
                  <a:srgbClr val="002060"/>
                </a:solidFill>
                <a:latin typeface="Comic Sans MS" panose="030F0702030302020204" pitchFamily="66" charset="0"/>
                <a:ea typeface="新細明體" pitchFamily="18" charset="-120"/>
              </a:rPr>
              <a:t>G - </a:t>
            </a:r>
            <a:r>
              <a:rPr lang="en-GB" altLang="zh-TW" sz="2400" dirty="0">
                <a:solidFill>
                  <a:srgbClr val="002060"/>
                </a:solidFill>
                <a:latin typeface="Comic Sans MS" panose="030F0702030302020204" pitchFamily="66" charset="0"/>
                <a:ea typeface="新細明體" pitchFamily="18" charset="-120"/>
              </a:rPr>
              <a:t>loss of mass of the Greenland ice sheet due to current climate change (</a:t>
            </a:r>
            <a:r>
              <a:rPr lang="en-GB" altLang="zh-TW" sz="2400" dirty="0" err="1">
                <a:solidFill>
                  <a:srgbClr val="002060"/>
                </a:solidFill>
                <a:latin typeface="Comic Sans MS" panose="030F0702030302020204" pitchFamily="66" charset="0"/>
                <a:ea typeface="新細明體" pitchFamily="18" charset="-120"/>
              </a:rPr>
              <a:t>eustatic</a:t>
            </a:r>
            <a:r>
              <a:rPr lang="en-GB" altLang="zh-TW" sz="2400" dirty="0">
                <a:solidFill>
                  <a:srgbClr val="002060"/>
                </a:solidFill>
                <a:latin typeface="Comic Sans MS" panose="030F0702030302020204" pitchFamily="66" charset="0"/>
                <a:ea typeface="新細明體" pitchFamily="18" charset="-120"/>
              </a:rPr>
              <a:t> rise)</a:t>
            </a:r>
          </a:p>
          <a:p>
            <a:pPr eaLnBrk="1" hangingPunct="1">
              <a:spcBef>
                <a:spcPts val="600"/>
              </a:spcBef>
              <a:buFontTx/>
              <a:buNone/>
            </a:pPr>
            <a:r>
              <a:rPr lang="en-GB" altLang="zh-TW" sz="2400" i="1" dirty="0">
                <a:solidFill>
                  <a:srgbClr val="002060"/>
                </a:solidFill>
                <a:latin typeface="Comic Sans MS" panose="030F0702030302020204" pitchFamily="66" charset="0"/>
                <a:ea typeface="新細明體" pitchFamily="18" charset="-120"/>
              </a:rPr>
              <a:t>A - </a:t>
            </a:r>
            <a:r>
              <a:rPr lang="en-GB" altLang="zh-TW" sz="2400" dirty="0">
                <a:solidFill>
                  <a:srgbClr val="002060"/>
                </a:solidFill>
                <a:latin typeface="Comic Sans MS" panose="030F0702030302020204" pitchFamily="66" charset="0"/>
                <a:ea typeface="新細明體" pitchFamily="18" charset="-120"/>
              </a:rPr>
              <a:t>loss of mass of the Antarctic ice sheet due to current climate change (</a:t>
            </a:r>
            <a:r>
              <a:rPr lang="en-GB" altLang="zh-TW" sz="2400" dirty="0" err="1">
                <a:solidFill>
                  <a:srgbClr val="002060"/>
                </a:solidFill>
                <a:latin typeface="Comic Sans MS" panose="030F0702030302020204" pitchFamily="66" charset="0"/>
                <a:ea typeface="新細明體" pitchFamily="18" charset="-120"/>
              </a:rPr>
              <a:t>eustatic</a:t>
            </a:r>
            <a:r>
              <a:rPr lang="en-GB" altLang="zh-TW" sz="2400" dirty="0">
                <a:solidFill>
                  <a:srgbClr val="002060"/>
                </a:solidFill>
                <a:latin typeface="Comic Sans MS" panose="030F0702030302020204" pitchFamily="66" charset="0"/>
                <a:ea typeface="新細明體" pitchFamily="18" charset="-120"/>
              </a:rPr>
              <a:t> rise)</a:t>
            </a:r>
          </a:p>
          <a:p>
            <a:pPr eaLnBrk="1" hangingPunct="1">
              <a:spcBef>
                <a:spcPts val="600"/>
              </a:spcBef>
              <a:buFontTx/>
              <a:buNone/>
            </a:pPr>
            <a:r>
              <a:rPr lang="en-GB" altLang="zh-TW" sz="2400" i="1" dirty="0">
                <a:solidFill>
                  <a:srgbClr val="002060"/>
                </a:solidFill>
                <a:latin typeface="Comic Sans MS" panose="030F0702030302020204" pitchFamily="66" charset="0"/>
                <a:ea typeface="新細明體" pitchFamily="18" charset="-120"/>
              </a:rPr>
              <a:t>I - </a:t>
            </a:r>
            <a:r>
              <a:rPr lang="en-GB" altLang="zh-TW" sz="2400" dirty="0">
                <a:solidFill>
                  <a:srgbClr val="002060"/>
                </a:solidFill>
                <a:latin typeface="Comic Sans MS" panose="030F0702030302020204" pitchFamily="66" charset="0"/>
                <a:ea typeface="新細明體" pitchFamily="18" charset="-120"/>
              </a:rPr>
              <a:t>loss of mass of the Greenland and Antarctic ice sheets due to the ongoing adjustment to past climate change (</a:t>
            </a:r>
            <a:r>
              <a:rPr lang="en-GB" altLang="zh-TW" sz="2400" dirty="0" err="1">
                <a:solidFill>
                  <a:srgbClr val="002060"/>
                </a:solidFill>
                <a:latin typeface="Comic Sans MS" panose="030F0702030302020204" pitchFamily="66" charset="0"/>
                <a:ea typeface="新細明體" pitchFamily="18" charset="-120"/>
              </a:rPr>
              <a:t>eustatic</a:t>
            </a:r>
            <a:r>
              <a:rPr lang="en-GB" altLang="zh-TW" sz="2400" dirty="0">
                <a:solidFill>
                  <a:srgbClr val="002060"/>
                </a:solidFill>
                <a:latin typeface="Comic Sans MS" panose="030F0702030302020204" pitchFamily="66" charset="0"/>
                <a:ea typeface="新細明體" pitchFamily="18" charset="-120"/>
              </a:rPr>
              <a:t> rise)</a:t>
            </a:r>
          </a:p>
          <a:p>
            <a:pPr eaLnBrk="1" hangingPunct="1">
              <a:spcBef>
                <a:spcPts val="600"/>
              </a:spcBef>
              <a:buFontTx/>
              <a:buNone/>
            </a:pPr>
            <a:r>
              <a:rPr lang="en-GB" altLang="zh-TW" sz="2400" i="1" dirty="0">
                <a:solidFill>
                  <a:srgbClr val="FF0000"/>
                </a:solidFill>
                <a:latin typeface="Comic Sans MS" panose="030F0702030302020204" pitchFamily="66" charset="0"/>
                <a:ea typeface="新細明體" pitchFamily="18" charset="-120"/>
              </a:rPr>
              <a:t>p - </a:t>
            </a:r>
            <a:r>
              <a:rPr lang="en-GB" altLang="zh-TW" sz="2400" dirty="0">
                <a:solidFill>
                  <a:srgbClr val="FF0000"/>
                </a:solidFill>
                <a:latin typeface="Comic Sans MS" panose="030F0702030302020204" pitchFamily="66" charset="0"/>
                <a:ea typeface="新細明體" pitchFamily="18" charset="-120"/>
              </a:rPr>
              <a:t>runoff from thawing of permafrost (</a:t>
            </a:r>
            <a:r>
              <a:rPr lang="en-GB" altLang="zh-TW" sz="2400" dirty="0" err="1">
                <a:solidFill>
                  <a:srgbClr val="FF0000"/>
                </a:solidFill>
                <a:latin typeface="Comic Sans MS" panose="030F0702030302020204" pitchFamily="66" charset="0"/>
                <a:ea typeface="新細明體" pitchFamily="18" charset="-120"/>
              </a:rPr>
              <a:t>eustatic</a:t>
            </a:r>
            <a:r>
              <a:rPr lang="en-GB" altLang="zh-TW" sz="2400" dirty="0">
                <a:solidFill>
                  <a:srgbClr val="FF0000"/>
                </a:solidFill>
                <a:latin typeface="Comic Sans MS" panose="030F0702030302020204" pitchFamily="66" charset="0"/>
                <a:ea typeface="新細明體" pitchFamily="18" charset="-120"/>
              </a:rPr>
              <a:t> rise)</a:t>
            </a:r>
          </a:p>
          <a:p>
            <a:pPr eaLnBrk="1" hangingPunct="1">
              <a:spcBef>
                <a:spcPts val="600"/>
              </a:spcBef>
              <a:buFontTx/>
              <a:buNone/>
            </a:pPr>
            <a:r>
              <a:rPr lang="en-GB" altLang="zh-TW" sz="2400" i="1" dirty="0">
                <a:solidFill>
                  <a:srgbClr val="0000FF"/>
                </a:solidFill>
                <a:latin typeface="Comic Sans MS" panose="030F0702030302020204" pitchFamily="66" charset="0"/>
                <a:ea typeface="新細明體" pitchFamily="18" charset="-120"/>
              </a:rPr>
              <a:t>s - </a:t>
            </a:r>
            <a:r>
              <a:rPr lang="en-GB" altLang="zh-TW" sz="2400" dirty="0">
                <a:solidFill>
                  <a:srgbClr val="0000FF"/>
                </a:solidFill>
                <a:latin typeface="Comic Sans MS" panose="030F0702030302020204" pitchFamily="66" charset="0"/>
                <a:ea typeface="新細明體" pitchFamily="18" charset="-120"/>
              </a:rPr>
              <a:t>deposition of sediment on the ocean floor </a:t>
            </a:r>
          </a:p>
        </p:txBody>
      </p:sp>
    </p:spTree>
    <p:extLst>
      <p:ext uri="{BB962C8B-B14F-4D97-AF65-F5344CB8AC3E}">
        <p14:creationId xmlns:p14="http://schemas.microsoft.com/office/powerpoint/2010/main" val="2785358051"/>
      </p:ext>
    </p:extLst>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2027238" y="473218"/>
            <a:ext cx="8229600" cy="411163"/>
          </a:xfrm>
        </p:spPr>
        <p:txBody>
          <a:bodyPr/>
          <a:lstStyle/>
          <a:p>
            <a:pPr algn="l"/>
            <a:r>
              <a:rPr lang="en-US" altLang="da-DK" sz="1800" b="1" dirty="0">
                <a:solidFill>
                  <a:srgbClr val="000080"/>
                </a:solidFill>
                <a:latin typeface="Tahoma" panose="020B0604030504040204" pitchFamily="34" charset="0"/>
              </a:rPr>
              <a:t>Factors affecting sea level rise: </a:t>
            </a:r>
            <a:r>
              <a:rPr lang="en-US" altLang="da-DK" sz="1800" b="1" dirty="0" err="1">
                <a:solidFill>
                  <a:srgbClr val="000080"/>
                </a:solidFill>
                <a:latin typeface="Tahoma" panose="020B0604030504040204" pitchFamily="34" charset="0"/>
              </a:rPr>
              <a:t>Eustatic</a:t>
            </a:r>
            <a:r>
              <a:rPr lang="en-US" altLang="da-DK" sz="1800" b="1" dirty="0">
                <a:solidFill>
                  <a:srgbClr val="000080"/>
                </a:solidFill>
                <a:latin typeface="Tahoma" panose="020B0604030504040204" pitchFamily="34" charset="0"/>
              </a:rPr>
              <a:t> changes</a:t>
            </a:r>
          </a:p>
        </p:txBody>
      </p:sp>
      <p:sp>
        <p:nvSpPr>
          <p:cNvPr id="92168" name="Rectangle 8"/>
          <p:cNvSpPr>
            <a:spLocks noChangeArrowheads="1"/>
          </p:cNvSpPr>
          <p:nvPr/>
        </p:nvSpPr>
        <p:spPr bwMode="auto">
          <a:xfrm>
            <a:off x="180975" y="1199649"/>
            <a:ext cx="87122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271463" indent="-271463">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r>
              <a:rPr lang="en-GB" altLang="da-DK" b="1" dirty="0" err="1">
                <a:latin typeface="Tahoma" panose="020B0604030504040204" pitchFamily="34" charset="0"/>
              </a:rPr>
              <a:t>Eustatic</a:t>
            </a:r>
            <a:r>
              <a:rPr lang="en-GB" altLang="da-DK" b="1" dirty="0">
                <a:latin typeface="Tahoma" panose="020B0604030504040204" pitchFamily="34" charset="0"/>
              </a:rPr>
              <a:t> changes = volumetric (</a:t>
            </a:r>
            <a:r>
              <a:rPr lang="en-GB" altLang="da-DK" sz="4000" b="1" dirty="0">
                <a:latin typeface="Tahoma" panose="020B0604030504040204" pitchFamily="34" charset="0"/>
              </a:rPr>
              <a:t>mass</a:t>
            </a:r>
            <a:r>
              <a:rPr lang="en-GB" altLang="da-DK" b="1" dirty="0">
                <a:latin typeface="Tahoma" panose="020B0604030504040204" pitchFamily="34" charset="0"/>
              </a:rPr>
              <a:t>) changes</a:t>
            </a:r>
          </a:p>
          <a:p>
            <a:endParaRPr lang="en-GB" altLang="da-DK" b="1" dirty="0">
              <a:latin typeface="Tahoma" panose="020B0604030504040204" pitchFamily="34" charset="0"/>
            </a:endParaRPr>
          </a:p>
          <a:p>
            <a:endParaRPr lang="en-GB" altLang="da-DK" b="1" dirty="0">
              <a:latin typeface="Tahoma" panose="020B0604030504040204" pitchFamily="34" charset="0"/>
            </a:endParaRPr>
          </a:p>
          <a:p>
            <a:r>
              <a:rPr lang="en-GB" altLang="da-DK" b="1" dirty="0" smtClean="0">
                <a:latin typeface="Tahoma" panose="020B0604030504040204" pitchFamily="34" charset="0"/>
              </a:rPr>
              <a:t>Comes from….Glaciers</a:t>
            </a:r>
            <a:r>
              <a:rPr lang="en-GB" altLang="da-DK" b="1" dirty="0">
                <a:latin typeface="Tahoma" panose="020B0604030504040204" pitchFamily="34" charset="0"/>
              </a:rPr>
              <a:t>, ice-caps or ice-sheets:</a:t>
            </a:r>
          </a:p>
          <a:p>
            <a:endParaRPr lang="en-GB" altLang="da-DK" b="1" dirty="0">
              <a:latin typeface="Tahoma" panose="020B0604030504040204" pitchFamily="34" charset="0"/>
            </a:endParaRPr>
          </a:p>
          <a:p>
            <a:pPr>
              <a:buFontTx/>
              <a:buChar char="•"/>
            </a:pPr>
            <a:r>
              <a:rPr lang="en-GB" altLang="da-DK" dirty="0">
                <a:latin typeface="Tahoma" panose="020B0604030504040204" pitchFamily="34" charset="0"/>
              </a:rPr>
              <a:t>Gain mass by accumulation of snow (snowfall and deposition by wind-drift), which is gradually transformed to ice.</a:t>
            </a:r>
          </a:p>
          <a:p>
            <a:pPr>
              <a:buFontTx/>
              <a:buChar char="•"/>
            </a:pPr>
            <a:endParaRPr lang="en-GB" altLang="da-DK" dirty="0">
              <a:latin typeface="Tahoma" panose="020B0604030504040204" pitchFamily="34" charset="0"/>
            </a:endParaRPr>
          </a:p>
          <a:p>
            <a:pPr>
              <a:buFontTx/>
              <a:buChar char="•"/>
            </a:pPr>
            <a:r>
              <a:rPr lang="en-GB" altLang="da-DK" dirty="0">
                <a:latin typeface="Tahoma" panose="020B0604030504040204" pitchFamily="34" charset="0"/>
              </a:rPr>
              <a:t>Lose mass (ablation) mainly by melting at the surface or base with subsequent runoff or evaporation of the melt water</a:t>
            </a:r>
          </a:p>
          <a:p>
            <a:pPr>
              <a:buFontTx/>
              <a:buChar char="•"/>
            </a:pPr>
            <a:endParaRPr lang="en-GB" altLang="da-DK" dirty="0">
              <a:latin typeface="Tahoma" panose="020B0604030504040204" pitchFamily="34" charset="0"/>
            </a:endParaRPr>
          </a:p>
          <a:p>
            <a:pPr>
              <a:buFontTx/>
              <a:buChar char="•"/>
            </a:pPr>
            <a:r>
              <a:rPr lang="en-GB" altLang="da-DK" dirty="0">
                <a:latin typeface="Tahoma" panose="020B0604030504040204" pitchFamily="34" charset="0"/>
              </a:rPr>
              <a:t>Net accumulation occurs at higher altitude</a:t>
            </a:r>
          </a:p>
          <a:p>
            <a:pPr>
              <a:buFontTx/>
              <a:buChar char="•"/>
            </a:pPr>
            <a:endParaRPr lang="en-GB" altLang="da-DK" dirty="0">
              <a:latin typeface="Tahoma" panose="020B0604030504040204" pitchFamily="34" charset="0"/>
            </a:endParaRPr>
          </a:p>
          <a:p>
            <a:pPr>
              <a:buFontTx/>
              <a:buChar char="•"/>
            </a:pPr>
            <a:r>
              <a:rPr lang="en-GB" altLang="da-DK" dirty="0" smtClean="0">
                <a:latin typeface="Tahoma" panose="020B0604030504040204" pitchFamily="34" charset="0"/>
              </a:rPr>
              <a:t>The </a:t>
            </a:r>
            <a:r>
              <a:rPr lang="en-GB" altLang="da-DK" dirty="0">
                <a:latin typeface="Tahoma" panose="020B0604030504040204" pitchFamily="34" charset="0"/>
              </a:rPr>
              <a:t>mass balance for an individual body of ice is usually expressed as the rate of change of the equivalent volume of liquid water, in m</a:t>
            </a:r>
            <a:r>
              <a:rPr lang="en-GB" altLang="da-DK" baseline="30000" dirty="0">
                <a:latin typeface="Tahoma" panose="020B0604030504040204" pitchFamily="34" charset="0"/>
              </a:rPr>
              <a:t>3</a:t>
            </a:r>
            <a:r>
              <a:rPr lang="en-GB" altLang="da-DK" dirty="0">
                <a:latin typeface="Tahoma" panose="020B0604030504040204" pitchFamily="34" charset="0"/>
              </a:rPr>
              <a:t>/</a:t>
            </a:r>
            <a:r>
              <a:rPr lang="en-GB" altLang="da-DK" dirty="0" err="1">
                <a:latin typeface="Tahoma" panose="020B0604030504040204" pitchFamily="34" charset="0"/>
              </a:rPr>
              <a:t>yr</a:t>
            </a:r>
            <a:r>
              <a:rPr lang="en-GB" altLang="da-DK" dirty="0">
                <a:latin typeface="Tahoma" panose="020B0604030504040204" pitchFamily="34" charset="0"/>
              </a:rPr>
              <a:t>; the mass balance is zero for a steady </a:t>
            </a:r>
            <a:r>
              <a:rPr lang="en-GB" altLang="da-DK" dirty="0" smtClean="0">
                <a:latin typeface="Tahoma" panose="020B0604030504040204" pitchFamily="34" charset="0"/>
              </a:rPr>
              <a:t>state</a:t>
            </a:r>
          </a:p>
          <a:p>
            <a:pPr>
              <a:buFontTx/>
              <a:buChar char="•"/>
            </a:pPr>
            <a:endParaRPr lang="en-GB" altLang="da-DK" dirty="0">
              <a:latin typeface="Tahoma" panose="020B0604030504040204" pitchFamily="34" charset="0"/>
            </a:endParaRPr>
          </a:p>
          <a:p>
            <a:pPr>
              <a:buFontTx/>
              <a:buChar char="•"/>
            </a:pPr>
            <a:r>
              <a:rPr lang="en-GB" altLang="da-DK" dirty="0" smtClean="0">
                <a:latin typeface="Tahoma" panose="020B0604030504040204" pitchFamily="34" charset="0"/>
              </a:rPr>
              <a:t>Permafrost is great big </a:t>
            </a:r>
            <a:r>
              <a:rPr lang="en-GB" altLang="da-DK" dirty="0" err="1" smtClean="0">
                <a:latin typeface="Tahoma" panose="020B0604030504040204" pitchFamily="34" charset="0"/>
              </a:rPr>
              <a:t>unknow</a:t>
            </a:r>
            <a:r>
              <a:rPr lang="en-GB" altLang="da-DK" dirty="0" smtClean="0">
                <a:latin typeface="Tahoma" panose="020B0604030504040204" pitchFamily="34" charset="0"/>
              </a:rPr>
              <a:t> right now. </a:t>
            </a:r>
          </a:p>
          <a:p>
            <a:pPr>
              <a:buFontTx/>
              <a:buChar char="•"/>
            </a:pPr>
            <a:r>
              <a:rPr lang="en-GB" altLang="da-DK" dirty="0" smtClean="0">
                <a:latin typeface="Tahoma" panose="020B0604030504040204" pitchFamily="34" charset="0"/>
              </a:rPr>
              <a:t>Thawing permafrost might become large contributor in the future. </a:t>
            </a:r>
            <a:endParaRPr lang="en-GB" altLang="da-DK" dirty="0">
              <a:latin typeface="Tahoma" panose="020B0604030504040204" pitchFamily="34" charset="0"/>
            </a:endParaRPr>
          </a:p>
        </p:txBody>
      </p:sp>
    </p:spTree>
    <p:extLst>
      <p:ext uri="{BB962C8B-B14F-4D97-AF65-F5344CB8AC3E}">
        <p14:creationId xmlns:p14="http://schemas.microsoft.com/office/powerpoint/2010/main" val="2115314183"/>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734888" y="713581"/>
            <a:ext cx="8229600" cy="411163"/>
          </a:xfrm>
        </p:spPr>
        <p:txBody>
          <a:bodyPr/>
          <a:lstStyle/>
          <a:p>
            <a:pPr algn="l"/>
            <a:r>
              <a:rPr lang="en-US" altLang="da-DK" sz="1800" b="1" dirty="0">
                <a:solidFill>
                  <a:srgbClr val="000080"/>
                </a:solidFill>
                <a:latin typeface="Tahoma" panose="020B0604030504040204" pitchFamily="34" charset="0"/>
              </a:rPr>
              <a:t>Factors affecting sea level rise: </a:t>
            </a:r>
            <a:r>
              <a:rPr lang="en-US" altLang="da-DK" sz="3200" b="1" dirty="0">
                <a:solidFill>
                  <a:srgbClr val="000080"/>
                </a:solidFill>
                <a:latin typeface="Tahoma" panose="020B0604030504040204" pitchFamily="34" charset="0"/>
              </a:rPr>
              <a:t>Steric rise</a:t>
            </a:r>
          </a:p>
        </p:txBody>
      </p:sp>
      <p:sp>
        <p:nvSpPr>
          <p:cNvPr id="100359" name="Rectangle 7"/>
          <p:cNvSpPr>
            <a:spLocks noChangeArrowheads="1"/>
          </p:cNvSpPr>
          <p:nvPr/>
        </p:nvSpPr>
        <p:spPr bwMode="auto">
          <a:xfrm>
            <a:off x="216163" y="1491928"/>
            <a:ext cx="849788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1463" indent="-271463">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buFontTx/>
              <a:buChar char="•"/>
            </a:pPr>
            <a:r>
              <a:rPr lang="en-GB" altLang="da-DK" dirty="0">
                <a:latin typeface="Tahoma" panose="020B0604030504040204" pitchFamily="34" charset="0"/>
              </a:rPr>
              <a:t>As oceans warm, density decreases and thus even at constant mass the volume of the ocean increases</a:t>
            </a:r>
          </a:p>
          <a:p>
            <a:pPr>
              <a:buFontTx/>
              <a:buChar char="•"/>
            </a:pPr>
            <a:endParaRPr lang="en-GB" altLang="da-DK" dirty="0">
              <a:latin typeface="Tahoma" panose="020B0604030504040204" pitchFamily="34" charset="0"/>
            </a:endParaRPr>
          </a:p>
          <a:p>
            <a:pPr>
              <a:buFontTx/>
              <a:buChar char="•"/>
            </a:pPr>
            <a:r>
              <a:rPr lang="en-GB" altLang="da-DK" b="1" dirty="0">
                <a:latin typeface="Tahoma" panose="020B0604030504040204" pitchFamily="34" charset="0"/>
              </a:rPr>
              <a:t>Thermal expansion </a:t>
            </a:r>
            <a:r>
              <a:rPr lang="en-GB" altLang="da-DK" dirty="0">
                <a:latin typeface="Tahoma" panose="020B0604030504040204" pitchFamily="34" charset="0"/>
              </a:rPr>
              <a:t>(or steric sea level rise) occurs at all ocean temperatures (albeit small in the deep ocean)</a:t>
            </a:r>
          </a:p>
          <a:p>
            <a:pPr>
              <a:buFontTx/>
              <a:buChar char="•"/>
            </a:pPr>
            <a:endParaRPr lang="en-GB" altLang="da-DK" dirty="0">
              <a:latin typeface="Tahoma" panose="020B0604030504040204" pitchFamily="34" charset="0"/>
            </a:endParaRPr>
          </a:p>
          <a:p>
            <a:pPr>
              <a:buFontTx/>
              <a:buChar char="•"/>
            </a:pPr>
            <a:r>
              <a:rPr lang="en-GB" altLang="da-DK" dirty="0">
                <a:latin typeface="Tahoma" panose="020B0604030504040204" pitchFamily="34" charset="0"/>
              </a:rPr>
              <a:t>Water at higher temperature or under greater pressure (at greater depth) expands more for a given heat input. Therefore, the global average expansion is affected by the distribution of heat within the ocean</a:t>
            </a:r>
          </a:p>
          <a:p>
            <a:pPr>
              <a:buFontTx/>
              <a:buChar char="•"/>
            </a:pPr>
            <a:endParaRPr lang="en-GB" altLang="da-DK" dirty="0" smtClean="0">
              <a:latin typeface="Tahoma" panose="020B0604030504040204" pitchFamily="34" charset="0"/>
            </a:endParaRPr>
          </a:p>
          <a:p>
            <a:pPr>
              <a:buFontTx/>
              <a:buChar char="•"/>
            </a:pPr>
            <a:r>
              <a:rPr lang="en-GB" altLang="da-DK" b="1" dirty="0" err="1" smtClean="0">
                <a:latin typeface="Tahoma" panose="020B0604030504040204" pitchFamily="34" charset="0"/>
              </a:rPr>
              <a:t>Haline</a:t>
            </a:r>
            <a:r>
              <a:rPr lang="en-GB" altLang="da-DK" b="1" dirty="0">
                <a:latin typeface="Tahoma" panose="020B0604030504040204" pitchFamily="34" charset="0"/>
              </a:rPr>
              <a:t>-</a:t>
            </a:r>
            <a:r>
              <a:rPr lang="en-GB" altLang="da-DK" b="1" dirty="0" smtClean="0">
                <a:latin typeface="Tahoma" panose="020B0604030504040204" pitchFamily="34" charset="0"/>
              </a:rPr>
              <a:t>expansion:</a:t>
            </a:r>
            <a:endParaRPr lang="en-GB" altLang="da-DK" b="1" dirty="0">
              <a:latin typeface="Tahoma" panose="020B0604030504040204" pitchFamily="34" charset="0"/>
            </a:endParaRPr>
          </a:p>
          <a:p>
            <a:pPr>
              <a:buFontTx/>
              <a:buChar char="•"/>
            </a:pPr>
            <a:r>
              <a:rPr lang="en-GB" altLang="da-DK" dirty="0">
                <a:latin typeface="Tahoma" panose="020B0604030504040204" pitchFamily="34" charset="0"/>
              </a:rPr>
              <a:t>Salinity changes within the ocean also have a significant impact on the local density and thus local sea level, but have little effect on global average sea level change</a:t>
            </a:r>
          </a:p>
          <a:p>
            <a:pPr>
              <a:buFontTx/>
              <a:buChar char="•"/>
            </a:pPr>
            <a:endParaRPr lang="en-GB" altLang="da-DK" dirty="0">
              <a:latin typeface="Tahoma" panose="020B0604030504040204" pitchFamily="34" charset="0"/>
            </a:endParaRPr>
          </a:p>
          <a:p>
            <a:pPr>
              <a:buFontTx/>
              <a:buChar char="•"/>
            </a:pPr>
            <a:r>
              <a:rPr lang="en-GB" altLang="da-DK" dirty="0">
                <a:latin typeface="Tahoma" panose="020B0604030504040204" pitchFamily="34" charset="0"/>
              </a:rPr>
              <a:t>The rate of climate change depends strongly on the rate at which heat is removed from the ocean surface layers into the ocean interior – if heat is taken up more readily, climate change is retarded but sea level rises more rapidly</a:t>
            </a:r>
          </a:p>
          <a:p>
            <a:r>
              <a:rPr lang="en-GB" altLang="da-DK" sz="1600" dirty="0">
                <a:latin typeface="Tahoma" panose="020B0604030504040204" pitchFamily="34" charset="0"/>
              </a:rPr>
              <a:t> </a:t>
            </a:r>
          </a:p>
        </p:txBody>
      </p:sp>
    </p:spTree>
    <p:extLst>
      <p:ext uri="{BB962C8B-B14F-4D97-AF65-F5344CB8AC3E}">
        <p14:creationId xmlns:p14="http://schemas.microsoft.com/office/powerpoint/2010/main" val="1601710918"/>
      </p:ext>
    </p:extLst>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2555776" y="116632"/>
            <a:ext cx="8229600" cy="411163"/>
          </a:xfrm>
        </p:spPr>
        <p:txBody>
          <a:bodyPr/>
          <a:lstStyle/>
          <a:p>
            <a:pPr algn="l"/>
            <a:r>
              <a:rPr lang="en-US" altLang="da-DK" sz="1800" b="1" dirty="0" smtClean="0">
                <a:solidFill>
                  <a:srgbClr val="000080"/>
                </a:solidFill>
                <a:latin typeface="Tahoma" panose="020B0604030504040204" pitchFamily="34" charset="0"/>
              </a:rPr>
              <a:t>Smaller effect: Changing the shape (isostatic) </a:t>
            </a:r>
            <a:endParaRPr lang="en-US" altLang="da-DK" sz="1800" b="1" dirty="0">
              <a:solidFill>
                <a:srgbClr val="000080"/>
              </a:solidFill>
              <a:latin typeface="Tahoma" panose="020B0604030504040204" pitchFamily="34" charset="0"/>
            </a:endParaRPr>
          </a:p>
        </p:txBody>
      </p:sp>
      <p:sp>
        <p:nvSpPr>
          <p:cNvPr id="100359" name="Rectangle 7"/>
          <p:cNvSpPr>
            <a:spLocks noChangeArrowheads="1"/>
          </p:cNvSpPr>
          <p:nvPr/>
        </p:nvSpPr>
        <p:spPr bwMode="auto">
          <a:xfrm>
            <a:off x="216163" y="1491928"/>
            <a:ext cx="84978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1463" indent="-271463">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buFontTx/>
              <a:buChar char="•"/>
            </a:pPr>
            <a:r>
              <a:rPr lang="en-GB" altLang="da-DK" dirty="0" smtClean="0">
                <a:latin typeface="Tahoma" panose="020B0604030504040204" pitchFamily="34" charset="0"/>
              </a:rPr>
              <a:t>Earthquakes &amp;  </a:t>
            </a:r>
            <a:r>
              <a:rPr lang="en-GB" altLang="da-DK" sz="1600" dirty="0" smtClean="0">
                <a:latin typeface="Tahoma" panose="020B0604030504040204" pitchFamily="34" charset="0"/>
              </a:rPr>
              <a:t>Post Glacial Rebound changes the shape. </a:t>
            </a:r>
          </a:p>
          <a:p>
            <a:pPr>
              <a:buFontTx/>
              <a:buChar char="•"/>
            </a:pPr>
            <a:endParaRPr lang="en-GB" altLang="da-DK" dirty="0">
              <a:latin typeface="Tahoma" panose="020B0604030504040204" pitchFamily="34" charset="0"/>
            </a:endParaRPr>
          </a:p>
          <a:p>
            <a:pPr>
              <a:buFontTx/>
              <a:buChar char="•"/>
            </a:pPr>
            <a:endParaRPr lang="en-GB" altLang="da-DK" sz="1600" dirty="0" smtClean="0">
              <a:latin typeface="Tahoma" panose="020B0604030504040204" pitchFamily="34" charset="0"/>
            </a:endParaRPr>
          </a:p>
          <a:p>
            <a:pPr>
              <a:buFontTx/>
              <a:buChar char="•"/>
            </a:pPr>
            <a:endParaRPr lang="en-GB" altLang="da-DK" sz="1600" dirty="0">
              <a:latin typeface="Tahoma" panose="020B0604030504040204" pitchFamily="34" charset="0"/>
            </a:endParaRPr>
          </a:p>
        </p:txBody>
      </p:sp>
      <p:pic>
        <p:nvPicPr>
          <p:cNvPr id="4" name="Picture 2" descr="GlacioIsostasy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163" y="2129589"/>
            <a:ext cx="5029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creen shot 2012-08-14 at 3.55.0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0240" y="4753359"/>
            <a:ext cx="7308304" cy="2104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2202" y="678282"/>
            <a:ext cx="5823595" cy="378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808261807"/>
      </p:ext>
    </p:extLst>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752" y="332656"/>
            <a:ext cx="4950394" cy="954107"/>
          </a:xfrm>
          <a:prstGeom prst="rect">
            <a:avLst/>
          </a:prstGeom>
          <a:noFill/>
        </p:spPr>
        <p:txBody>
          <a:bodyPr wrap="none" rtlCol="0">
            <a:spAutoFit/>
          </a:bodyPr>
          <a:lstStyle/>
          <a:p>
            <a:r>
              <a:rPr lang="da-DK" sz="2800" b="1" dirty="0" err="1" smtClean="0"/>
              <a:t>Eustatic</a:t>
            </a:r>
            <a:r>
              <a:rPr lang="da-DK" sz="2800" b="1" dirty="0" smtClean="0"/>
              <a:t> Sea Level Rise </a:t>
            </a:r>
          </a:p>
          <a:p>
            <a:r>
              <a:rPr lang="da-DK" sz="2800" b="1" dirty="0" smtClean="0"/>
              <a:t>(Mass </a:t>
            </a:r>
            <a:r>
              <a:rPr lang="da-DK" sz="2800" b="1" dirty="0" err="1" smtClean="0"/>
              <a:t>changes</a:t>
            </a:r>
            <a:r>
              <a:rPr lang="da-DK" sz="2800" b="1" dirty="0" smtClean="0"/>
              <a:t>)</a:t>
            </a:r>
            <a:endParaRPr lang="da-DK" sz="2800" b="1" dirty="0"/>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54" y="2996952"/>
            <a:ext cx="208756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12" descr="https://encrypted-tbn1.gstatic.com/images?q=tbn:ANd9GcS-Aez7fVbgrHYfyWCDR3qiDS2Lj-tI4bR2YUNMz2QoGumMULU6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3718819"/>
            <a:ext cx="3367088"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93833" y="1772816"/>
            <a:ext cx="7894591" cy="1077218"/>
          </a:xfrm>
          <a:prstGeom prst="rect">
            <a:avLst/>
          </a:prstGeom>
          <a:noFill/>
        </p:spPr>
        <p:txBody>
          <a:bodyPr wrap="square" rtlCol="0">
            <a:spAutoFit/>
          </a:bodyPr>
          <a:lstStyle/>
          <a:p>
            <a:r>
              <a:rPr lang="da-DK" dirty="0" err="1" smtClean="0"/>
              <a:t>We</a:t>
            </a:r>
            <a:r>
              <a:rPr lang="da-DK" dirty="0" smtClean="0"/>
              <a:t> </a:t>
            </a:r>
            <a:r>
              <a:rPr lang="da-DK" dirty="0" err="1" smtClean="0"/>
              <a:t>need</a:t>
            </a:r>
            <a:r>
              <a:rPr lang="da-DK" dirty="0" smtClean="0"/>
              <a:t> to </a:t>
            </a:r>
            <a:r>
              <a:rPr lang="da-DK" dirty="0" err="1" smtClean="0"/>
              <a:t>launch</a:t>
            </a:r>
            <a:r>
              <a:rPr lang="da-DK" dirty="0" smtClean="0"/>
              <a:t> a </a:t>
            </a:r>
            <a:r>
              <a:rPr lang="da-DK" dirty="0" err="1" smtClean="0"/>
              <a:t>scale</a:t>
            </a:r>
            <a:r>
              <a:rPr lang="da-DK" dirty="0" smtClean="0"/>
              <a:t> in Space to measure </a:t>
            </a:r>
            <a:r>
              <a:rPr lang="da-DK" dirty="0" err="1" smtClean="0"/>
              <a:t>mass</a:t>
            </a:r>
            <a:r>
              <a:rPr lang="da-DK" dirty="0" smtClean="0"/>
              <a:t> </a:t>
            </a:r>
            <a:r>
              <a:rPr lang="da-DK" dirty="0" err="1" smtClean="0"/>
              <a:t>changes</a:t>
            </a:r>
            <a:endParaRPr lang="da-DK" dirty="0" smtClean="0"/>
          </a:p>
          <a:p>
            <a:endParaRPr lang="da-DK" dirty="0"/>
          </a:p>
          <a:p>
            <a:r>
              <a:rPr lang="da-DK" dirty="0" smtClean="0"/>
              <a:t>Mass on </a:t>
            </a:r>
            <a:r>
              <a:rPr lang="da-DK" dirty="0" err="1" smtClean="0"/>
              <a:t>earth</a:t>
            </a:r>
            <a:r>
              <a:rPr lang="da-DK" dirty="0" smtClean="0"/>
              <a:t> </a:t>
            </a:r>
            <a:r>
              <a:rPr lang="da-DK" dirty="0" err="1" smtClean="0"/>
              <a:t>will</a:t>
            </a:r>
            <a:r>
              <a:rPr lang="da-DK" dirty="0" smtClean="0"/>
              <a:t> </a:t>
            </a:r>
            <a:r>
              <a:rPr lang="da-DK" dirty="0" err="1" smtClean="0"/>
              <a:t>affect</a:t>
            </a:r>
            <a:r>
              <a:rPr lang="da-DK" dirty="0" smtClean="0"/>
              <a:t> </a:t>
            </a:r>
            <a:r>
              <a:rPr lang="da-DK" dirty="0" err="1" smtClean="0"/>
              <a:t>satellites</a:t>
            </a:r>
            <a:r>
              <a:rPr lang="da-DK" dirty="0" smtClean="0"/>
              <a:t> </a:t>
            </a:r>
            <a:r>
              <a:rPr lang="da-DK" dirty="0" err="1" smtClean="0"/>
              <a:t>differently</a:t>
            </a:r>
            <a:r>
              <a:rPr lang="da-DK" dirty="0" smtClean="0"/>
              <a:t> due to </a:t>
            </a:r>
            <a:r>
              <a:rPr lang="da-DK" dirty="0" err="1" smtClean="0"/>
              <a:t>their</a:t>
            </a:r>
            <a:r>
              <a:rPr lang="da-DK" dirty="0" smtClean="0"/>
              <a:t> difference in r to the </a:t>
            </a:r>
            <a:r>
              <a:rPr lang="da-DK" dirty="0" err="1" smtClean="0"/>
              <a:t>mass</a:t>
            </a:r>
            <a:r>
              <a:rPr lang="da-DK" dirty="0" smtClean="0"/>
              <a:t> element (Newtons 2 </a:t>
            </a:r>
            <a:r>
              <a:rPr lang="da-DK" dirty="0" err="1" smtClean="0"/>
              <a:t>law</a:t>
            </a:r>
            <a:r>
              <a:rPr lang="da-DK" dirty="0" smtClean="0"/>
              <a:t>.   </a:t>
            </a:r>
            <a:endParaRPr lang="da-DK" dirty="0"/>
          </a:p>
        </p:txBody>
      </p:sp>
    </p:spTree>
    <p:extLst>
      <p:ext uri="{BB962C8B-B14F-4D97-AF65-F5344CB8AC3E}">
        <p14:creationId xmlns:p14="http://schemas.microsoft.com/office/powerpoint/2010/main" val="95339870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p:cNvSpPr>
            <a:spLocks noGrp="1"/>
          </p:cNvSpPr>
          <p:nvPr>
            <p:ph type="title"/>
          </p:nvPr>
        </p:nvSpPr>
        <p:spPr>
          <a:xfrm>
            <a:off x="755576" y="1052736"/>
            <a:ext cx="8784976" cy="1143000"/>
          </a:xfrm>
        </p:spPr>
        <p:txBody>
          <a:bodyPr/>
          <a:lstStyle/>
          <a:p>
            <a:r>
              <a:rPr lang="da-DK" altLang="da-DK" dirty="0" err="1" smtClean="0"/>
              <a:t>Gravity</a:t>
            </a:r>
            <a:r>
              <a:rPr lang="da-DK" altLang="da-DK" dirty="0" smtClean="0"/>
              <a:t> and </a:t>
            </a:r>
            <a:r>
              <a:rPr lang="da-DK" altLang="da-DK" dirty="0" err="1" smtClean="0"/>
              <a:t>satellite</a:t>
            </a:r>
            <a:r>
              <a:rPr lang="da-DK" altLang="da-DK" dirty="0" smtClean="0"/>
              <a:t> </a:t>
            </a:r>
            <a:r>
              <a:rPr lang="da-DK" altLang="da-DK" dirty="0" err="1" smtClean="0"/>
              <a:t>orbits</a:t>
            </a:r>
            <a:r>
              <a:rPr lang="da-DK" altLang="da-DK" dirty="0" smtClean="0"/>
              <a:t/>
            </a:r>
            <a:br>
              <a:rPr lang="da-DK" altLang="da-DK" dirty="0" smtClean="0"/>
            </a:br>
            <a:r>
              <a:rPr lang="da-DK" altLang="da-DK" dirty="0" smtClean="0"/>
              <a:t/>
            </a:r>
            <a:br>
              <a:rPr lang="da-DK" altLang="da-DK" dirty="0" smtClean="0"/>
            </a:br>
            <a:r>
              <a:rPr lang="da-DK" altLang="da-DK" dirty="0" err="1" smtClean="0"/>
              <a:t>Two</a:t>
            </a:r>
            <a:r>
              <a:rPr lang="da-DK" altLang="da-DK" dirty="0" smtClean="0"/>
              <a:t> </a:t>
            </a:r>
            <a:r>
              <a:rPr lang="da-DK" altLang="da-DK" dirty="0" err="1" smtClean="0"/>
              <a:t>spacecrafts</a:t>
            </a:r>
            <a:r>
              <a:rPr lang="da-DK" altLang="da-DK" dirty="0" smtClean="0"/>
              <a:t> </a:t>
            </a:r>
            <a:r>
              <a:rPr lang="da-DK" altLang="da-DK" dirty="0" err="1" smtClean="0"/>
              <a:t>making</a:t>
            </a:r>
            <a:r>
              <a:rPr lang="da-DK" altLang="da-DK" dirty="0" smtClean="0"/>
              <a:t> </a:t>
            </a:r>
            <a:r>
              <a:rPr lang="da-DK" altLang="da-DK" dirty="0" err="1" smtClean="0"/>
              <a:t>one</a:t>
            </a:r>
            <a:r>
              <a:rPr lang="da-DK" altLang="da-DK" dirty="0" smtClean="0"/>
              <a:t> </a:t>
            </a:r>
            <a:r>
              <a:rPr lang="da-DK" altLang="da-DK" dirty="0" err="1" smtClean="0"/>
              <a:t>scale</a:t>
            </a:r>
            <a:r>
              <a:rPr lang="da-DK" altLang="da-DK" dirty="0" smtClean="0"/>
              <a:t> </a:t>
            </a:r>
            <a:br>
              <a:rPr lang="da-DK" altLang="da-DK" dirty="0" smtClean="0"/>
            </a:br>
            <a:r>
              <a:rPr lang="da-DK" altLang="da-DK" dirty="0" smtClean="0"/>
              <a:t>GRACE–400 km</a:t>
            </a:r>
            <a:br>
              <a:rPr lang="da-DK" altLang="da-DK" dirty="0" smtClean="0"/>
            </a:br>
            <a:r>
              <a:rPr lang="da-DK" altLang="da-DK" dirty="0" smtClean="0"/>
              <a:t/>
            </a:r>
            <a:br>
              <a:rPr lang="da-DK" altLang="da-DK" dirty="0" smtClean="0"/>
            </a:br>
            <a:endParaRPr lang="da-DK" altLang="da-DK" dirty="0" smtClean="0"/>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592459"/>
            <a:ext cx="6296025"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80" y="1468101"/>
            <a:ext cx="9723335"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4655957" y="1987900"/>
            <a:ext cx="1388151" cy="420042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Verdana" pitchFamily="34" charset="0"/>
              <a:ea typeface="ＭＳ Ｐゴシック" pitchFamily="34" charset="-128"/>
            </a:endParaRPr>
          </a:p>
        </p:txBody>
      </p:sp>
      <p:sp>
        <p:nvSpPr>
          <p:cNvPr id="6" name="Left-Right Arrow 5"/>
          <p:cNvSpPr/>
          <p:nvPr/>
        </p:nvSpPr>
        <p:spPr bwMode="auto">
          <a:xfrm>
            <a:off x="4848213" y="3693548"/>
            <a:ext cx="979871" cy="262526"/>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Verdana" pitchFamily="34" charset="0"/>
              <a:ea typeface="ＭＳ Ｐゴシック" pitchFamily="34" charset="-128"/>
            </a:endParaRPr>
          </a:p>
        </p:txBody>
      </p:sp>
    </p:spTree>
    <p:extLst>
      <p:ext uri="{BB962C8B-B14F-4D97-AF65-F5344CB8AC3E}">
        <p14:creationId xmlns:p14="http://schemas.microsoft.com/office/powerpoint/2010/main" val="19860055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編號版面配置區 3"/>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97A3DF4-514D-421C-9B2F-58CCF15E382E}" type="slidenum">
              <a:rPr lang="en-GB" altLang="zh-TW" sz="1400"/>
              <a:pPr>
                <a:spcBef>
                  <a:spcPct val="0"/>
                </a:spcBef>
                <a:buFontTx/>
                <a:buNone/>
              </a:pPr>
              <a:t>8</a:t>
            </a:fld>
            <a:endParaRPr lang="en-GB" altLang="zh-TW" sz="1400"/>
          </a:p>
        </p:txBody>
      </p:sp>
      <p:pic>
        <p:nvPicPr>
          <p:cNvPr id="54275" name="Picture 8" descr="fig1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036638"/>
            <a:ext cx="7040562"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9"/>
          <p:cNvSpPr>
            <a:spLocks noChangeArrowheads="1"/>
          </p:cNvSpPr>
          <p:nvPr/>
        </p:nvSpPr>
        <p:spPr bwMode="auto">
          <a:xfrm>
            <a:off x="157163" y="5613400"/>
            <a:ext cx="78406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marL="371475" indent="-3714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zh-TW" sz="1800" dirty="0">
                <a:latin typeface="Comic Sans MS" panose="030F0702030302020204" pitchFamily="66" charset="0"/>
                <a:ea typeface="新細明體" pitchFamily="18" charset="-120"/>
              </a:rPr>
              <a:t>Contributions from the major ice sheets: </a:t>
            </a:r>
          </a:p>
          <a:p>
            <a:pPr eaLnBrk="1" hangingPunct="1">
              <a:spcBef>
                <a:spcPct val="0"/>
              </a:spcBef>
              <a:buFontTx/>
              <a:buAutoNum type="romanLcParenBoth"/>
            </a:pPr>
            <a:r>
              <a:rPr lang="en-GB" altLang="zh-TW" sz="1800" dirty="0">
                <a:latin typeface="Comic Sans MS" panose="030F0702030302020204" pitchFamily="66" charset="0"/>
                <a:ea typeface="新細明體" pitchFamily="18" charset="-120"/>
              </a:rPr>
              <a:t>North America, including </a:t>
            </a:r>
            <a:r>
              <a:rPr lang="en-GB" altLang="zh-TW" sz="1800" dirty="0" err="1">
                <a:latin typeface="Comic Sans MS" panose="030F0702030302020204" pitchFamily="66" charset="0"/>
                <a:ea typeface="新細明體" pitchFamily="18" charset="-120"/>
              </a:rPr>
              <a:t>Laurentia</a:t>
            </a:r>
            <a:r>
              <a:rPr lang="en-GB" altLang="zh-TW" sz="1800" dirty="0">
                <a:latin typeface="Comic Sans MS" panose="030F0702030302020204" pitchFamily="66" charset="0"/>
                <a:ea typeface="新細明體" pitchFamily="18" charset="-120"/>
              </a:rPr>
              <a:t>, Cordilleran ice, and Greenland, </a:t>
            </a:r>
          </a:p>
          <a:p>
            <a:pPr eaLnBrk="1" hangingPunct="1">
              <a:spcBef>
                <a:spcPct val="0"/>
              </a:spcBef>
              <a:buFontTx/>
              <a:buNone/>
            </a:pPr>
            <a:r>
              <a:rPr lang="en-GB" altLang="zh-TW" sz="1800" dirty="0">
                <a:latin typeface="Comic Sans MS" panose="030F0702030302020204" pitchFamily="66" charset="0"/>
                <a:ea typeface="新細明體" pitchFamily="18" charset="-120"/>
              </a:rPr>
              <a:t>(ii) Northern Europe (Fennoscandia), including the Barents region, </a:t>
            </a:r>
          </a:p>
          <a:p>
            <a:pPr eaLnBrk="1" hangingPunct="1">
              <a:spcBef>
                <a:spcPct val="0"/>
              </a:spcBef>
              <a:buFontTx/>
              <a:buNone/>
            </a:pPr>
            <a:r>
              <a:rPr lang="en-GB" altLang="zh-TW" sz="1800" dirty="0">
                <a:latin typeface="Comic Sans MS" panose="030F0702030302020204" pitchFamily="66" charset="0"/>
                <a:ea typeface="新細明體" pitchFamily="18" charset="-120"/>
              </a:rPr>
              <a:t>(iii) Antarctica (</a:t>
            </a:r>
            <a:r>
              <a:rPr lang="en-GB" altLang="zh-TW" sz="1800" dirty="0" err="1">
                <a:latin typeface="Comic Sans MS" panose="030F0702030302020204" pitchFamily="66" charset="0"/>
                <a:ea typeface="新細明體" pitchFamily="18" charset="-120"/>
              </a:rPr>
              <a:t>Lambeck</a:t>
            </a:r>
            <a:r>
              <a:rPr lang="en-GB" altLang="zh-TW" sz="1800" dirty="0">
                <a:latin typeface="Comic Sans MS" panose="030F0702030302020204" pitchFamily="66" charset="0"/>
                <a:ea typeface="新細明體" pitchFamily="18" charset="-120"/>
              </a:rPr>
              <a:t>, 1999)	</a:t>
            </a:r>
            <a:r>
              <a:rPr lang="en-GB" altLang="zh-TW" sz="1800" dirty="0">
                <a:ea typeface="新細明體" pitchFamily="18" charset="-120"/>
              </a:rPr>
              <a:t>		Source: IPCC, 2001 </a:t>
            </a:r>
          </a:p>
        </p:txBody>
      </p:sp>
      <p:sp>
        <p:nvSpPr>
          <p:cNvPr id="6" name="文字方塊 5"/>
          <p:cNvSpPr txBox="1"/>
          <p:nvPr/>
        </p:nvSpPr>
        <p:spPr>
          <a:xfrm>
            <a:off x="287338" y="98425"/>
            <a:ext cx="8677275" cy="954088"/>
          </a:xfrm>
          <a:prstGeom prst="rect">
            <a:avLst/>
          </a:prstGeom>
          <a:noFill/>
        </p:spPr>
        <p:txBody>
          <a:bodyPr>
            <a:spAutoFit/>
          </a:bodyPr>
          <a:lstStyle/>
          <a:p>
            <a:pPr eaLnBrk="1" hangingPunct="1">
              <a:defRPr/>
            </a:pPr>
            <a:r>
              <a:rPr lang="en-GB" altLang="zh-TW" sz="2800" b="1" dirty="0">
                <a:solidFill>
                  <a:srgbClr val="0000FF"/>
                </a:solidFill>
                <a:effectLst>
                  <a:outerShdw blurRad="38100" dist="38100" dir="2700000" algn="tl">
                    <a:srgbClr val="000000">
                      <a:alpha val="43137"/>
                    </a:srgbClr>
                  </a:outerShdw>
                </a:effectLst>
                <a:latin typeface="Comic Sans MS" pitchFamily="66" charset="0"/>
                <a:ea typeface="新細明體" charset="-120"/>
              </a:rPr>
              <a:t>Estimates of global sea level change over the last 140,000 years (continuous line) </a:t>
            </a:r>
          </a:p>
        </p:txBody>
      </p:sp>
    </p:spTree>
    <p:extLst>
      <p:ext uri="{BB962C8B-B14F-4D97-AF65-F5344CB8AC3E}">
        <p14:creationId xmlns:p14="http://schemas.microsoft.com/office/powerpoint/2010/main" val="3593041283"/>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09600" y="-171400"/>
            <a:ext cx="7772400" cy="1143000"/>
          </a:xfrm>
        </p:spPr>
        <p:txBody>
          <a:bodyPr/>
          <a:lstStyle/>
          <a:p>
            <a:r>
              <a:rPr lang="da-DK" altLang="da-DK" dirty="0" smtClean="0"/>
              <a:t>Observations </a:t>
            </a:r>
            <a:r>
              <a:rPr lang="da-DK" altLang="da-DK" dirty="0" err="1" smtClean="0"/>
              <a:t>are</a:t>
            </a:r>
            <a:r>
              <a:rPr lang="da-DK" altLang="da-DK" dirty="0" smtClean="0"/>
              <a:t> TIME differences:</a:t>
            </a:r>
          </a:p>
        </p:txBody>
      </p:sp>
      <p:pic>
        <p:nvPicPr>
          <p:cNvPr id="4" name="Short-GRACE-ACC.avi">
            <a:hlinkClick r:id="" action="ppaction://media"/>
          </p:cNvPr>
          <p:cNvPicPr preferRelativeResize="0">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354267" y="1052736"/>
            <a:ext cx="8283066" cy="516681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42826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 presetClass="mediacall" presetSubtype="0" fill="hold" nodeType="withEffect">
                                  <p:stCondLst>
                                    <p:cond delay="0"/>
                                  </p:stCondLst>
                                  <p:childTnLst>
                                    <p:cmd type="call" cmd="togglePause">
                                      <p:cBhvr>
                                        <p:cTn id="8"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9" fill="hold" display="0">
                  <p:stCondLst>
                    <p:cond delay="indefinite"/>
                  </p:stCondLst>
                </p:cTn>
                <p:tgtEl>
                  <p:spTgt spid="4"/>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8" descr="GRACE instrumnents top 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9550" y="1300163"/>
            <a:ext cx="4054475"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10" descr="GRACE instruments internal 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3432175"/>
            <a:ext cx="51403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2"/>
          <p:cNvSpPr>
            <a:spLocks noGrp="1" noChangeArrowheads="1"/>
          </p:cNvSpPr>
          <p:nvPr>
            <p:ph type="title"/>
          </p:nvPr>
        </p:nvSpPr>
        <p:spPr>
          <a:xfrm>
            <a:off x="879475" y="-222250"/>
            <a:ext cx="8229600" cy="914400"/>
          </a:xfrm>
        </p:spPr>
        <p:txBody>
          <a:bodyPr/>
          <a:lstStyle/>
          <a:p>
            <a:r>
              <a:rPr lang="da-DK" altLang="da-DK" smtClean="0"/>
              <a:t>GRACE Formation Flying Satellites</a:t>
            </a:r>
            <a:endParaRPr lang="en-US" altLang="da-DK" smtClean="0"/>
          </a:p>
        </p:txBody>
      </p:sp>
      <p:sp>
        <p:nvSpPr>
          <p:cNvPr id="41989" name="Rectangle 3"/>
          <p:cNvSpPr>
            <a:spLocks noGrp="1" noChangeArrowheads="1"/>
          </p:cNvSpPr>
          <p:nvPr>
            <p:ph type="body" idx="1"/>
          </p:nvPr>
        </p:nvSpPr>
        <p:spPr>
          <a:xfrm>
            <a:off x="0" y="1089025"/>
            <a:ext cx="8229600" cy="4525963"/>
          </a:xfrm>
        </p:spPr>
        <p:txBody>
          <a:bodyPr/>
          <a:lstStyle/>
          <a:p>
            <a:pPr lvl="1">
              <a:buFontTx/>
              <a:buNone/>
            </a:pPr>
            <a:r>
              <a:rPr lang="en-US" altLang="da-DK" smtClean="0">
                <a:solidFill>
                  <a:srgbClr val="000080"/>
                </a:solidFill>
              </a:rPr>
              <a:t>   KBR+USO Ranging  (JPL/SSL/APL)</a:t>
            </a:r>
          </a:p>
          <a:p>
            <a:pPr>
              <a:buFontTx/>
              <a:buNone/>
            </a:pPr>
            <a:r>
              <a:rPr lang="en-US" altLang="da-DK" sz="1800" smtClean="0">
                <a:solidFill>
                  <a:srgbClr val="000080"/>
                </a:solidFill>
              </a:rPr>
              <a:t>	     ACC SuperSTAR Accelerometer (ONERA)</a:t>
            </a:r>
          </a:p>
          <a:p>
            <a:pPr>
              <a:buFontTx/>
              <a:buNone/>
            </a:pPr>
            <a:r>
              <a:rPr lang="en-US" altLang="da-DK" sz="1800" smtClean="0">
                <a:solidFill>
                  <a:srgbClr val="000080"/>
                </a:solidFill>
              </a:rPr>
              <a:t>       SCA Star Cameras (DTU) </a:t>
            </a:r>
          </a:p>
          <a:p>
            <a:pPr>
              <a:buFontTx/>
              <a:buNone/>
            </a:pPr>
            <a:r>
              <a:rPr lang="en-US" altLang="da-DK" sz="1800" smtClean="0">
                <a:solidFill>
                  <a:srgbClr val="000080"/>
                </a:solidFill>
              </a:rPr>
              <a:t>       GPS Receiver (JPL)</a:t>
            </a:r>
            <a:endParaRPr lang="en-US" altLang="da-DK" sz="1800" b="1" smtClean="0">
              <a:solidFill>
                <a:srgbClr val="000080"/>
              </a:solidFill>
            </a:endParaRPr>
          </a:p>
          <a:p>
            <a:endParaRPr lang="en-US" altLang="da-DK" sz="1800" b="1" smtClean="0">
              <a:solidFill>
                <a:srgbClr val="000080"/>
              </a:solidFill>
            </a:endParaRPr>
          </a:p>
          <a:p>
            <a:r>
              <a:rPr lang="en-US" altLang="da-DK" sz="1800" b="1" smtClean="0">
                <a:solidFill>
                  <a:srgbClr val="000080"/>
                </a:solidFill>
              </a:rPr>
              <a:t>Satellite </a:t>
            </a:r>
            <a:r>
              <a:rPr lang="en-US" altLang="da-DK" sz="1800" smtClean="0">
                <a:solidFill>
                  <a:srgbClr val="000080"/>
                </a:solidFill>
              </a:rPr>
              <a:t>(JPL/Astrium)</a:t>
            </a:r>
            <a:endParaRPr lang="en-US" altLang="da-DK" sz="1800" b="1" smtClean="0">
              <a:solidFill>
                <a:srgbClr val="000080"/>
              </a:solidFill>
            </a:endParaRPr>
          </a:p>
          <a:p>
            <a:r>
              <a:rPr lang="en-US" altLang="da-DK" sz="1800" b="1" smtClean="0">
                <a:solidFill>
                  <a:srgbClr val="000080"/>
                </a:solidFill>
              </a:rPr>
              <a:t>Launcher </a:t>
            </a:r>
            <a:r>
              <a:rPr lang="en-US" altLang="da-DK" sz="1800" smtClean="0">
                <a:solidFill>
                  <a:srgbClr val="000080"/>
                </a:solidFill>
              </a:rPr>
              <a:t>(DLR/Eurockot)</a:t>
            </a:r>
          </a:p>
          <a:p>
            <a:r>
              <a:rPr lang="en-US" altLang="da-DK" sz="1800" b="1" smtClean="0">
                <a:solidFill>
                  <a:srgbClr val="000080"/>
                </a:solidFill>
              </a:rPr>
              <a:t>Operations </a:t>
            </a:r>
            <a:r>
              <a:rPr lang="en-US" altLang="da-DK" sz="1800" smtClean="0">
                <a:solidFill>
                  <a:srgbClr val="000080"/>
                </a:solidFill>
              </a:rPr>
              <a:t>(DLR/GSOC)</a:t>
            </a:r>
          </a:p>
          <a:p>
            <a:r>
              <a:rPr lang="en-US" altLang="da-DK" sz="1800" b="1" smtClean="0">
                <a:solidFill>
                  <a:srgbClr val="000080"/>
                </a:solidFill>
              </a:rPr>
              <a:t>Science </a:t>
            </a:r>
            <a:r>
              <a:rPr lang="en-US" altLang="da-DK" sz="1800" smtClean="0">
                <a:solidFill>
                  <a:srgbClr val="000080"/>
                </a:solidFill>
              </a:rPr>
              <a:t>(CSR/JPL/GFZ</a:t>
            </a:r>
            <a:endParaRPr lang="en-US" altLang="da-DK" sz="1800" b="1" i="1" u="sng" smtClean="0">
              <a:solidFill>
                <a:srgbClr val="000080"/>
              </a:solidFill>
            </a:endParaRPr>
          </a:p>
          <a:p>
            <a:endParaRPr lang="en-US" altLang="da-DK" sz="1800" smtClean="0"/>
          </a:p>
        </p:txBody>
      </p:sp>
      <p:sp>
        <p:nvSpPr>
          <p:cNvPr id="41990" name="TextBox 1"/>
          <p:cNvSpPr txBox="1">
            <a:spLocks noChangeArrowheads="1"/>
          </p:cNvSpPr>
          <p:nvPr/>
        </p:nvSpPr>
        <p:spPr bwMode="auto">
          <a:xfrm>
            <a:off x="4454525" y="4652963"/>
            <a:ext cx="45815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600">
                <a:solidFill>
                  <a:schemeClr val="tx1"/>
                </a:solidFill>
                <a:latin typeface="Verdana" pitchFamily="34" charset="0"/>
                <a:ea typeface="ＭＳ Ｐゴシック" pitchFamily="34" charset="-128"/>
              </a:defRPr>
            </a:lvl1pPr>
            <a:lvl2pPr marL="742950" indent="-285750" eaLnBrk="0" hangingPunct="0">
              <a:spcBef>
                <a:spcPct val="20000"/>
              </a:spcBef>
              <a:buChar char="–"/>
              <a:defRPr sz="1600">
                <a:solidFill>
                  <a:schemeClr val="tx1"/>
                </a:solidFill>
                <a:latin typeface="Verdana" pitchFamily="34" charset="0"/>
                <a:ea typeface="ＭＳ Ｐゴシック" pitchFamily="34" charset="-128"/>
              </a:defRPr>
            </a:lvl2pPr>
            <a:lvl3pPr marL="1143000" indent="-228600" eaLnBrk="0" hangingPunct="0">
              <a:spcBef>
                <a:spcPct val="20000"/>
              </a:spcBef>
              <a:buChar char="•"/>
              <a:defRPr sz="1600">
                <a:solidFill>
                  <a:schemeClr val="tx1"/>
                </a:solidFill>
                <a:latin typeface="Verdana" pitchFamily="34" charset="0"/>
                <a:ea typeface="ＭＳ Ｐゴシック" pitchFamily="34" charset="-128"/>
              </a:defRPr>
            </a:lvl3pPr>
            <a:lvl4pPr marL="1600200" indent="-228600" eaLnBrk="0" hangingPunct="0">
              <a:spcBef>
                <a:spcPct val="20000"/>
              </a:spcBef>
              <a:buChar char="–"/>
              <a:defRPr sz="1600">
                <a:solidFill>
                  <a:schemeClr val="tx1"/>
                </a:solidFill>
                <a:latin typeface="Verdana" pitchFamily="34" charset="0"/>
                <a:ea typeface="ＭＳ Ｐゴシック" pitchFamily="34" charset="-128"/>
              </a:defRPr>
            </a:lvl4pPr>
            <a:lvl5pPr marL="2057400" indent="-228600" eaLnBrk="0" hangingPunct="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eaLnBrk="1" hangingPunct="1">
              <a:spcBef>
                <a:spcPct val="50000"/>
              </a:spcBef>
              <a:buFontTx/>
              <a:buNone/>
            </a:pPr>
            <a:r>
              <a:rPr lang="da-DK" altLang="da-DK" b="1"/>
              <a:t>             In essence. </a:t>
            </a:r>
          </a:p>
          <a:p>
            <a:pPr eaLnBrk="1" hangingPunct="1">
              <a:spcBef>
                <a:spcPct val="50000"/>
              </a:spcBef>
              <a:buFontTx/>
              <a:buNone/>
            </a:pPr>
            <a:r>
              <a:rPr lang="da-DK" altLang="da-DK"/>
              <a:t>          The two satellites become the scale</a:t>
            </a:r>
          </a:p>
          <a:p>
            <a:pPr eaLnBrk="1" hangingPunct="1">
              <a:spcBef>
                <a:spcPct val="50000"/>
              </a:spcBef>
              <a:buFontTx/>
              <a:buNone/>
            </a:pPr>
            <a:r>
              <a:rPr lang="da-DK" altLang="da-DK"/>
              <a:t>         And you use orbit pertubation</a:t>
            </a:r>
          </a:p>
          <a:p>
            <a:pPr eaLnBrk="1" hangingPunct="1">
              <a:spcBef>
                <a:spcPct val="50000"/>
              </a:spcBef>
              <a:buFontTx/>
              <a:buNone/>
            </a:pPr>
            <a:r>
              <a:rPr lang="da-DK" altLang="da-DK"/>
              <a:t>       As measurements.</a:t>
            </a:r>
          </a:p>
          <a:p>
            <a:pPr eaLnBrk="1" hangingPunct="1">
              <a:spcBef>
                <a:spcPct val="50000"/>
              </a:spcBef>
              <a:buFontTx/>
              <a:buNone/>
            </a:pPr>
            <a:r>
              <a:rPr lang="da-DK" altLang="da-DK"/>
              <a:t>     There aint no moving parts in satellite </a:t>
            </a:r>
          </a:p>
        </p:txBody>
      </p:sp>
    </p:spTree>
    <p:extLst>
      <p:ext uri="{BB962C8B-B14F-4D97-AF65-F5344CB8AC3E}">
        <p14:creationId xmlns:p14="http://schemas.microsoft.com/office/powerpoint/2010/main" val="26895774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188" y="100013"/>
            <a:ext cx="5402262"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5"/>
          <p:cNvSpPr>
            <a:spLocks noChangeArrowheads="1"/>
          </p:cNvSpPr>
          <p:nvPr/>
        </p:nvSpPr>
        <p:spPr bwMode="auto">
          <a:xfrm>
            <a:off x="107950" y="-387350"/>
            <a:ext cx="3584575" cy="686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79" tIns="44446" rIns="90479" bIns="44446">
            <a:spAutoFit/>
          </a:bodyPr>
          <a:lstStyle>
            <a:lvl1pPr eaLnBrk="0" hangingPunct="0">
              <a:spcBef>
                <a:spcPct val="20000"/>
              </a:spcBef>
              <a:buChar char="•"/>
              <a:defRPr sz="1600">
                <a:solidFill>
                  <a:schemeClr val="tx1"/>
                </a:solidFill>
                <a:latin typeface="Verdana" pitchFamily="34" charset="0"/>
                <a:ea typeface="ＭＳ Ｐゴシック" pitchFamily="34" charset="-128"/>
              </a:defRPr>
            </a:lvl1pPr>
            <a:lvl2pPr marL="742950" indent="-285750" eaLnBrk="0" hangingPunct="0">
              <a:spcBef>
                <a:spcPct val="20000"/>
              </a:spcBef>
              <a:buChar char="–"/>
              <a:defRPr sz="1600">
                <a:solidFill>
                  <a:schemeClr val="tx1"/>
                </a:solidFill>
                <a:latin typeface="Verdana" pitchFamily="34" charset="0"/>
                <a:ea typeface="ＭＳ Ｐゴシック" pitchFamily="34" charset="-128"/>
              </a:defRPr>
            </a:lvl2pPr>
            <a:lvl3pPr marL="1143000" indent="-228600" eaLnBrk="0" hangingPunct="0">
              <a:spcBef>
                <a:spcPct val="20000"/>
              </a:spcBef>
              <a:buChar char="•"/>
              <a:defRPr sz="1600">
                <a:solidFill>
                  <a:schemeClr val="tx1"/>
                </a:solidFill>
                <a:latin typeface="Verdana" pitchFamily="34" charset="0"/>
                <a:ea typeface="ＭＳ Ｐゴシック" pitchFamily="34" charset="-128"/>
              </a:defRPr>
            </a:lvl3pPr>
            <a:lvl4pPr marL="1600200" indent="-228600" eaLnBrk="0" hangingPunct="0">
              <a:spcBef>
                <a:spcPct val="20000"/>
              </a:spcBef>
              <a:buChar char="–"/>
              <a:defRPr sz="1600">
                <a:solidFill>
                  <a:schemeClr val="tx1"/>
                </a:solidFill>
                <a:latin typeface="Verdana" pitchFamily="34" charset="0"/>
                <a:ea typeface="ＭＳ Ｐゴシック" pitchFamily="34" charset="-128"/>
              </a:defRPr>
            </a:lvl4pPr>
            <a:lvl5pPr marL="2057400" indent="-228600" eaLnBrk="0" hangingPunct="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eaLnBrk="1" hangingPunct="1">
              <a:spcBef>
                <a:spcPct val="50000"/>
              </a:spcBef>
              <a:buFontTx/>
              <a:buNone/>
            </a:pPr>
            <a:endParaRPr lang="en-US" altLang="da-DK" b="1" i="1" u="sng" dirty="0">
              <a:solidFill>
                <a:srgbClr val="000080"/>
              </a:solidFill>
            </a:endParaRPr>
          </a:p>
          <a:p>
            <a:pPr>
              <a:spcBef>
                <a:spcPct val="50000"/>
              </a:spcBef>
              <a:buFontTx/>
              <a:buNone/>
            </a:pPr>
            <a:r>
              <a:rPr lang="en-US" altLang="da-DK" b="1" i="1" u="sng" dirty="0">
                <a:solidFill>
                  <a:srgbClr val="000080"/>
                </a:solidFill>
              </a:rPr>
              <a:t>Orbit</a:t>
            </a:r>
            <a:endParaRPr lang="en-US" altLang="da-DK" sz="1200" b="1" dirty="0">
              <a:solidFill>
                <a:srgbClr val="000080"/>
              </a:solidFill>
            </a:endParaRPr>
          </a:p>
          <a:p>
            <a:pPr>
              <a:spcBef>
                <a:spcPct val="50000"/>
              </a:spcBef>
              <a:buFontTx/>
              <a:buNone/>
            </a:pPr>
            <a:r>
              <a:rPr lang="en-US" altLang="da-DK" b="1" dirty="0">
                <a:solidFill>
                  <a:srgbClr val="000080"/>
                </a:solidFill>
              </a:rPr>
              <a:t>Launched: March 17, 2002</a:t>
            </a:r>
          </a:p>
          <a:p>
            <a:pPr>
              <a:spcBef>
                <a:spcPct val="50000"/>
              </a:spcBef>
              <a:buFontTx/>
              <a:buNone/>
            </a:pPr>
            <a:r>
              <a:rPr lang="en-US" altLang="da-DK" b="1" dirty="0">
                <a:solidFill>
                  <a:srgbClr val="000080"/>
                </a:solidFill>
              </a:rPr>
              <a:t>Initial Altitude: </a:t>
            </a:r>
            <a:r>
              <a:rPr lang="en-US" altLang="da-DK" b="1" dirty="0">
                <a:solidFill>
                  <a:srgbClr val="FF0000"/>
                </a:solidFill>
              </a:rPr>
              <a:t>500 km</a:t>
            </a:r>
          </a:p>
          <a:p>
            <a:pPr>
              <a:spcBef>
                <a:spcPct val="50000"/>
              </a:spcBef>
              <a:buFontTx/>
              <a:buNone/>
            </a:pPr>
            <a:r>
              <a:rPr lang="en-US" altLang="da-DK" b="1" dirty="0" smtClean="0">
                <a:solidFill>
                  <a:srgbClr val="000080"/>
                </a:solidFill>
              </a:rPr>
              <a:t>Inclination</a:t>
            </a:r>
            <a:r>
              <a:rPr lang="en-US" altLang="da-DK" b="1" dirty="0">
                <a:solidFill>
                  <a:srgbClr val="000080"/>
                </a:solidFill>
              </a:rPr>
              <a:t>: 89 </a:t>
            </a:r>
            <a:r>
              <a:rPr lang="en-US" altLang="da-DK" b="1" dirty="0" err="1">
                <a:solidFill>
                  <a:srgbClr val="000080"/>
                </a:solidFill>
              </a:rPr>
              <a:t>deg</a:t>
            </a:r>
            <a:endParaRPr lang="en-US" altLang="da-DK" b="1" dirty="0">
              <a:solidFill>
                <a:srgbClr val="000080"/>
              </a:solidFill>
            </a:endParaRPr>
          </a:p>
          <a:p>
            <a:pPr>
              <a:spcBef>
                <a:spcPct val="50000"/>
              </a:spcBef>
              <a:buFontTx/>
              <a:buNone/>
            </a:pPr>
            <a:r>
              <a:rPr lang="en-US" altLang="da-DK" b="1" dirty="0">
                <a:solidFill>
                  <a:srgbClr val="000080"/>
                </a:solidFill>
              </a:rPr>
              <a:t>Eccentricity: ~0.001</a:t>
            </a:r>
          </a:p>
          <a:p>
            <a:pPr>
              <a:spcBef>
                <a:spcPct val="50000"/>
              </a:spcBef>
              <a:buFontTx/>
              <a:buNone/>
            </a:pPr>
            <a:r>
              <a:rPr lang="en-US" altLang="da-DK" b="1" dirty="0">
                <a:solidFill>
                  <a:srgbClr val="000080"/>
                </a:solidFill>
              </a:rPr>
              <a:t>Distance: ~220 km</a:t>
            </a:r>
          </a:p>
          <a:p>
            <a:pPr>
              <a:spcBef>
                <a:spcPct val="50000"/>
              </a:spcBef>
              <a:buFontTx/>
              <a:buNone/>
            </a:pPr>
            <a:r>
              <a:rPr lang="en-US" altLang="da-DK" b="1" dirty="0">
                <a:solidFill>
                  <a:srgbClr val="C15500"/>
                </a:solidFill>
              </a:rPr>
              <a:t>Nominal Mission : 5 years</a:t>
            </a:r>
            <a:endParaRPr lang="en-US" altLang="da-DK" b="1" dirty="0">
              <a:solidFill>
                <a:srgbClr val="33CC33"/>
              </a:solidFill>
            </a:endParaRPr>
          </a:p>
          <a:p>
            <a:pPr>
              <a:spcBef>
                <a:spcPct val="50000"/>
              </a:spcBef>
              <a:buFontTx/>
              <a:buNone/>
            </a:pPr>
            <a:r>
              <a:rPr lang="en-US" altLang="da-DK" b="1" dirty="0">
                <a:solidFill>
                  <a:srgbClr val="000080"/>
                </a:solidFill>
              </a:rPr>
              <a:t>Non-Repeat Ground Track, Earth Pointed, 3-Axis Stable</a:t>
            </a:r>
          </a:p>
          <a:p>
            <a:pPr>
              <a:spcBef>
                <a:spcPct val="50000"/>
              </a:spcBef>
              <a:buFontTx/>
              <a:buNone/>
            </a:pPr>
            <a:endParaRPr lang="da-DK" altLang="da-DK" b="1" dirty="0">
              <a:solidFill>
                <a:srgbClr val="000080"/>
              </a:solidFill>
            </a:endParaRPr>
          </a:p>
          <a:p>
            <a:pPr>
              <a:spcBef>
                <a:spcPct val="50000"/>
              </a:spcBef>
              <a:buFontTx/>
              <a:buNone/>
            </a:pPr>
            <a:r>
              <a:rPr lang="da-DK" altLang="da-DK" b="1" dirty="0">
                <a:solidFill>
                  <a:srgbClr val="000080"/>
                </a:solidFill>
              </a:rPr>
              <a:t>2005 GRACE 1-2 </a:t>
            </a:r>
            <a:r>
              <a:rPr lang="da-DK" altLang="da-DK" b="1" dirty="0" err="1">
                <a:solidFill>
                  <a:srgbClr val="000080"/>
                </a:solidFill>
              </a:rPr>
              <a:t>Orbit</a:t>
            </a:r>
            <a:r>
              <a:rPr lang="da-DK" altLang="da-DK" b="1" dirty="0">
                <a:solidFill>
                  <a:srgbClr val="000080"/>
                </a:solidFill>
              </a:rPr>
              <a:t> Switch</a:t>
            </a:r>
          </a:p>
          <a:p>
            <a:pPr>
              <a:spcBef>
                <a:spcPct val="50000"/>
              </a:spcBef>
              <a:buFontTx/>
              <a:buNone/>
            </a:pPr>
            <a:endParaRPr lang="da-DK" altLang="da-DK" b="1" dirty="0">
              <a:solidFill>
                <a:srgbClr val="000080"/>
              </a:solidFill>
            </a:endParaRPr>
          </a:p>
          <a:p>
            <a:pPr>
              <a:spcBef>
                <a:spcPct val="50000"/>
              </a:spcBef>
              <a:buFontTx/>
              <a:buNone/>
            </a:pPr>
            <a:r>
              <a:rPr lang="da-DK" altLang="da-DK" b="1" dirty="0">
                <a:solidFill>
                  <a:srgbClr val="000080"/>
                </a:solidFill>
              </a:rPr>
              <a:t>Mission </a:t>
            </a:r>
            <a:r>
              <a:rPr lang="da-DK" altLang="da-DK" b="1" dirty="0" err="1">
                <a:solidFill>
                  <a:srgbClr val="000080"/>
                </a:solidFill>
              </a:rPr>
              <a:t>Lifetime</a:t>
            </a:r>
            <a:endParaRPr lang="da-DK" altLang="da-DK" b="1" dirty="0">
              <a:solidFill>
                <a:srgbClr val="000080"/>
              </a:solidFill>
            </a:endParaRPr>
          </a:p>
          <a:p>
            <a:pPr>
              <a:spcBef>
                <a:spcPct val="50000"/>
              </a:spcBef>
              <a:buFontTx/>
              <a:buNone/>
            </a:pPr>
            <a:r>
              <a:rPr lang="da-DK" altLang="da-DK" b="1" dirty="0">
                <a:solidFill>
                  <a:srgbClr val="000080"/>
                </a:solidFill>
              </a:rPr>
              <a:t>    5 Years</a:t>
            </a:r>
          </a:p>
          <a:p>
            <a:pPr>
              <a:spcBef>
                <a:spcPct val="50000"/>
              </a:spcBef>
              <a:buFontTx/>
              <a:buNone/>
            </a:pPr>
            <a:r>
              <a:rPr lang="da-DK" altLang="da-DK" b="1" dirty="0">
                <a:solidFill>
                  <a:srgbClr val="000080"/>
                </a:solidFill>
              </a:rPr>
              <a:t>    Extended to 9 </a:t>
            </a:r>
            <a:r>
              <a:rPr lang="da-DK" altLang="da-DK" b="1" dirty="0" smtClean="0">
                <a:solidFill>
                  <a:srgbClr val="000080"/>
                </a:solidFill>
              </a:rPr>
              <a:t>Years</a:t>
            </a:r>
          </a:p>
          <a:p>
            <a:pPr>
              <a:spcBef>
                <a:spcPct val="50000"/>
              </a:spcBef>
              <a:buFontTx/>
              <a:buNone/>
            </a:pPr>
            <a:r>
              <a:rPr lang="da-DK" altLang="da-DK" b="1" dirty="0" smtClean="0">
                <a:solidFill>
                  <a:srgbClr val="000080"/>
                </a:solidFill>
              </a:rPr>
              <a:t>But </a:t>
            </a:r>
            <a:r>
              <a:rPr lang="da-DK" altLang="da-DK" b="1" dirty="0" err="1" smtClean="0">
                <a:solidFill>
                  <a:srgbClr val="000080"/>
                </a:solidFill>
              </a:rPr>
              <a:t>its</a:t>
            </a:r>
            <a:r>
              <a:rPr lang="da-DK" altLang="da-DK" b="1" dirty="0" smtClean="0">
                <a:solidFill>
                  <a:srgbClr val="000080"/>
                </a:solidFill>
              </a:rPr>
              <a:t> still </a:t>
            </a:r>
            <a:r>
              <a:rPr lang="da-DK" altLang="da-DK" b="1" dirty="0" err="1" smtClean="0">
                <a:solidFill>
                  <a:srgbClr val="000080"/>
                </a:solidFill>
              </a:rPr>
              <a:t>working</a:t>
            </a:r>
            <a:r>
              <a:rPr lang="da-DK" altLang="da-DK" b="1" dirty="0" smtClean="0">
                <a:solidFill>
                  <a:srgbClr val="000080"/>
                </a:solidFill>
              </a:rPr>
              <a:t> (2016)</a:t>
            </a:r>
            <a:endParaRPr lang="da-DK" altLang="da-DK" b="1" dirty="0">
              <a:solidFill>
                <a:srgbClr val="000080"/>
              </a:solidFill>
            </a:endParaRPr>
          </a:p>
          <a:p>
            <a:pPr>
              <a:spcBef>
                <a:spcPct val="50000"/>
              </a:spcBef>
              <a:buFontTx/>
              <a:buNone/>
            </a:pPr>
            <a:r>
              <a:rPr lang="da-DK" altLang="da-DK" b="1" dirty="0">
                <a:solidFill>
                  <a:srgbClr val="000080"/>
                </a:solidFill>
              </a:rPr>
              <a:t> Future</a:t>
            </a:r>
          </a:p>
          <a:p>
            <a:pPr>
              <a:spcBef>
                <a:spcPct val="50000"/>
              </a:spcBef>
              <a:buFontTx/>
              <a:buNone/>
            </a:pPr>
            <a:r>
              <a:rPr lang="da-DK" altLang="da-DK" b="1" dirty="0">
                <a:solidFill>
                  <a:srgbClr val="000080"/>
                </a:solidFill>
              </a:rPr>
              <a:t>    GRACE-</a:t>
            </a:r>
            <a:r>
              <a:rPr lang="da-DK" altLang="da-DK" b="1" dirty="0" err="1">
                <a:solidFill>
                  <a:srgbClr val="000080"/>
                </a:solidFill>
              </a:rPr>
              <a:t>Follow</a:t>
            </a:r>
            <a:r>
              <a:rPr lang="da-DK" altLang="da-DK" b="1" dirty="0">
                <a:solidFill>
                  <a:srgbClr val="000080"/>
                </a:solidFill>
              </a:rPr>
              <a:t> On </a:t>
            </a:r>
            <a:endParaRPr lang="en-US" altLang="da-DK" b="1" dirty="0">
              <a:solidFill>
                <a:srgbClr val="000080"/>
              </a:solidFill>
            </a:endParaRPr>
          </a:p>
        </p:txBody>
      </p:sp>
    </p:spTree>
    <p:extLst>
      <p:ext uri="{BB962C8B-B14F-4D97-AF65-F5344CB8AC3E}">
        <p14:creationId xmlns:p14="http://schemas.microsoft.com/office/powerpoint/2010/main" val="21936679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250825" y="811213"/>
            <a:ext cx="8893175"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1600">
                <a:solidFill>
                  <a:schemeClr val="tx1"/>
                </a:solidFill>
                <a:latin typeface="Verdana" pitchFamily="34" charset="0"/>
                <a:ea typeface="ＭＳ Ｐゴシック" pitchFamily="34" charset="-128"/>
              </a:defRPr>
            </a:lvl1pPr>
            <a:lvl2pPr marL="742950" indent="-285750" eaLnBrk="0" hangingPunct="0">
              <a:spcBef>
                <a:spcPct val="20000"/>
              </a:spcBef>
              <a:buChar char="–"/>
              <a:defRPr sz="1600">
                <a:solidFill>
                  <a:schemeClr val="tx1"/>
                </a:solidFill>
                <a:latin typeface="Verdana" pitchFamily="34" charset="0"/>
                <a:ea typeface="ＭＳ Ｐゴシック" pitchFamily="34" charset="-128"/>
              </a:defRPr>
            </a:lvl2pPr>
            <a:lvl3pPr marL="1143000" indent="-228600" eaLnBrk="0" hangingPunct="0">
              <a:spcBef>
                <a:spcPct val="20000"/>
              </a:spcBef>
              <a:buChar char="•"/>
              <a:defRPr sz="1600">
                <a:solidFill>
                  <a:schemeClr val="tx1"/>
                </a:solidFill>
                <a:latin typeface="Verdana" pitchFamily="34" charset="0"/>
                <a:ea typeface="ＭＳ Ｐゴシック" pitchFamily="34" charset="-128"/>
              </a:defRPr>
            </a:lvl3pPr>
            <a:lvl4pPr marL="1600200" indent="-228600" eaLnBrk="0" hangingPunct="0">
              <a:spcBef>
                <a:spcPct val="20000"/>
              </a:spcBef>
              <a:buChar char="–"/>
              <a:defRPr sz="1600">
                <a:solidFill>
                  <a:schemeClr val="tx1"/>
                </a:solidFill>
                <a:latin typeface="Verdana" pitchFamily="34" charset="0"/>
                <a:ea typeface="ＭＳ Ｐゴシック" pitchFamily="34" charset="-128"/>
              </a:defRPr>
            </a:lvl4pPr>
            <a:lvl5pPr marL="2057400" indent="-228600" eaLnBrk="0" hangingPunct="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a:buSzPct val="80000"/>
              <a:buFontTx/>
              <a:buNone/>
            </a:pPr>
            <a:r>
              <a:rPr lang="da-DK" altLang="da-DK" sz="2000" b="1" dirty="0"/>
              <a:t>The </a:t>
            </a:r>
            <a:r>
              <a:rPr lang="da-DK" altLang="da-DK" sz="2000" b="1" dirty="0" err="1"/>
              <a:t>two</a:t>
            </a:r>
            <a:r>
              <a:rPr lang="da-DK" altLang="da-DK" sz="2000" b="1" dirty="0"/>
              <a:t> </a:t>
            </a:r>
            <a:r>
              <a:rPr lang="da-DK" altLang="da-DK" sz="2000" b="1" dirty="0" err="1"/>
              <a:t>satellites</a:t>
            </a:r>
            <a:r>
              <a:rPr lang="da-DK" altLang="da-DK" sz="2000" b="1" dirty="0"/>
              <a:t> </a:t>
            </a:r>
            <a:r>
              <a:rPr lang="da-DK" altLang="da-DK" sz="2000" b="1" dirty="0" err="1"/>
              <a:t>act</a:t>
            </a:r>
            <a:r>
              <a:rPr lang="da-DK" altLang="da-DK" sz="2000" b="1" dirty="0"/>
              <a:t> like a </a:t>
            </a:r>
            <a:r>
              <a:rPr lang="da-DK" altLang="da-DK" sz="2000" b="1" dirty="0" err="1"/>
              <a:t>very</a:t>
            </a:r>
            <a:r>
              <a:rPr lang="da-DK" altLang="da-DK" sz="2000" b="1" dirty="0"/>
              <a:t> big </a:t>
            </a:r>
            <a:r>
              <a:rPr lang="da-DK" altLang="da-DK" sz="2000" b="1" dirty="0" err="1"/>
              <a:t>scale</a:t>
            </a:r>
            <a:r>
              <a:rPr lang="da-DK" altLang="da-DK" sz="2000" b="1" dirty="0"/>
              <a:t> </a:t>
            </a:r>
            <a:r>
              <a:rPr lang="da-DK" altLang="da-DK" sz="2000" b="1" dirty="0" err="1"/>
              <a:t>because</a:t>
            </a:r>
            <a:r>
              <a:rPr lang="da-DK" altLang="da-DK" sz="2000" b="1" dirty="0"/>
              <a:t> of</a:t>
            </a:r>
          </a:p>
          <a:p>
            <a:pPr>
              <a:buSzPct val="80000"/>
              <a:buFontTx/>
              <a:buNone/>
            </a:pPr>
            <a:r>
              <a:rPr lang="da-DK" altLang="da-DK" sz="2000" b="1" dirty="0"/>
              <a:t>ORBIT </a:t>
            </a:r>
            <a:r>
              <a:rPr lang="da-DK" altLang="da-DK" sz="2000" b="1" dirty="0" err="1"/>
              <a:t>pertubation</a:t>
            </a:r>
            <a:r>
              <a:rPr lang="da-DK" altLang="da-DK" sz="2000" b="1" dirty="0"/>
              <a:t>……</a:t>
            </a:r>
          </a:p>
          <a:p>
            <a:pPr>
              <a:buSzPct val="80000"/>
              <a:buFontTx/>
              <a:buNone/>
            </a:pPr>
            <a:r>
              <a:rPr lang="da-DK" altLang="da-DK" sz="2000" b="1" dirty="0" err="1"/>
              <a:t>Orbit</a:t>
            </a:r>
            <a:r>
              <a:rPr lang="da-DK" altLang="da-DK" sz="2000" b="1" dirty="0"/>
              <a:t> </a:t>
            </a:r>
            <a:r>
              <a:rPr lang="da-DK" altLang="da-DK" sz="2000" b="1" dirty="0" err="1"/>
              <a:t>pertubation</a:t>
            </a:r>
            <a:r>
              <a:rPr lang="da-DK" altLang="da-DK" sz="2000" b="1" dirty="0"/>
              <a:t>/</a:t>
            </a:r>
            <a:r>
              <a:rPr lang="da-DK" altLang="da-DK" sz="2000" b="1" dirty="0" err="1"/>
              <a:t>ranging</a:t>
            </a:r>
            <a:r>
              <a:rPr lang="da-DK" altLang="da-DK" sz="2000" b="1" dirty="0"/>
              <a:t> is </a:t>
            </a:r>
            <a:r>
              <a:rPr lang="da-DK" altLang="da-DK" sz="2000" b="1" dirty="0" err="1"/>
              <a:t>measured</a:t>
            </a:r>
            <a:r>
              <a:rPr lang="da-DK" altLang="da-DK" sz="2000" b="1" dirty="0"/>
              <a:t> by KBR </a:t>
            </a:r>
            <a:r>
              <a:rPr lang="da-DK" altLang="da-DK" sz="2000" b="1" dirty="0" err="1"/>
              <a:t>ranging</a:t>
            </a:r>
            <a:endParaRPr lang="da-DK" altLang="da-DK" sz="2000" b="1" dirty="0"/>
          </a:p>
          <a:p>
            <a:pPr>
              <a:buSzPct val="80000"/>
              <a:buFontTx/>
              <a:buNone/>
            </a:pPr>
            <a:endParaRPr lang="da-DK" altLang="da-DK" sz="2000" b="1" dirty="0"/>
          </a:p>
          <a:p>
            <a:pPr>
              <a:buSzPct val="80000"/>
              <a:buFontTx/>
              <a:buNone/>
            </a:pPr>
            <a:r>
              <a:rPr lang="da-DK" altLang="da-DK" sz="2000" b="1" dirty="0" err="1"/>
              <a:t>Accuracy</a:t>
            </a:r>
            <a:r>
              <a:rPr lang="da-DK" altLang="da-DK" sz="2000" b="1" dirty="0"/>
              <a:t> </a:t>
            </a:r>
            <a:r>
              <a:rPr lang="da-DK" altLang="da-DK" sz="2000" b="1" dirty="0" err="1"/>
              <a:t>currently</a:t>
            </a:r>
            <a:r>
              <a:rPr lang="da-DK" altLang="da-DK" sz="2000" b="1" dirty="0"/>
              <a:t> 2 </a:t>
            </a:r>
            <a:r>
              <a:rPr lang="da-DK" altLang="da-DK" sz="2000" b="1" dirty="0" err="1"/>
              <a:t>Micrometer</a:t>
            </a:r>
            <a:r>
              <a:rPr lang="da-DK" altLang="da-DK" sz="2000" b="1" dirty="0"/>
              <a:t> </a:t>
            </a:r>
          </a:p>
          <a:p>
            <a:pPr>
              <a:buSzPct val="80000"/>
              <a:buFontTx/>
              <a:buNone/>
            </a:pPr>
            <a:endParaRPr lang="da-DK" altLang="da-DK" sz="2000" b="1" dirty="0"/>
          </a:p>
          <a:p>
            <a:pPr>
              <a:buSzPct val="80000"/>
              <a:buFontTx/>
              <a:buNone/>
            </a:pPr>
            <a:r>
              <a:rPr lang="da-DK" altLang="da-DK" sz="2000" b="1" dirty="0"/>
              <a:t>1/100 </a:t>
            </a:r>
            <a:r>
              <a:rPr lang="da-DK" altLang="da-DK" sz="2000" b="1" dirty="0" err="1"/>
              <a:t>thickness</a:t>
            </a:r>
            <a:r>
              <a:rPr lang="da-DK" altLang="da-DK" sz="2000" b="1" dirty="0"/>
              <a:t> of a </a:t>
            </a:r>
            <a:r>
              <a:rPr lang="da-DK" altLang="da-DK" sz="2000" b="1" dirty="0" err="1"/>
              <a:t>hair</a:t>
            </a:r>
            <a:r>
              <a:rPr lang="da-DK" altLang="da-DK" sz="2000" b="1" dirty="0"/>
              <a:t> </a:t>
            </a:r>
          </a:p>
          <a:p>
            <a:pPr>
              <a:buSzPct val="80000"/>
              <a:buFontTx/>
              <a:buNone/>
            </a:pPr>
            <a:r>
              <a:rPr lang="da-DK" altLang="da-DK" sz="2000" b="1" dirty="0" err="1"/>
              <a:t>Better</a:t>
            </a:r>
            <a:r>
              <a:rPr lang="da-DK" altLang="da-DK" sz="2000" b="1" dirty="0"/>
              <a:t> </a:t>
            </a:r>
            <a:r>
              <a:rPr lang="da-DK" altLang="da-DK" sz="2000" b="1" dirty="0" err="1"/>
              <a:t>than</a:t>
            </a:r>
            <a:r>
              <a:rPr lang="da-DK" altLang="da-DK" sz="2000" b="1" dirty="0"/>
              <a:t> diameter of </a:t>
            </a:r>
            <a:r>
              <a:rPr lang="da-DK" altLang="da-DK" sz="2000" b="1" dirty="0" err="1"/>
              <a:t>blood</a:t>
            </a:r>
            <a:r>
              <a:rPr lang="da-DK" altLang="da-DK" sz="2000" b="1" dirty="0"/>
              <a:t> </a:t>
            </a:r>
            <a:r>
              <a:rPr lang="da-DK" altLang="da-DK" sz="2000" b="1" dirty="0" err="1"/>
              <a:t>cell</a:t>
            </a:r>
            <a:endParaRPr lang="en-US" altLang="da-DK" sz="2000" b="1" dirty="0"/>
          </a:p>
          <a:p>
            <a:pPr>
              <a:buSzPct val="80000"/>
              <a:buFontTx/>
              <a:buNone/>
            </a:pPr>
            <a:endParaRPr lang="en-US" altLang="da-DK" sz="2000" b="1" dirty="0"/>
          </a:p>
          <a:p>
            <a:pPr>
              <a:buSzPct val="80000"/>
              <a:buFontTx/>
              <a:buNone/>
            </a:pPr>
            <a:r>
              <a:rPr lang="en-US" altLang="da-DK" sz="2000" b="1" dirty="0"/>
              <a:t>Delivers 10-Day / Monthly gravity field</a:t>
            </a:r>
          </a:p>
          <a:p>
            <a:pPr>
              <a:buSzPct val="80000"/>
              <a:buFontTx/>
              <a:buNone/>
            </a:pPr>
            <a:r>
              <a:rPr lang="da-DK" altLang="da-DK" sz="2000" b="1" dirty="0"/>
              <a:t>From 2002 </a:t>
            </a:r>
            <a:r>
              <a:rPr lang="da-DK" altLang="da-DK" sz="2000" b="1" dirty="0" err="1"/>
              <a:t>Onwards</a:t>
            </a:r>
            <a:endParaRPr lang="en-US" altLang="da-DK" sz="2000" b="1" dirty="0"/>
          </a:p>
          <a:p>
            <a:pPr>
              <a:buSzPct val="80000"/>
              <a:buFontTx/>
              <a:buNone/>
            </a:pPr>
            <a:endParaRPr lang="en-US" altLang="da-DK" sz="2000" b="1" dirty="0"/>
          </a:p>
          <a:p>
            <a:pPr>
              <a:buSzPct val="80000"/>
              <a:buFontTx/>
              <a:buNone/>
            </a:pPr>
            <a:r>
              <a:rPr lang="en-US" altLang="da-DK" sz="2000" b="1" dirty="0"/>
              <a:t>Study gravity field changes with time </a:t>
            </a:r>
          </a:p>
          <a:p>
            <a:pPr>
              <a:buSzPct val="80000"/>
              <a:buFontTx/>
              <a:buNone/>
            </a:pPr>
            <a:endParaRPr lang="da-DK" altLang="da-DK" sz="2000" b="1" dirty="0"/>
          </a:p>
          <a:p>
            <a:pPr>
              <a:buSzPct val="80000"/>
              <a:buFontTx/>
              <a:buNone/>
            </a:pPr>
            <a:r>
              <a:rPr lang="da-DK" altLang="da-DK" sz="2000" b="1" dirty="0"/>
              <a:t>Limit in resolution 400 km </a:t>
            </a:r>
            <a:endParaRPr lang="en-US" altLang="da-DK" sz="2000" b="1" dirty="0"/>
          </a:p>
        </p:txBody>
      </p:sp>
      <p:pic>
        <p:nvPicPr>
          <p:cNvPr id="45059" name="Picture 3" descr="grace_watk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0" y="2276475"/>
            <a:ext cx="339725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4"/>
          <p:cNvSpPr>
            <a:spLocks noChangeArrowheads="1"/>
          </p:cNvSpPr>
          <p:nvPr/>
        </p:nvSpPr>
        <p:spPr bwMode="auto">
          <a:xfrm>
            <a:off x="1258888"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1600">
                <a:solidFill>
                  <a:schemeClr val="tx1"/>
                </a:solidFill>
                <a:latin typeface="Verdana" pitchFamily="34" charset="0"/>
                <a:ea typeface="ＭＳ Ｐゴシック" pitchFamily="34" charset="-128"/>
              </a:defRPr>
            </a:lvl1pPr>
            <a:lvl2pPr marL="742950" indent="-285750" eaLnBrk="0" hangingPunct="0">
              <a:spcBef>
                <a:spcPct val="20000"/>
              </a:spcBef>
              <a:buChar char="–"/>
              <a:defRPr sz="1600">
                <a:solidFill>
                  <a:schemeClr val="tx1"/>
                </a:solidFill>
                <a:latin typeface="Verdana" pitchFamily="34" charset="0"/>
                <a:ea typeface="ＭＳ Ｐゴシック" pitchFamily="34" charset="-128"/>
              </a:defRPr>
            </a:lvl2pPr>
            <a:lvl3pPr marL="1143000" indent="-228600" eaLnBrk="0" hangingPunct="0">
              <a:spcBef>
                <a:spcPct val="20000"/>
              </a:spcBef>
              <a:buChar char="•"/>
              <a:defRPr sz="1600">
                <a:solidFill>
                  <a:schemeClr val="tx1"/>
                </a:solidFill>
                <a:latin typeface="Verdana" pitchFamily="34" charset="0"/>
                <a:ea typeface="ＭＳ Ｐゴシック" pitchFamily="34" charset="-128"/>
              </a:defRPr>
            </a:lvl3pPr>
            <a:lvl4pPr marL="1600200" indent="-228600" eaLnBrk="0" hangingPunct="0">
              <a:spcBef>
                <a:spcPct val="20000"/>
              </a:spcBef>
              <a:buChar char="–"/>
              <a:defRPr sz="1600">
                <a:solidFill>
                  <a:schemeClr val="tx1"/>
                </a:solidFill>
                <a:latin typeface="Verdana" pitchFamily="34" charset="0"/>
                <a:ea typeface="ＭＳ Ｐゴシック" pitchFamily="34" charset="-128"/>
              </a:defRPr>
            </a:lvl4pPr>
            <a:lvl5pPr marL="2057400" indent="-228600" eaLnBrk="0" hangingPunct="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eaLnBrk="1" hangingPunct="1">
              <a:spcBef>
                <a:spcPct val="50000"/>
              </a:spcBef>
              <a:buFontTx/>
              <a:buNone/>
            </a:pPr>
            <a:r>
              <a:rPr lang="da-DK" altLang="da-DK" sz="2400" b="1"/>
              <a:t>GRACE measurement technique</a:t>
            </a:r>
            <a:endParaRPr lang="en-US" altLang="da-DK" sz="2400" b="1"/>
          </a:p>
        </p:txBody>
      </p:sp>
    </p:spTree>
    <p:extLst>
      <p:ext uri="{BB962C8B-B14F-4D97-AF65-F5344CB8AC3E}">
        <p14:creationId xmlns:p14="http://schemas.microsoft.com/office/powerpoint/2010/main" val="104736714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63" y="260350"/>
            <a:ext cx="8913812"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2627784" y="5661248"/>
            <a:ext cx="1872208" cy="3600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34" charset="-128"/>
            </a:endParaRPr>
          </a:p>
        </p:txBody>
      </p:sp>
    </p:spTree>
    <p:extLst>
      <p:ext uri="{BB962C8B-B14F-4D97-AF65-F5344CB8AC3E}">
        <p14:creationId xmlns:p14="http://schemas.microsoft.com/office/powerpoint/2010/main" val="199588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a:spLocks noGrp="1"/>
          </p:cNvSpPr>
          <p:nvPr>
            <p:ph type="title"/>
          </p:nvPr>
        </p:nvSpPr>
        <p:spPr>
          <a:xfrm>
            <a:off x="0" y="0"/>
            <a:ext cx="9144000" cy="786080"/>
          </a:xfrm>
        </p:spPr>
        <p:txBody>
          <a:bodyPr>
            <a:normAutofit fontScale="90000"/>
          </a:bodyPr>
          <a:lstStyle/>
          <a:p>
            <a:pPr algn="ctr"/>
            <a:r>
              <a:rPr lang="en-US" sz="2800" cap="small" dirty="0">
                <a:solidFill>
                  <a:schemeClr val="accent1"/>
                </a:solidFill>
              </a:rPr>
              <a:t>Gravitational Mass </a:t>
            </a:r>
            <a:r>
              <a:rPr lang="en-US" sz="2800" cap="small" dirty="0" smtClean="0">
                <a:solidFill>
                  <a:schemeClr val="accent1"/>
                </a:solidFill>
              </a:rPr>
              <a:t>Variations </a:t>
            </a:r>
            <a:r>
              <a:rPr lang="en-US" sz="2800" cap="small" dirty="0">
                <a:solidFill>
                  <a:schemeClr val="accent1"/>
                </a:solidFill>
              </a:rPr>
              <a:t>| Grace – </a:t>
            </a:r>
            <a:r>
              <a:rPr lang="en-US" sz="2800" cap="small" dirty="0" smtClean="0">
                <a:solidFill>
                  <a:schemeClr val="accent1"/>
                </a:solidFill>
              </a:rPr>
              <a:t>Challenges</a:t>
            </a:r>
            <a:endParaRPr lang="en-US" sz="2800" cap="small" dirty="0">
              <a:solidFill>
                <a:schemeClr val="accent1"/>
              </a:solidFill>
            </a:endParaRP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006"/>
          <a:stretch/>
        </p:blipFill>
        <p:spPr bwMode="auto">
          <a:xfrm>
            <a:off x="482375" y="1001461"/>
            <a:ext cx="3588572" cy="1965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5965"/>
          <a:stretch/>
        </p:blipFill>
        <p:spPr bwMode="auto">
          <a:xfrm>
            <a:off x="884983" y="1344767"/>
            <a:ext cx="3582857" cy="1918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16455"/>
          <a:stretch/>
        </p:blipFill>
        <p:spPr bwMode="auto">
          <a:xfrm>
            <a:off x="1253470" y="1642835"/>
            <a:ext cx="3557143" cy="191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15426"/>
          <a:stretch/>
        </p:blipFill>
        <p:spPr bwMode="auto">
          <a:xfrm>
            <a:off x="4400470" y="3900915"/>
            <a:ext cx="3551429" cy="1923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15684"/>
          <a:stretch/>
        </p:blipFill>
        <p:spPr bwMode="auto">
          <a:xfrm>
            <a:off x="4850820" y="4215352"/>
            <a:ext cx="3537143" cy="191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16910"/>
          <a:stretch/>
        </p:blipFill>
        <p:spPr bwMode="auto">
          <a:xfrm>
            <a:off x="5316065" y="4501655"/>
            <a:ext cx="3525715" cy="1939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Gerade Verbindung 3"/>
          <p:cNvCxnSpPr/>
          <p:nvPr/>
        </p:nvCxnSpPr>
        <p:spPr>
          <a:xfrm flipH="1" flipV="1">
            <a:off x="4271524" y="3330052"/>
            <a:ext cx="805218" cy="584511"/>
          </a:xfrm>
          <a:prstGeom prst="line">
            <a:avLst/>
          </a:prstGeom>
          <a:ln w="57150">
            <a:solidFill>
              <a:schemeClr val="bg1">
                <a:lumMod val="95000"/>
                <a:lumOff val="5000"/>
              </a:schemeClr>
            </a:solidFill>
            <a:prstDash val="sysDot"/>
            <a:headEnd type="triangle" w="med" len="med"/>
            <a:tailEnd type="none" w="med" len="med"/>
          </a:ln>
        </p:spPr>
        <p:style>
          <a:lnRef idx="2">
            <a:schemeClr val="accent1"/>
          </a:lnRef>
          <a:fillRef idx="0">
            <a:schemeClr val="accent1"/>
          </a:fillRef>
          <a:effectRef idx="1">
            <a:schemeClr val="accent1"/>
          </a:effectRef>
          <a:fontRef idx="minor">
            <a:schemeClr val="tx1"/>
          </a:fontRef>
        </p:style>
      </p:cxnSp>
      <p:pic>
        <p:nvPicPr>
          <p:cNvPr id="4099"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64" y="791585"/>
            <a:ext cx="518095" cy="302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feld 18"/>
          <p:cNvSpPr txBox="1"/>
          <p:nvPr/>
        </p:nvSpPr>
        <p:spPr>
          <a:xfrm>
            <a:off x="5901189" y="1311461"/>
            <a:ext cx="3320108" cy="369332"/>
          </a:xfrm>
          <a:prstGeom prst="rect">
            <a:avLst/>
          </a:prstGeom>
          <a:noFill/>
        </p:spPr>
        <p:txBody>
          <a:bodyPr wrap="square" rtlCol="0">
            <a:spAutoFit/>
          </a:bodyPr>
          <a:lstStyle/>
          <a:p>
            <a:pPr marL="923925" lvl="1" indent="-285750">
              <a:buFont typeface="Symbol" panose="05050102010706020507" pitchFamily="18" charset="2"/>
              <a:buChar char="-"/>
              <a:tabLst>
                <a:tab pos="1160463" algn="l"/>
              </a:tabLst>
            </a:pPr>
            <a:r>
              <a:rPr lang="en-US" b="1" dirty="0">
                <a:solidFill>
                  <a:schemeClr val="bg2">
                    <a:lumMod val="90000"/>
                  </a:schemeClr>
                </a:solidFill>
                <a:latin typeface="Roboto Medium"/>
              </a:rPr>
              <a:t>Atmosphere (A</a:t>
            </a:r>
            <a:r>
              <a:rPr lang="en-US" b="1" dirty="0" smtClean="0">
                <a:solidFill>
                  <a:schemeClr val="bg2">
                    <a:lumMod val="90000"/>
                  </a:schemeClr>
                </a:solidFill>
                <a:latin typeface="Roboto Medium"/>
              </a:rPr>
              <a:t>)</a:t>
            </a:r>
            <a:endParaRPr lang="en-US" b="1" dirty="0">
              <a:solidFill>
                <a:schemeClr val="bg2">
                  <a:lumMod val="90000"/>
                </a:schemeClr>
              </a:solidFill>
            </a:endParaRPr>
          </a:p>
        </p:txBody>
      </p:sp>
      <p:sp>
        <p:nvSpPr>
          <p:cNvPr id="20" name="Textfeld 19"/>
          <p:cNvSpPr txBox="1"/>
          <p:nvPr/>
        </p:nvSpPr>
        <p:spPr>
          <a:xfrm>
            <a:off x="5901189" y="2139347"/>
            <a:ext cx="3242811" cy="369332"/>
          </a:xfrm>
          <a:prstGeom prst="rect">
            <a:avLst/>
          </a:prstGeom>
          <a:noFill/>
        </p:spPr>
        <p:txBody>
          <a:bodyPr wrap="square" rtlCol="0">
            <a:spAutoFit/>
          </a:bodyPr>
          <a:lstStyle/>
          <a:p>
            <a:pPr marL="923925" lvl="1" indent="-285750">
              <a:buFont typeface="Symbol" panose="05050102010706020507" pitchFamily="18" charset="2"/>
              <a:buChar char="-"/>
              <a:tabLst>
                <a:tab pos="1160463" algn="l"/>
              </a:tabLst>
            </a:pPr>
            <a:r>
              <a:rPr lang="en-US" b="1" dirty="0">
                <a:latin typeface="Roboto Medium"/>
              </a:rPr>
              <a:t>Hydrosphere (H)</a:t>
            </a:r>
          </a:p>
        </p:txBody>
      </p:sp>
      <p:sp>
        <p:nvSpPr>
          <p:cNvPr id="21" name="Textfeld 20"/>
          <p:cNvSpPr txBox="1"/>
          <p:nvPr/>
        </p:nvSpPr>
        <p:spPr>
          <a:xfrm>
            <a:off x="5901189" y="1725404"/>
            <a:ext cx="2894103" cy="369332"/>
          </a:xfrm>
          <a:prstGeom prst="rect">
            <a:avLst/>
          </a:prstGeom>
          <a:noFill/>
        </p:spPr>
        <p:txBody>
          <a:bodyPr wrap="square" rtlCol="0">
            <a:spAutoFit/>
          </a:bodyPr>
          <a:lstStyle/>
          <a:p>
            <a:pPr marL="923925" lvl="1" indent="-285750">
              <a:buFont typeface="Symbol" panose="05050102010706020507" pitchFamily="18" charset="2"/>
              <a:buChar char="-"/>
              <a:tabLst>
                <a:tab pos="1160463" algn="l"/>
              </a:tabLst>
            </a:pPr>
            <a:r>
              <a:rPr lang="en-US" b="1" dirty="0">
                <a:solidFill>
                  <a:schemeClr val="bg2">
                    <a:lumMod val="90000"/>
                  </a:schemeClr>
                </a:solidFill>
                <a:latin typeface="Roboto Medium"/>
              </a:rPr>
              <a:t>Ocean (O</a:t>
            </a:r>
            <a:r>
              <a:rPr lang="en-US" b="1" dirty="0" smtClean="0">
                <a:solidFill>
                  <a:schemeClr val="bg2">
                    <a:lumMod val="90000"/>
                  </a:schemeClr>
                </a:solidFill>
                <a:latin typeface="Roboto Medium"/>
              </a:rPr>
              <a:t>)</a:t>
            </a:r>
            <a:endParaRPr lang="en-US" b="1" dirty="0">
              <a:solidFill>
                <a:schemeClr val="bg2">
                  <a:lumMod val="90000"/>
                </a:schemeClr>
              </a:solidFill>
              <a:latin typeface="Roboto Medium"/>
            </a:endParaRPr>
          </a:p>
        </p:txBody>
      </p:sp>
      <p:sp>
        <p:nvSpPr>
          <p:cNvPr id="23" name="Textfeld 22"/>
          <p:cNvSpPr txBox="1"/>
          <p:nvPr/>
        </p:nvSpPr>
        <p:spPr>
          <a:xfrm>
            <a:off x="503931" y="5948273"/>
            <a:ext cx="4397184" cy="369332"/>
          </a:xfrm>
          <a:prstGeom prst="rect">
            <a:avLst/>
          </a:prstGeom>
          <a:noFill/>
        </p:spPr>
        <p:txBody>
          <a:bodyPr wrap="square" rtlCol="0">
            <a:spAutoFit/>
          </a:bodyPr>
          <a:lstStyle/>
          <a:p>
            <a:pPr marL="180975">
              <a:tabLst>
                <a:tab pos="1160463" algn="l"/>
              </a:tabLst>
            </a:pPr>
            <a:r>
              <a:rPr lang="en-US" dirty="0" smtClean="0">
                <a:latin typeface="Roboto Medium"/>
              </a:rPr>
              <a:t>Equivalent Water Thicknesses (</a:t>
            </a:r>
            <a:r>
              <a:rPr lang="en-US" b="1" dirty="0" smtClean="0">
                <a:latin typeface="Roboto Medium"/>
              </a:rPr>
              <a:t>EWT</a:t>
            </a:r>
            <a:r>
              <a:rPr lang="en-US" dirty="0" smtClean="0">
                <a:latin typeface="Roboto Medium"/>
              </a:rPr>
              <a:t>)</a:t>
            </a:r>
          </a:p>
        </p:txBody>
      </p:sp>
      <p:cxnSp>
        <p:nvCxnSpPr>
          <p:cNvPr id="17" name="Gerade Verbindung 16"/>
          <p:cNvCxnSpPr/>
          <p:nvPr/>
        </p:nvCxnSpPr>
        <p:spPr>
          <a:xfrm flipH="1" flipV="1">
            <a:off x="3526309" y="1001462"/>
            <a:ext cx="5315471" cy="3861180"/>
          </a:xfrm>
          <a:prstGeom prst="line">
            <a:avLst/>
          </a:prstGeom>
          <a:ln w="57150">
            <a:solidFill>
              <a:schemeClr val="bg1">
                <a:lumMod val="95000"/>
                <a:lumOff val="5000"/>
              </a:schemeClr>
            </a:solidFill>
            <a:prstDash val="sysDash"/>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24" name="Textfeld 23"/>
          <p:cNvSpPr txBox="1"/>
          <p:nvPr/>
        </p:nvSpPr>
        <p:spPr>
          <a:xfrm>
            <a:off x="3480121" y="786080"/>
            <a:ext cx="948844" cy="369332"/>
          </a:xfrm>
          <a:prstGeom prst="rect">
            <a:avLst/>
          </a:prstGeom>
          <a:noFill/>
        </p:spPr>
        <p:txBody>
          <a:bodyPr wrap="square" rtlCol="0">
            <a:spAutoFit/>
          </a:bodyPr>
          <a:lstStyle/>
          <a:p>
            <a:pPr marL="180975">
              <a:tabLst>
                <a:tab pos="1160463" algn="l"/>
              </a:tabLst>
            </a:pPr>
            <a:r>
              <a:rPr lang="en-US" b="1" dirty="0" smtClean="0">
                <a:latin typeface="Roboto Medium"/>
              </a:rPr>
              <a:t>2002</a:t>
            </a:r>
          </a:p>
        </p:txBody>
      </p:sp>
      <p:sp>
        <p:nvSpPr>
          <p:cNvPr id="25" name="Textfeld 24"/>
          <p:cNvSpPr txBox="1"/>
          <p:nvPr/>
        </p:nvSpPr>
        <p:spPr>
          <a:xfrm>
            <a:off x="7980671" y="4085581"/>
            <a:ext cx="887104" cy="369332"/>
          </a:xfrm>
          <a:prstGeom prst="rect">
            <a:avLst/>
          </a:prstGeom>
          <a:noFill/>
        </p:spPr>
        <p:txBody>
          <a:bodyPr wrap="square" rtlCol="0">
            <a:spAutoFit/>
          </a:bodyPr>
          <a:lstStyle/>
          <a:p>
            <a:pPr marL="180975">
              <a:tabLst>
                <a:tab pos="1160463" algn="l"/>
              </a:tabLst>
            </a:pPr>
            <a:r>
              <a:rPr lang="en-US" b="1" dirty="0" smtClean="0">
                <a:latin typeface="Roboto Medium"/>
              </a:rPr>
              <a:t>2016</a:t>
            </a:r>
          </a:p>
        </p:txBody>
      </p:sp>
      <p:sp>
        <p:nvSpPr>
          <p:cNvPr id="26" name="Foliennummernplatzhalter 3"/>
          <p:cNvSpPr>
            <a:spLocks noGrp="1"/>
          </p:cNvSpPr>
          <p:nvPr>
            <p:ph type="sldNum" sz="quarter" idx="12"/>
          </p:nvPr>
        </p:nvSpPr>
        <p:spPr>
          <a:xfrm>
            <a:off x="7948246" y="6557049"/>
            <a:ext cx="545281" cy="312822"/>
          </a:xfrm>
        </p:spPr>
        <p:txBody>
          <a:bodyPr/>
          <a:lstStyle/>
          <a:p>
            <a:fld id="{C0738581-A5C1-A546-9086-0D2A90C1619D}" type="slidenum">
              <a:rPr lang="de-DE" smtClean="0"/>
              <a:t>85</a:t>
            </a:fld>
            <a:endParaRPr lang="de-DE"/>
          </a:p>
        </p:txBody>
      </p:sp>
      <p:sp>
        <p:nvSpPr>
          <p:cNvPr id="27" name="Textfeld 26"/>
          <p:cNvSpPr txBox="1"/>
          <p:nvPr/>
        </p:nvSpPr>
        <p:spPr>
          <a:xfrm>
            <a:off x="4632107" y="878525"/>
            <a:ext cx="4374617" cy="646331"/>
          </a:xfrm>
          <a:prstGeom prst="rect">
            <a:avLst/>
          </a:prstGeom>
          <a:noFill/>
        </p:spPr>
        <p:txBody>
          <a:bodyPr wrap="square" rtlCol="0">
            <a:spAutoFit/>
          </a:bodyPr>
          <a:lstStyle/>
          <a:p>
            <a:pPr marL="466725" indent="-285750">
              <a:buFont typeface="Wingdings" panose="05000000000000000000" pitchFamily="2" charset="2"/>
              <a:buChar char="§"/>
              <a:tabLst>
                <a:tab pos="1160463" algn="l"/>
              </a:tabLst>
            </a:pPr>
            <a:r>
              <a:rPr lang="en-US" dirty="0" smtClean="0">
                <a:latin typeface="Roboto Medium"/>
              </a:rPr>
              <a:t>Integrated </a:t>
            </a:r>
            <a:r>
              <a:rPr lang="en-US" b="1" dirty="0" smtClean="0">
                <a:latin typeface="Roboto Medium"/>
              </a:rPr>
              <a:t>temporal</a:t>
            </a:r>
            <a:r>
              <a:rPr lang="en-US" dirty="0" smtClean="0">
                <a:latin typeface="Roboto Medium"/>
              </a:rPr>
              <a:t> variations of (</a:t>
            </a:r>
            <a:r>
              <a:rPr lang="en-US" b="1" dirty="0" smtClean="0">
                <a:latin typeface="Roboto Medium"/>
              </a:rPr>
              <a:t>AOHIS</a:t>
            </a:r>
            <a:r>
              <a:rPr lang="en-US" dirty="0" smtClean="0">
                <a:latin typeface="Roboto Medium"/>
              </a:rPr>
              <a:t>) :</a:t>
            </a:r>
          </a:p>
        </p:txBody>
      </p:sp>
      <p:sp>
        <p:nvSpPr>
          <p:cNvPr id="28" name="Textfeld 27"/>
          <p:cNvSpPr txBox="1"/>
          <p:nvPr/>
        </p:nvSpPr>
        <p:spPr>
          <a:xfrm>
            <a:off x="5901189" y="2553290"/>
            <a:ext cx="2894103" cy="369332"/>
          </a:xfrm>
          <a:prstGeom prst="rect">
            <a:avLst/>
          </a:prstGeom>
          <a:noFill/>
        </p:spPr>
        <p:txBody>
          <a:bodyPr wrap="square" rtlCol="0">
            <a:spAutoFit/>
          </a:bodyPr>
          <a:lstStyle/>
          <a:p>
            <a:pPr marL="923925" lvl="1" indent="-285750">
              <a:buFont typeface="Symbol" panose="05050102010706020507" pitchFamily="18" charset="2"/>
              <a:buChar char="-"/>
              <a:tabLst>
                <a:tab pos="1160463" algn="l"/>
              </a:tabLst>
            </a:pPr>
            <a:r>
              <a:rPr lang="en-US" b="1" dirty="0">
                <a:latin typeface="Roboto Medium"/>
              </a:rPr>
              <a:t>Cryosphere (I</a:t>
            </a:r>
            <a:r>
              <a:rPr lang="en-US" b="1" dirty="0" smtClean="0">
                <a:latin typeface="Roboto Medium"/>
              </a:rPr>
              <a:t>)</a:t>
            </a:r>
          </a:p>
        </p:txBody>
      </p:sp>
      <p:sp>
        <p:nvSpPr>
          <p:cNvPr id="29" name="Textfeld 28"/>
          <p:cNvSpPr txBox="1"/>
          <p:nvPr/>
        </p:nvSpPr>
        <p:spPr>
          <a:xfrm>
            <a:off x="5901189" y="2967234"/>
            <a:ext cx="2894103" cy="369332"/>
          </a:xfrm>
          <a:prstGeom prst="rect">
            <a:avLst/>
          </a:prstGeom>
          <a:noFill/>
        </p:spPr>
        <p:txBody>
          <a:bodyPr wrap="square" rtlCol="0">
            <a:spAutoFit/>
          </a:bodyPr>
          <a:lstStyle/>
          <a:p>
            <a:pPr marL="923925" lvl="1" indent="-285750">
              <a:buFont typeface="Symbol" panose="05050102010706020507" pitchFamily="18" charset="2"/>
              <a:buChar char="-"/>
              <a:tabLst>
                <a:tab pos="1160463" algn="l"/>
              </a:tabLst>
            </a:pPr>
            <a:r>
              <a:rPr lang="en-US" b="1" dirty="0" smtClean="0">
                <a:latin typeface="Roboto Medium"/>
              </a:rPr>
              <a:t>Geosphere </a:t>
            </a:r>
            <a:r>
              <a:rPr lang="en-US" b="1" dirty="0">
                <a:latin typeface="Roboto Medium"/>
              </a:rPr>
              <a:t>(S)</a:t>
            </a:r>
          </a:p>
        </p:txBody>
      </p:sp>
    </p:spTree>
    <p:extLst>
      <p:ext uri="{BB962C8B-B14F-4D97-AF65-F5344CB8AC3E}">
        <p14:creationId xmlns:p14="http://schemas.microsoft.com/office/powerpoint/2010/main" val="256382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8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8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5" grpId="0"/>
      <p:bldP spid="27" grpId="0"/>
      <p:bldP spid="28" grpId="0"/>
      <p:bldP spid="2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8782"/>
            <a:ext cx="9091613"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2771" name="TextBox 1"/>
          <p:cNvSpPr txBox="1">
            <a:spLocks noChangeArrowheads="1"/>
          </p:cNvSpPr>
          <p:nvPr/>
        </p:nvSpPr>
        <p:spPr bwMode="auto">
          <a:xfrm>
            <a:off x="1005085" y="188640"/>
            <a:ext cx="75993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r>
              <a:rPr lang="da-DK" altLang="da-DK" sz="1800" b="1" dirty="0" err="1"/>
              <a:t>Whats</a:t>
            </a:r>
            <a:r>
              <a:rPr lang="da-DK" altLang="da-DK" sz="1800" b="1" dirty="0"/>
              <a:t> </a:t>
            </a:r>
            <a:r>
              <a:rPr lang="da-DK" altLang="da-DK" sz="1800" b="1" dirty="0" err="1"/>
              <a:t>fantastic</a:t>
            </a:r>
            <a:r>
              <a:rPr lang="da-DK" altLang="da-DK" sz="1800" b="1" dirty="0"/>
              <a:t> </a:t>
            </a:r>
            <a:r>
              <a:rPr lang="da-DK" altLang="da-DK" sz="1800" b="1" dirty="0" err="1"/>
              <a:t>about</a:t>
            </a:r>
            <a:r>
              <a:rPr lang="da-DK" altLang="da-DK" sz="1800" b="1" dirty="0"/>
              <a:t> GRACE is </a:t>
            </a:r>
            <a:r>
              <a:rPr lang="da-DK" altLang="da-DK" sz="1800" b="1" dirty="0" err="1"/>
              <a:t>that</a:t>
            </a:r>
            <a:r>
              <a:rPr lang="da-DK" altLang="da-DK" sz="1800" b="1" dirty="0"/>
              <a:t> it </a:t>
            </a:r>
            <a:r>
              <a:rPr lang="da-DK" altLang="da-DK" sz="1800" b="1" dirty="0" err="1"/>
              <a:t>can</a:t>
            </a:r>
            <a:r>
              <a:rPr lang="da-DK" altLang="da-DK" sz="1800" b="1" dirty="0"/>
              <a:t> measure </a:t>
            </a:r>
            <a:r>
              <a:rPr lang="da-DK" altLang="da-DK" sz="1800" b="1" dirty="0" err="1"/>
              <a:t>how</a:t>
            </a:r>
            <a:r>
              <a:rPr lang="da-DK" altLang="da-DK" sz="1800" b="1" dirty="0"/>
              <a:t> </a:t>
            </a:r>
          </a:p>
          <a:p>
            <a:pPr eaLnBrk="1" hangingPunct="1"/>
            <a:r>
              <a:rPr lang="da-DK" altLang="da-DK" sz="1800" b="1" dirty="0" err="1"/>
              <a:t>gravity</a:t>
            </a:r>
            <a:r>
              <a:rPr lang="da-DK" altLang="da-DK" sz="1800" b="1" dirty="0"/>
              <a:t> is </a:t>
            </a:r>
            <a:r>
              <a:rPr lang="da-DK" altLang="da-DK" sz="1800" b="1" dirty="0" err="1"/>
              <a:t>changing</a:t>
            </a:r>
            <a:r>
              <a:rPr lang="da-DK" altLang="da-DK" sz="1800" b="1" dirty="0"/>
              <a:t> </a:t>
            </a:r>
            <a:r>
              <a:rPr lang="da-DK" altLang="da-DK" sz="1800" b="1" dirty="0" err="1"/>
              <a:t>because</a:t>
            </a:r>
            <a:r>
              <a:rPr lang="da-DK" altLang="da-DK" sz="1800" b="1" dirty="0"/>
              <a:t> </a:t>
            </a:r>
            <a:r>
              <a:rPr lang="da-DK" altLang="da-DK" sz="1800" b="1" dirty="0" err="1"/>
              <a:t>our</a:t>
            </a:r>
            <a:r>
              <a:rPr lang="da-DK" altLang="da-DK" sz="1800" b="1" dirty="0"/>
              <a:t> planet is </a:t>
            </a:r>
            <a:r>
              <a:rPr lang="da-DK" altLang="da-DK" sz="1800" b="1" dirty="0" err="1"/>
              <a:t>changing</a:t>
            </a:r>
            <a:r>
              <a:rPr lang="da-DK" altLang="da-DK" sz="1800" b="1" dirty="0"/>
              <a:t>. </a:t>
            </a:r>
          </a:p>
        </p:txBody>
      </p:sp>
    </p:spTree>
    <p:extLst>
      <p:ext uri="{BB962C8B-B14F-4D97-AF65-F5344CB8AC3E}">
        <p14:creationId xmlns:p14="http://schemas.microsoft.com/office/powerpoint/2010/main" val="336521466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2976092" y="162020"/>
            <a:ext cx="8229600" cy="4525962"/>
          </a:xfrm>
        </p:spPr>
        <p:txBody>
          <a:bodyPr/>
          <a:lstStyle/>
          <a:p>
            <a:pPr marL="0" indent="0">
              <a:buFontTx/>
              <a:buNone/>
            </a:pPr>
            <a:r>
              <a:rPr lang="en-US" altLang="da-DK" sz="2000" b="1" dirty="0" smtClean="0"/>
              <a:t>GRACE “a scale in space”</a:t>
            </a:r>
          </a:p>
          <a:p>
            <a:pPr marL="0" indent="0">
              <a:buFontTx/>
              <a:buNone/>
            </a:pPr>
            <a:r>
              <a:rPr lang="en-US" altLang="da-DK" sz="2000" b="1" dirty="0" smtClean="0"/>
              <a:t>Weights the ice-caps </a:t>
            </a:r>
          </a:p>
          <a:p>
            <a:pPr marL="0" indent="0">
              <a:buFontTx/>
              <a:buNone/>
            </a:pPr>
            <a:endParaRPr lang="en-US" altLang="da-DK" sz="2000" b="1" dirty="0" smtClean="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3360271"/>
            <a:ext cx="3680322" cy="2726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3325" y="6086851"/>
            <a:ext cx="5256584" cy="276999"/>
          </a:xfrm>
          <a:prstGeom prst="rect">
            <a:avLst/>
          </a:prstGeom>
          <a:noFill/>
        </p:spPr>
        <p:txBody>
          <a:bodyPr wrap="square" rtlCol="0">
            <a:spAutoFit/>
          </a:bodyPr>
          <a:lstStyle/>
          <a:p>
            <a:r>
              <a:rPr lang="en-US" sz="1200" b="1" dirty="0" smtClean="0"/>
              <a:t>From Khan et al. </a:t>
            </a:r>
            <a:endParaRPr lang="en-US" sz="1200" b="1" dirty="0"/>
          </a:p>
        </p:txBody>
      </p:sp>
      <p:pic>
        <p:nvPicPr>
          <p:cNvPr id="10"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4456" y="1535717"/>
            <a:ext cx="3497006" cy="241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1" y="4189970"/>
            <a:ext cx="4596111" cy="229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9" descr="Billedresultat for greenla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1547664" y="6099760"/>
            <a:ext cx="3045063" cy="307777"/>
          </a:xfrm>
          <a:prstGeom prst="rect">
            <a:avLst/>
          </a:prstGeom>
          <a:noFill/>
        </p:spPr>
        <p:txBody>
          <a:bodyPr wrap="square" rtlCol="0">
            <a:spAutoFit/>
          </a:bodyPr>
          <a:lstStyle/>
          <a:p>
            <a:r>
              <a:rPr lang="en-US" sz="1400" b="1" dirty="0" smtClean="0"/>
              <a:t>Contribute 0.8 mm/year </a:t>
            </a:r>
            <a:endParaRPr lang="en-US" sz="1400" b="1" dirty="0"/>
          </a:p>
        </p:txBody>
      </p:sp>
      <p:sp>
        <p:nvSpPr>
          <p:cNvPr id="15" name="TextBox 14"/>
          <p:cNvSpPr txBox="1"/>
          <p:nvPr/>
        </p:nvSpPr>
        <p:spPr>
          <a:xfrm>
            <a:off x="5868144" y="3894484"/>
            <a:ext cx="3045063" cy="307777"/>
          </a:xfrm>
          <a:prstGeom prst="rect">
            <a:avLst/>
          </a:prstGeom>
          <a:noFill/>
        </p:spPr>
        <p:txBody>
          <a:bodyPr wrap="square" rtlCol="0">
            <a:spAutoFit/>
          </a:bodyPr>
          <a:lstStyle/>
          <a:p>
            <a:r>
              <a:rPr lang="en-US" sz="1400" b="1" dirty="0" smtClean="0"/>
              <a:t>Contribute 0.51 mm/year </a:t>
            </a:r>
            <a:endParaRPr lang="en-US" sz="1400" b="1" dirty="0"/>
          </a:p>
        </p:txBody>
      </p:sp>
      <p:sp>
        <p:nvSpPr>
          <p:cNvPr id="8" name="TextBox 7"/>
          <p:cNvSpPr txBox="1"/>
          <p:nvPr/>
        </p:nvSpPr>
        <p:spPr>
          <a:xfrm>
            <a:off x="5879552" y="1197163"/>
            <a:ext cx="1111202" cy="338554"/>
          </a:xfrm>
          <a:prstGeom prst="rect">
            <a:avLst/>
          </a:prstGeom>
          <a:noFill/>
        </p:spPr>
        <p:txBody>
          <a:bodyPr wrap="none" rtlCol="0">
            <a:spAutoFit/>
          </a:bodyPr>
          <a:lstStyle/>
          <a:p>
            <a:r>
              <a:rPr lang="en-US" b="1" dirty="0" smtClean="0"/>
              <a:t>Glaciers</a:t>
            </a:r>
            <a:endParaRPr lang="en-US" b="1" dirty="0"/>
          </a:p>
        </p:txBody>
      </p:sp>
      <p:sp>
        <p:nvSpPr>
          <p:cNvPr id="17" name="TextBox 16"/>
          <p:cNvSpPr txBox="1"/>
          <p:nvPr/>
        </p:nvSpPr>
        <p:spPr>
          <a:xfrm>
            <a:off x="5148064" y="6505599"/>
            <a:ext cx="3045063" cy="307777"/>
          </a:xfrm>
          <a:prstGeom prst="rect">
            <a:avLst/>
          </a:prstGeom>
          <a:noFill/>
        </p:spPr>
        <p:txBody>
          <a:bodyPr wrap="square" rtlCol="0">
            <a:spAutoFit/>
          </a:bodyPr>
          <a:lstStyle/>
          <a:p>
            <a:r>
              <a:rPr lang="en-US" sz="1400" b="1" dirty="0" smtClean="0"/>
              <a:t>Contribute 0.35 mm/year </a:t>
            </a:r>
            <a:endParaRPr lang="en-US" sz="1400" b="1" dirty="0"/>
          </a:p>
        </p:txBody>
      </p:sp>
      <p:sp>
        <p:nvSpPr>
          <p:cNvPr id="18" name="TextBox 17"/>
          <p:cNvSpPr txBox="1"/>
          <p:nvPr/>
        </p:nvSpPr>
        <p:spPr>
          <a:xfrm>
            <a:off x="175900" y="3035057"/>
            <a:ext cx="1370888" cy="338554"/>
          </a:xfrm>
          <a:prstGeom prst="rect">
            <a:avLst/>
          </a:prstGeom>
          <a:noFill/>
        </p:spPr>
        <p:txBody>
          <a:bodyPr wrap="none" rtlCol="0">
            <a:spAutoFit/>
          </a:bodyPr>
          <a:lstStyle/>
          <a:p>
            <a:r>
              <a:rPr lang="en-US" b="1" dirty="0" smtClean="0"/>
              <a:t>Greenland</a:t>
            </a:r>
            <a:endParaRPr lang="en-US" b="1" dirty="0"/>
          </a:p>
        </p:txBody>
      </p:sp>
      <p:sp>
        <p:nvSpPr>
          <p:cNvPr id="19" name="TextBox 18"/>
          <p:cNvSpPr txBox="1"/>
          <p:nvPr/>
        </p:nvSpPr>
        <p:spPr>
          <a:xfrm>
            <a:off x="4469990" y="4242574"/>
            <a:ext cx="1364476" cy="338554"/>
          </a:xfrm>
          <a:prstGeom prst="rect">
            <a:avLst/>
          </a:prstGeom>
          <a:noFill/>
        </p:spPr>
        <p:txBody>
          <a:bodyPr wrap="none" rtlCol="0">
            <a:spAutoFit/>
          </a:bodyPr>
          <a:lstStyle/>
          <a:p>
            <a:r>
              <a:rPr lang="en-US" b="1" dirty="0" smtClean="0"/>
              <a:t>Antarctica</a:t>
            </a:r>
            <a:endParaRPr lang="en-US" b="1" dirty="0"/>
          </a:p>
        </p:txBody>
      </p:sp>
      <p:pic>
        <p:nvPicPr>
          <p:cNvPr id="2050" name="Picture 2" descr="Image result for rodell grace masslo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981" y="1268760"/>
            <a:ext cx="9019737" cy="555142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Billedresultat for grace satell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584" y="1148956"/>
            <a:ext cx="10044608" cy="567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89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7414"/>
                                        </p:tgtEl>
                                        <p:attrNameLst>
                                          <p:attrName>ppt_x</p:attrName>
                                        </p:attrNameLst>
                                      </p:cBhvr>
                                      <p:tavLst>
                                        <p:tav tm="0">
                                          <p:val>
                                            <p:strVal val="ppt_x"/>
                                          </p:val>
                                        </p:tav>
                                        <p:tav tm="100000">
                                          <p:val>
                                            <p:strVal val="ppt_x"/>
                                          </p:val>
                                        </p:tav>
                                      </p:tavLst>
                                    </p:anim>
                                    <p:anim calcmode="lin" valueType="num">
                                      <p:cBhvr additive="base">
                                        <p:cTn id="7" dur="500"/>
                                        <p:tgtEl>
                                          <p:spTgt spid="17414"/>
                                        </p:tgtEl>
                                        <p:attrNameLst>
                                          <p:attrName>ppt_y</p:attrName>
                                        </p:attrNameLst>
                                      </p:cBhvr>
                                      <p:tavLst>
                                        <p:tav tm="0">
                                          <p:val>
                                            <p:strVal val="ppt_y"/>
                                          </p:val>
                                        </p:tav>
                                        <p:tav tm="100000">
                                          <p:val>
                                            <p:strVal val="1+ppt_h/2"/>
                                          </p:val>
                                        </p:tav>
                                      </p:tavLst>
                                    </p:anim>
                                    <p:set>
                                      <p:cBhvr>
                                        <p:cTn id="8" dur="1" fill="hold">
                                          <p:stCondLst>
                                            <p:cond delay="499"/>
                                          </p:stCondLst>
                                        </p:cTn>
                                        <p:tgtEl>
                                          <p:spTgt spid="174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nodeType="clickEffect">
                                  <p:stCondLst>
                                    <p:cond delay="0"/>
                                  </p:stCondLst>
                                  <p:childTnLst>
                                    <p:anim calcmode="lin" valueType="num">
                                      <p:cBhvr>
                                        <p:cTn id="12" dur="500"/>
                                        <p:tgtEl>
                                          <p:spTgt spid="2050"/>
                                        </p:tgtEl>
                                        <p:attrNameLst>
                                          <p:attrName>ppt_w</p:attrName>
                                        </p:attrNameLst>
                                      </p:cBhvr>
                                      <p:tavLst>
                                        <p:tav tm="0">
                                          <p:val>
                                            <p:strVal val="ppt_w"/>
                                          </p:val>
                                        </p:tav>
                                        <p:tav tm="100000">
                                          <p:val>
                                            <p:fltVal val="0"/>
                                          </p:val>
                                        </p:tav>
                                      </p:tavLst>
                                    </p:anim>
                                    <p:anim calcmode="lin" valueType="num">
                                      <p:cBhvr>
                                        <p:cTn id="13" dur="500"/>
                                        <p:tgtEl>
                                          <p:spTgt spid="2050"/>
                                        </p:tgtEl>
                                        <p:attrNameLst>
                                          <p:attrName>ppt_h</p:attrName>
                                        </p:attrNameLst>
                                      </p:cBhvr>
                                      <p:tavLst>
                                        <p:tav tm="0">
                                          <p:val>
                                            <p:strVal val="ppt_h"/>
                                          </p:val>
                                        </p:tav>
                                        <p:tav tm="100000">
                                          <p:val>
                                            <p:fltVal val="0"/>
                                          </p:val>
                                        </p:tav>
                                      </p:tavLst>
                                    </p:anim>
                                    <p:animEffect transition="out" filter="fade">
                                      <p:cBhvr>
                                        <p:cTn id="14" dur="500"/>
                                        <p:tgtEl>
                                          <p:spTgt spid="2050"/>
                                        </p:tgtEl>
                                      </p:cBhvr>
                                    </p:animEffect>
                                    <p:set>
                                      <p:cBhvr>
                                        <p:cTn id="15"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060847"/>
            <a:ext cx="8952643" cy="420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0717" y="982978"/>
            <a:ext cx="7972054" cy="707886"/>
          </a:xfrm>
          <a:prstGeom prst="rect">
            <a:avLst/>
          </a:prstGeom>
          <a:noFill/>
        </p:spPr>
        <p:txBody>
          <a:bodyPr wrap="none" rtlCol="0">
            <a:spAutoFit/>
          </a:bodyPr>
          <a:lstStyle/>
          <a:p>
            <a:r>
              <a:rPr lang="en-US" sz="2000" b="1" dirty="0" err="1" smtClean="0"/>
              <a:t>Eustatic</a:t>
            </a:r>
            <a:r>
              <a:rPr lang="en-US" sz="2000" b="1" dirty="0" smtClean="0"/>
              <a:t> contribution to sea level rise (roughly 50%)</a:t>
            </a:r>
          </a:p>
          <a:p>
            <a:r>
              <a:rPr lang="en-US" sz="2000" b="1" dirty="0" smtClean="0"/>
              <a:t>Continental ice from ice-caps is missing</a:t>
            </a:r>
            <a:endParaRPr lang="en-US" sz="2000" b="1" dirty="0"/>
          </a:p>
        </p:txBody>
      </p:sp>
      <p:sp>
        <p:nvSpPr>
          <p:cNvPr id="3" name="Rectangle 2"/>
          <p:cNvSpPr/>
          <p:nvPr/>
        </p:nvSpPr>
        <p:spPr bwMode="auto">
          <a:xfrm>
            <a:off x="6800787" y="4162709"/>
            <a:ext cx="1368152" cy="57606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Verdana" pitchFamily="34" charset="0"/>
              <a:ea typeface="MS PGothic" pitchFamily="34" charset="-128"/>
            </a:endParaRPr>
          </a:p>
        </p:txBody>
      </p:sp>
      <p:sp>
        <p:nvSpPr>
          <p:cNvPr id="5" name="Rectangle 4"/>
          <p:cNvSpPr/>
          <p:nvPr/>
        </p:nvSpPr>
        <p:spPr bwMode="auto">
          <a:xfrm>
            <a:off x="7416430" y="3717032"/>
            <a:ext cx="1368152" cy="57606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Verdana" pitchFamily="34" charset="0"/>
              <a:ea typeface="MS PGothic" pitchFamily="34" charset="-128"/>
            </a:endParaRPr>
          </a:p>
        </p:txBody>
      </p:sp>
      <p:sp>
        <p:nvSpPr>
          <p:cNvPr id="6" name="Rectangle 5"/>
          <p:cNvSpPr/>
          <p:nvPr/>
        </p:nvSpPr>
        <p:spPr bwMode="auto">
          <a:xfrm>
            <a:off x="6156175" y="4435412"/>
            <a:ext cx="974941" cy="57606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Verdana" pitchFamily="34" charset="0"/>
              <a:ea typeface="MS PGothic" pitchFamily="34" charset="-128"/>
            </a:endParaRPr>
          </a:p>
        </p:txBody>
      </p:sp>
    </p:spTree>
    <p:extLst>
      <p:ext uri="{BB962C8B-B14F-4D97-AF65-F5344CB8AC3E}">
        <p14:creationId xmlns:p14="http://schemas.microsoft.com/office/powerpoint/2010/main" val="257182873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1800" y="404664"/>
            <a:ext cx="3195105" cy="523220"/>
          </a:xfrm>
          <a:prstGeom prst="rect">
            <a:avLst/>
          </a:prstGeom>
          <a:noFill/>
        </p:spPr>
        <p:txBody>
          <a:bodyPr wrap="none" rtlCol="0">
            <a:spAutoFit/>
          </a:bodyPr>
          <a:lstStyle/>
          <a:p>
            <a:r>
              <a:rPr lang="da-DK" sz="2800" b="1" dirty="0" err="1" smtClean="0"/>
              <a:t>Steric</a:t>
            </a:r>
            <a:r>
              <a:rPr lang="da-DK" sz="2800" b="1" dirty="0" smtClean="0"/>
              <a:t> Changes</a:t>
            </a:r>
            <a:endParaRPr lang="da-DK" sz="2800" b="1" dirty="0"/>
          </a:p>
        </p:txBody>
      </p:sp>
      <p:pic>
        <p:nvPicPr>
          <p:cNvPr id="3" name="Picture 2"/>
          <p:cNvPicPr>
            <a:picLocks noChangeAspect="1"/>
          </p:cNvPicPr>
          <p:nvPr/>
        </p:nvPicPr>
        <p:blipFill>
          <a:blip r:embed="rId2"/>
          <a:stretch>
            <a:fillRect/>
          </a:stretch>
        </p:blipFill>
        <p:spPr>
          <a:xfrm>
            <a:off x="251520" y="1307645"/>
            <a:ext cx="8534400" cy="1545291"/>
          </a:xfrm>
          <a:prstGeom prst="rect">
            <a:avLst/>
          </a:prstGeom>
        </p:spPr>
      </p:pic>
      <p:sp>
        <p:nvSpPr>
          <p:cNvPr id="4" name="AutoShape 2" descr="Billedresultat for sea temperature dept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7" name="TextBox 6"/>
          <p:cNvSpPr txBox="1"/>
          <p:nvPr/>
        </p:nvSpPr>
        <p:spPr>
          <a:xfrm>
            <a:off x="251520" y="3063420"/>
            <a:ext cx="7056784" cy="338554"/>
          </a:xfrm>
          <a:prstGeom prst="rect">
            <a:avLst/>
          </a:prstGeom>
          <a:noFill/>
        </p:spPr>
        <p:txBody>
          <a:bodyPr wrap="square" rtlCol="0">
            <a:spAutoFit/>
          </a:bodyPr>
          <a:lstStyle/>
          <a:p>
            <a:r>
              <a:rPr lang="da-DK" dirty="0" smtClean="0"/>
              <a:t>T0 = 0ºC  and S0 = 35 </a:t>
            </a:r>
            <a:r>
              <a:rPr lang="da-DK" dirty="0" err="1" smtClean="0"/>
              <a:t>psu</a:t>
            </a:r>
            <a:r>
              <a:rPr lang="da-DK" dirty="0" smtClean="0"/>
              <a:t>. (practical </a:t>
            </a:r>
            <a:r>
              <a:rPr lang="da-DK" dirty="0" err="1" smtClean="0"/>
              <a:t>salinity</a:t>
            </a:r>
            <a:r>
              <a:rPr lang="da-DK" dirty="0" smtClean="0"/>
              <a:t> unit)</a:t>
            </a:r>
            <a:endParaRPr lang="da-DK" dirty="0"/>
          </a:p>
        </p:txBody>
      </p:sp>
    </p:spTree>
    <p:extLst>
      <p:ext uri="{BB962C8B-B14F-4D97-AF65-F5344CB8AC3E}">
        <p14:creationId xmlns:p14="http://schemas.microsoft.com/office/powerpoint/2010/main" val="36624079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7300" y="633412"/>
            <a:ext cx="6629400" cy="5591175"/>
          </a:xfrm>
          <a:prstGeom prst="rect">
            <a:avLst/>
          </a:prstGeom>
        </p:spPr>
      </p:pic>
      <p:sp>
        <p:nvSpPr>
          <p:cNvPr id="2" name="Title 1"/>
          <p:cNvSpPr>
            <a:spLocks noGrp="1"/>
          </p:cNvSpPr>
          <p:nvPr>
            <p:ph type="title"/>
          </p:nvPr>
        </p:nvSpPr>
        <p:spPr/>
        <p:txBody>
          <a:bodyPr/>
          <a:lstStyle/>
          <a:p>
            <a:endParaRPr lang="da-DK" dirty="0"/>
          </a:p>
        </p:txBody>
      </p:sp>
      <p:sp>
        <p:nvSpPr>
          <p:cNvPr id="3" name="Content Placeholder 2"/>
          <p:cNvSpPr>
            <a:spLocks noGrp="1"/>
          </p:cNvSpPr>
          <p:nvPr>
            <p:ph idx="1"/>
          </p:nvPr>
        </p:nvSpPr>
        <p:spPr/>
        <p:txBody>
          <a:bodyPr/>
          <a:lstStyle/>
          <a:p>
            <a:endParaRPr lang="da-DK" dirty="0"/>
          </a:p>
        </p:txBody>
      </p:sp>
      <p:pic>
        <p:nvPicPr>
          <p:cNvPr id="5" name="Picture 4"/>
          <p:cNvPicPr>
            <a:picLocks noChangeAspect="1"/>
          </p:cNvPicPr>
          <p:nvPr/>
        </p:nvPicPr>
        <p:blipFill>
          <a:blip r:embed="rId3"/>
          <a:stretch>
            <a:fillRect/>
          </a:stretch>
        </p:blipFill>
        <p:spPr>
          <a:xfrm>
            <a:off x="639229" y="633412"/>
            <a:ext cx="7562800" cy="5610693"/>
          </a:xfrm>
          <a:prstGeom prst="rect">
            <a:avLst/>
          </a:prstGeom>
        </p:spPr>
      </p:pic>
    </p:spTree>
    <p:extLst>
      <p:ext uri="{BB962C8B-B14F-4D97-AF65-F5344CB8AC3E}">
        <p14:creationId xmlns:p14="http://schemas.microsoft.com/office/powerpoint/2010/main" val="281176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47864" y="96443"/>
            <a:ext cx="5423401" cy="6593154"/>
          </a:xfrm>
          <a:prstGeom prst="rect">
            <a:avLst/>
          </a:prstGeom>
        </p:spPr>
      </p:pic>
      <p:sp>
        <p:nvSpPr>
          <p:cNvPr id="3" name="TextBox 2"/>
          <p:cNvSpPr txBox="1"/>
          <p:nvPr/>
        </p:nvSpPr>
        <p:spPr>
          <a:xfrm>
            <a:off x="467544" y="1340768"/>
            <a:ext cx="3312368" cy="2031325"/>
          </a:xfrm>
          <a:prstGeom prst="rect">
            <a:avLst/>
          </a:prstGeom>
          <a:noFill/>
        </p:spPr>
        <p:txBody>
          <a:bodyPr wrap="square" rtlCol="0">
            <a:spAutoFit/>
          </a:bodyPr>
          <a:lstStyle/>
          <a:p>
            <a:r>
              <a:rPr lang="da-DK" sz="1800" b="1" dirty="0" smtClean="0"/>
              <a:t>If </a:t>
            </a:r>
            <a:r>
              <a:rPr lang="da-DK" sz="1800" b="1" dirty="0" err="1" smtClean="0"/>
              <a:t>you</a:t>
            </a:r>
            <a:r>
              <a:rPr lang="da-DK" sz="1800" b="1" dirty="0" smtClean="0"/>
              <a:t> </a:t>
            </a:r>
            <a:r>
              <a:rPr lang="da-DK" sz="1800" b="1" dirty="0" err="1" smtClean="0"/>
              <a:t>are</a:t>
            </a:r>
            <a:r>
              <a:rPr lang="da-DK" sz="1800" b="1" dirty="0" smtClean="0"/>
              <a:t> to </a:t>
            </a:r>
            <a:r>
              <a:rPr lang="da-DK" sz="1800" b="1" dirty="0" err="1" smtClean="0"/>
              <a:t>use</a:t>
            </a:r>
            <a:r>
              <a:rPr lang="da-DK" sz="1800" b="1" dirty="0" smtClean="0"/>
              <a:t> </a:t>
            </a:r>
            <a:r>
              <a:rPr lang="da-DK" sz="1800" b="1" dirty="0" err="1" smtClean="0"/>
              <a:t>spaceborne</a:t>
            </a:r>
            <a:endParaRPr lang="da-DK" sz="1800" b="1" dirty="0" smtClean="0"/>
          </a:p>
          <a:p>
            <a:r>
              <a:rPr lang="da-DK" sz="1800" b="1" dirty="0" smtClean="0"/>
              <a:t>Data </a:t>
            </a:r>
            <a:r>
              <a:rPr lang="da-DK" sz="1800" b="1" dirty="0" err="1" smtClean="0"/>
              <a:t>you</a:t>
            </a:r>
            <a:r>
              <a:rPr lang="da-DK" sz="1800" b="1" dirty="0" smtClean="0"/>
              <a:t> must </a:t>
            </a:r>
            <a:r>
              <a:rPr lang="da-DK" sz="1800" b="1" dirty="0" err="1" smtClean="0"/>
              <a:t>assume</a:t>
            </a:r>
            <a:r>
              <a:rPr lang="da-DK" sz="1800" b="1" dirty="0" smtClean="0"/>
              <a:t> a relation </a:t>
            </a:r>
            <a:r>
              <a:rPr lang="da-DK" sz="1800" b="1" dirty="0" err="1" smtClean="0"/>
              <a:t>between</a:t>
            </a:r>
            <a:r>
              <a:rPr lang="da-DK" sz="1800" b="1" dirty="0" smtClean="0"/>
              <a:t> </a:t>
            </a:r>
            <a:r>
              <a:rPr lang="da-DK" sz="1800" b="1" dirty="0" err="1" smtClean="0"/>
              <a:t>depth</a:t>
            </a:r>
            <a:r>
              <a:rPr lang="da-DK" sz="1800" b="1" dirty="0"/>
              <a:t> </a:t>
            </a:r>
            <a:r>
              <a:rPr lang="da-DK" sz="1800" b="1" dirty="0" smtClean="0"/>
              <a:t>and </a:t>
            </a:r>
            <a:r>
              <a:rPr lang="da-DK" sz="1800" b="1" dirty="0" err="1" smtClean="0"/>
              <a:t>temperature</a:t>
            </a:r>
            <a:r>
              <a:rPr lang="da-DK" sz="1800" b="1" dirty="0" smtClean="0"/>
              <a:t> to perform the integration</a:t>
            </a:r>
          </a:p>
        </p:txBody>
      </p:sp>
      <p:pic>
        <p:nvPicPr>
          <p:cNvPr id="4" name="Picture 3"/>
          <p:cNvPicPr>
            <a:picLocks noChangeAspect="1"/>
          </p:cNvPicPr>
          <p:nvPr/>
        </p:nvPicPr>
        <p:blipFill>
          <a:blip r:embed="rId3"/>
          <a:stretch>
            <a:fillRect/>
          </a:stretch>
        </p:blipFill>
        <p:spPr>
          <a:xfrm>
            <a:off x="636662" y="4149080"/>
            <a:ext cx="3143250" cy="752475"/>
          </a:xfrm>
          <a:prstGeom prst="rect">
            <a:avLst/>
          </a:prstGeom>
        </p:spPr>
      </p:pic>
    </p:spTree>
    <p:extLst>
      <p:ext uri="{BB962C8B-B14F-4D97-AF65-F5344CB8AC3E}">
        <p14:creationId xmlns:p14="http://schemas.microsoft.com/office/powerpoint/2010/main" val="39404474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There’s</a:t>
            </a:r>
            <a:r>
              <a:rPr lang="da-DK" dirty="0" smtClean="0"/>
              <a:t> a </a:t>
            </a:r>
            <a:r>
              <a:rPr lang="da-DK" dirty="0" err="1" smtClean="0"/>
              <a:t>better</a:t>
            </a:r>
            <a:r>
              <a:rPr lang="da-DK" dirty="0" smtClean="0"/>
              <a:t> </a:t>
            </a:r>
            <a:r>
              <a:rPr lang="da-DK" dirty="0" err="1" smtClean="0"/>
              <a:t>way</a:t>
            </a:r>
            <a:r>
              <a:rPr lang="da-DK" dirty="0" smtClean="0"/>
              <a:t>.	</a:t>
            </a:r>
            <a:endParaRPr lang="da-DK" dirty="0"/>
          </a:p>
        </p:txBody>
      </p:sp>
      <p:sp>
        <p:nvSpPr>
          <p:cNvPr id="3" name="Content Placeholder 2"/>
          <p:cNvSpPr>
            <a:spLocks noGrp="1"/>
          </p:cNvSpPr>
          <p:nvPr>
            <p:ph idx="1"/>
          </p:nvPr>
        </p:nvSpPr>
        <p:spPr/>
        <p:txBody>
          <a:bodyPr/>
          <a:lstStyle/>
          <a:p>
            <a:r>
              <a:rPr lang="da-DK" b="1" dirty="0" err="1" smtClean="0"/>
              <a:t>Since</a:t>
            </a:r>
            <a:r>
              <a:rPr lang="da-DK" b="1" dirty="0" smtClean="0"/>
              <a:t> 2004 </a:t>
            </a:r>
            <a:r>
              <a:rPr lang="da-DK" b="1" dirty="0" err="1" smtClean="0"/>
              <a:t>you</a:t>
            </a:r>
            <a:r>
              <a:rPr lang="da-DK" b="1" dirty="0" smtClean="0"/>
              <a:t> </a:t>
            </a:r>
            <a:r>
              <a:rPr lang="da-DK" b="1" dirty="0" err="1" smtClean="0"/>
              <a:t>can</a:t>
            </a:r>
            <a:r>
              <a:rPr lang="da-DK" b="1" dirty="0" smtClean="0"/>
              <a:t> </a:t>
            </a:r>
            <a:r>
              <a:rPr lang="da-DK" b="1" dirty="0" err="1" smtClean="0"/>
              <a:t>get</a:t>
            </a:r>
            <a:r>
              <a:rPr lang="da-DK" b="1" dirty="0" smtClean="0"/>
              <a:t> </a:t>
            </a:r>
            <a:r>
              <a:rPr lang="da-DK" b="1" dirty="0" err="1" smtClean="0"/>
              <a:t>temperature</a:t>
            </a:r>
            <a:r>
              <a:rPr lang="da-DK" b="1" dirty="0" smtClean="0"/>
              <a:t> as a </a:t>
            </a:r>
            <a:r>
              <a:rPr lang="da-DK" b="1" dirty="0" err="1" smtClean="0"/>
              <a:t>function</a:t>
            </a:r>
            <a:r>
              <a:rPr lang="da-DK" b="1" dirty="0" smtClean="0"/>
              <a:t> of </a:t>
            </a:r>
            <a:r>
              <a:rPr lang="da-DK" b="1" dirty="0" err="1" smtClean="0"/>
              <a:t>depth</a:t>
            </a:r>
            <a:r>
              <a:rPr lang="da-DK" b="1" dirty="0" smtClean="0"/>
              <a:t>.</a:t>
            </a:r>
            <a:endParaRPr lang="da-DK" b="1" dirty="0"/>
          </a:p>
        </p:txBody>
      </p:sp>
      <p:pic>
        <p:nvPicPr>
          <p:cNvPr id="5" name="Picture 5" descr="Argo-logo.png"/>
          <p:cNvPicPr>
            <a:picLocks noChangeAspect="1"/>
          </p:cNvPicPr>
          <p:nvPr/>
        </p:nvPicPr>
        <p:blipFill>
          <a:blip r:embed="rId2"/>
          <a:srcRect/>
          <a:stretch>
            <a:fillRect/>
          </a:stretch>
        </p:blipFill>
        <p:spPr bwMode="auto">
          <a:xfrm>
            <a:off x="5508104" y="2276872"/>
            <a:ext cx="3423244" cy="3423244"/>
          </a:xfrm>
          <a:prstGeom prst="rect">
            <a:avLst/>
          </a:prstGeom>
          <a:noFill/>
          <a:ln w="9525">
            <a:noFill/>
            <a:miter lim="800000"/>
            <a:headEnd/>
            <a:tailEnd/>
          </a:ln>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751296"/>
            <a:ext cx="5022304" cy="3557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7571819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627784" y="-387424"/>
            <a:ext cx="7772400" cy="1143001"/>
          </a:xfrm>
        </p:spPr>
        <p:txBody>
          <a:bodyPr/>
          <a:lstStyle/>
          <a:p>
            <a:r>
              <a:rPr lang="en-US" altLang="da-DK" dirty="0" smtClean="0"/>
              <a:t>The revolution of ARGO</a:t>
            </a:r>
          </a:p>
        </p:txBody>
      </p:sp>
      <p:sp>
        <p:nvSpPr>
          <p:cNvPr id="28675" name="Content Placeholder 2"/>
          <p:cNvSpPr>
            <a:spLocks noGrp="1"/>
          </p:cNvSpPr>
          <p:nvPr>
            <p:ph idx="1"/>
          </p:nvPr>
        </p:nvSpPr>
        <p:spPr>
          <a:xfrm>
            <a:off x="250825" y="1196975"/>
            <a:ext cx="8131175" cy="4968875"/>
          </a:xfrm>
        </p:spPr>
        <p:txBody>
          <a:bodyPr/>
          <a:lstStyle/>
          <a:p>
            <a:endParaRPr lang="da-DK" altLang="da-DK" smtClean="0"/>
          </a:p>
          <a:p>
            <a:endParaRPr lang="en-US" altLang="da-DK" smtClean="0"/>
          </a:p>
        </p:txBody>
      </p:sp>
      <p:pic>
        <p:nvPicPr>
          <p:cNvPr id="28676" name="Picture 2" descr="http://www.uea.ac.uk/~e280/adelie/argo_cy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700213"/>
            <a:ext cx="7129462" cy="50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70069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da-DK" smtClean="0"/>
              <a:t>ARGO floats……</a:t>
            </a:r>
          </a:p>
        </p:txBody>
      </p:sp>
      <p:sp>
        <p:nvSpPr>
          <p:cNvPr id="29699" name="Content Placeholder 2"/>
          <p:cNvSpPr>
            <a:spLocks noGrp="1"/>
          </p:cNvSpPr>
          <p:nvPr>
            <p:ph idx="1"/>
          </p:nvPr>
        </p:nvSpPr>
        <p:spPr/>
        <p:txBody>
          <a:bodyPr/>
          <a:lstStyle/>
          <a:p>
            <a:endParaRPr lang="da-DK" altLang="da-DK" smtClean="0"/>
          </a:p>
          <a:p>
            <a:endParaRPr lang="en-US" altLang="da-DK" smtClean="0"/>
          </a:p>
        </p:txBody>
      </p:sp>
      <p:sp>
        <p:nvSpPr>
          <p:cNvPr id="29700" name="AutoShape 4" descr="data:image/jpeg;base64,/9j/4AAQSkZJRgABAQAAAQABAAD/2wCEAAkGBhQSEBUUExQVFRUWGBwYGBgXGBwcGxcXGx0XGhgaHhsaHiYeGiAjHRgaIS8hJCgpLC4sGB8xNTAqNSgrLCkBCQoKDgwOGg8PGjUfHCUsLCwpKSwpLCwqKiwpLCwpLCwsLCwsLCwsLCwsLCwsKSosLCwsLCksLCwpKSksLCwsLP/AABEIAJgBSwMBIgACEQEDEQH/xAAbAAACAwEBAQAAAAAAAAAAAAAEBQACAwYBB//EAEkQAAICAQMCBAQDBAYGBwkBAAECAxESAAQhBTETIkFRBjJhcSOBkQcUQqEzUrHB0fAVcnOSs/E0VGKTlNLhNUNVdIOissPiJP/EABoBAQADAQEBAAAAAAAAAAAAAAABAgMFBAb/xAAvEQACAQMCAwYGAgMAAAAAAAAAAQIDBBESIRMxUQUVMkGBkRRCUmFxoSLBQ3Lx/9oADAMBAAIRAxEAPwD7jqampoAbqUxSJmXgiv7QNcnuekb8yuR1KREybFRttuaWzSglbNChZ5410HxVu/C2U8tZeHG0lXV4DKro1dVdaQbT4naWJJRGFEiK9Ek0WAaroXV1+XprKrVhTWZszqNrkdBstw6Rort4jqoDOQFLkd2KqMRfehxpN1Hpu8klZo+oSQoTxGu3gcLwBQZ1LHmzz76vB1knuhP+rz/LvoodSSrJq/Q8EfUj21MLilNZTMdcgjpbyRRBZZTO4u5GVUJBJI8qAKKHHHtpL1H94nldod8+3RSFwSCKUHyqxbJ0J5LEVdeXRG56hG9Al6B5oWD9/caH2vVArP5PKzZCvQYotV2/h99ZSuqafNFlKY06H40UZE24bcsTYd40jIFAY4xgA8gmzzz9NC9Z2m5mkDQ719soUDBYYZAWsktciluQQK7eX6nQg6k5LnKhVixxdiuNYTb92u2NH2JFdtYyv6aWyI1SGvSZZYFZZ93+8MTYMiRxlRXaogL97Og+vbyaTHwd3+743fhxxyZ3VX4itjVHt3yN9hpaU+/+f7dQa8s+0JPksE631GvQNzJExM29bc5AYq8UUeJ97jUXfsdMetLNMgWGdtsway6RxyErRGNSAgckG+/l+p1zYc+hP0++tBvX/rt+p1en2jt/NEa5DTo+y3UUmUu+fcLRGDQQoLPY5RqG49vro7q25eSMxxzeA5qpFVXK0QT5XBU2LHI9b0ig6m63zfFeYk1/PVpOryEVY/Qf3627xpY5bjXI92m33cUsbP1F51zAaMwbdQymxyyKGFH29tdFvNy7xuqN4bMpCuAGKEjhgreU0eaPB1zJ6i5qzdEEWB3Hbtogdca/lWvperwv6TX8hrke7Ppe8SRWfqUsigglDt9uoceq5KgYX7jnT7c7lmRlVsGKkBwASpIIDANwaPNHg1pKOvD1Q/rrz/Tt/wAJH1BB/kRWtfjKHUjXIHTo++BBPVJSAe37rtufp8mun/fj7DSyHqCGhZB9iKOvN9v8OwBNX8wFfcd9aurT06sjXIVno2+/+Ky/+F23/k10sG6YKATkQACx4yNcmhwLPND31z/+nH/qr/P/AB1deun1QH7Gv8dYK+odRrkU3fSt60jMnUpY1LEqg223YICbChmTI0OLPJrTvp80kcSrI5mdRzIVClj74oMR9h7aVf6eFfKb+/GsperZiipA/wCy3/pzqXe0MbPJOuRhv/3mSR5E38m3QsVWMbeBwuJxvKRS5urN9ixHppx0jftHCFkl8dxduwRC1kkeWMYihxx7aSwzD3ZSWbnLjueOxJI7H9dWXfPakvYBuuf7OLGvM7zD3GuRp1aPdSSs0e/fbr5ajWCB1HYXlIuRs81rfpG/nhjZZp13L5HzMqxmqHlpFVaBvn6/TWc+6SvKxsjk2xA7eh55++sjuA6isgwHYchj+t/nqZ3PkmNcidTfe7iQGDcnbKoplWOGQE2fNcik9uKHtorpT7rbhvGmfd5ViWjijwoG6EQF2fftX11WHaSYZB2Dezf32de7fqzZYsA31UWf5cH/AJ6tGtiKU203yew1yBev7/dyBfClba1ZJWNJMgaq/EUha57e+hejdS3cLlpt025UigrRRRhTY81xKCeARR4510yShlscg653ewhXIHvrK6dWilKM8r8Ia5G/WOu7iWPGGT93awc1VHNc2uMgK82Oe/GgOl77eRyh5d486C7jaGFAbBAOUahhR541ZFJ7An7DW67FzjxWRoXx6Mx/kp15IXFzLwvPoTrYbu+rTTr4ccv7sxIPiIiyEV3GMgK8/wB2vendO3kcqvJ1GSZB3jbbwIG4PGSKGHNHj20RtNmsZtit17jj7Ege50arg9iD9tdi2U9OKj3Kucgfq/W18OVRuY9u6rZkJQmL5TkVk8vYj5uPMPppbtelb1ZEZupyyKGBZDttuA4B5UlVsXyLHI0X1rcVGQA7lacoiq7FVZbXBrJyBPZfQ0QedaJumkV8AFYMUBZlaiKtiELCwCWCk2fLeIbj04J1yC16jLkFwSv62Rr09/XRfR9wzxZMbOcg/JZHUdvoBpF1DrYgRiR4johY/wAIJUWferr61ejPgbqP7x0+GfHHxg0mN3jm7tV0Lq6uhrGEottKWf6NYSb5ir/S0jSSDcNKIiSWEUcimAK6okZZbzEiszl0ogqeaqtIv3oQ7Qq0hle5JA5NMyxUEa+Iw2I7VTHKrsHrq15jrQ0OT3izbnpU6taPN46fiqQUV5ZUSwBflUrXuBoEbIQRxQl8vCjSM4ihkihSQL9SL/PXT/E25EWzmlNkRoZCB3ITzEDtzQ1x6b4TATKCBKBIAe4D+YA0SLAI7a59/PEEuplUNvFr5bFijz9dZ6sqE+mqn/P31xZZ8zAWdeiBSNiOVljo+1yID/LSzqDgboyXG7K8aCMhxIO3yc0T5ruiPTXTPFYFjj0scWOfXSfrO7MbCRQr4CmXEFltJHByu1BxAArk2b1aCbeDq2t7GlFRlHOE/wB42/R40nhy7t1XIqkb0L5bGT+2hqnw1Kc3QvHJYWUyITyzlrU2T2AFduD217ueoPEJ1JVpUrFxE2JtFYFqsADI1bCx+etdr1FjI8ccaBgFOF4BX/F8S2Cm+ESqWyDfayL8OWCJXkJUpQ07tR3/ANUl/T99xd07Z4pA/hwjKYeZQBI1mQ0zVz2HqeQNaQdUl8OCTPN5GxbbgIOSGLIpAzVo65yJ+VrokaOg6zGwACMO7ABciq0DmFSz3fHgGzZFqMtDPuHG4IQRgyNg0gi5QnJkQsaMjFEFqT5SR9BrbdvdHPPNl1Fm/db3KsdxZKhUFDwpHtBWQCMFBzy9jzdj7LevEsAMhKkjL+jyt5WRbUquSk8eQ5AkkhgABaHrGI8d1iC+LJExWMBmaJZfxPEuyXMfAPAWTvXJZdFlE0auwiLI8gUoFIWnYeVvsBZFX39dJYgs42/6GMxrXb7VnNKPufQay0XsGe6UkAAsR9hrz0YxlNKX6KF5uksuNkeZgvrwTr2bZIi/iMcu9LX940w3bUkRYgVImR9BXck9q15LGrOXxc4AVS8PYsYk0HPp3rka7ErKGnNNb/cC89KZltKvJRi9qMbXIhq54LVxRIA476P2PT46V1YtYBDXQIIBBr2IPY++qHqlxxs0UirJYbPFPDW6t8mB7WaWzQOt45VhjVXYeUKt1XchV8osgdh+p9yPTC1pQ3xuDZ5kzCllzIsKSA1c9h3ryt/un21hvtozfKwXg9x3/OuNCzbOTxlKxRgPIDLJ4jZGOGmgAXEeYseReICkEtlo8IkUXPyRr6ksQqjk2bJ4H31tUpqawyOQmj6axPPC/wBbuPfuPSgee2vU6cHiLxusnFrjVN3oWTwSeOe3N9te/EO5domCBJIuM6a+LHiRyL6I6nEn+AZMykDVN7tcFeaDzlw9mJR4m4cktGGeBFKhWsZX2Y5HuT5I2FJc9ySsvTnUAsO4F0bo+x/Pi9DDRHS0YvI7AoTuT4iKXJoq6BmLSDyYmNlyWlC+VSCH1tudqTk3htHVZBqNMee6kj159r14rmy0LVT5ACQjmxf51/z16/P9larqA65ifkQW9r7Xz/LT7apCRS0eOff07+v5aQ5Cu3Pv660TaMRYHpfcWfsO+vXb1uHLZasgb79cI/JXBB5ogXYPB/TjS6LcobMi8gcYirP2uh/LWMu6LIqn+Hsf7L1mqi+TX89WrXLlNOHLowPoZxIisCy4GyAe9A2pFEsOfvYGlZ63tt04SOQZ4eLyCtQ+b8TlaZbAo2O4N+h1GwZOQzX6BRyQfU88Dv8AprXdbaUor7d/DCJ5YCqLGxBunbFmQYjHyVV36Vrq0nxY6KiJ2NNltcQpiZHt6ZrukGVha4LZALyRVk8lcSPI8onhDlLaR2w8xpRHKoxelAsBSVIJyd6JFa8228LSrRmZ1bCRCfw08VfGotHGUcxqgRTY+blrcXST4hRn275xCGRiYpDKPxQYmAKrVinYobo3jV5UPVCEYR0xWCcBG/6pGqh5F/DXPxLR2aMoniHlQVoBWtrxPlCkk6ZxBQPLVd+BwfrpH0rqC7oxyxjceGJHZXLMFdTGwshyDhZOKqCvyMKs0xCMzsW8RBhiPOpj+eSmFUwfFVJvgCQDkhjo15pbkNFsUeYGmDp69rBDCjXzKMiaPF0RyNZ9RV7GJCqe57cngfX11hvofCKkFlC9vLfv3axf20Lu+pM9jsvsP79c2vcpRcJ8/sQVi6WZfET3RkJINBmBUHjvRN+nbTv4E6edv06CEkMYg0ZYcAlHZbH3rXOydRKAuWYhAXIB9ALNfkNdN8GdQWfYxTKCFlLyKD3AeR2ANWLo6mxcdLUTemO9S9csOoO08qHcqkb14bqELIQ5R0plpGvyjxA9kMRXyrjF1jcGPayAiQzW7RhVGQWIkop9CSMgffjt26BqN/jDamXYbmNaykidBfa3BUX9LOuX6d0N4YER+WhREYAGjioUlSe48p0zk+I8umSbo5SoGma0Cg+FHNLiaYqPkQcdyfz1lt/iUSqJMDhIA6js2LDIA8kXR5o99eS6VPC4jwZVD1+siwMFrkAHvX0/Tnv20FNIC1quP0u/8j6a826iOHw4wQgFBaRVRcmYUERfcCzd433LE5E65Neo8qKeV1xgxGXUGDxo9+btQPA7+nppS21QsHKqWHZioscBTzV9gBoh9uVqx35B7/zGqXrOrUk5ZewME2EaoUVECnuoUUfyA/zWvdxso3vJFbKrtQbxvG7HNZGvudbamstT6gqIlBugDQFgc0LIH2Fmh9T76HHSofP+GnnvPyjzWcjfHPPP350VqaamvMGKbKNWDKihgMQwUWFHYAjkDRe02WV4lRZuuxLEkn9SSSffWWjOlSkSAAXfHFX9O/21pRSnNRlyAr6v1rb7Gm3TsoLBVCIxLNx6gYjg5ckWAavtphteoo8gESblaLREMojW28wkIenc4oMaBrxBYBJq3W9yhpvCJmWQCNXKpm9KooluU/EHmAYWR6gUTIUvwWB8WRGxIs0lmmyD+WhX8S2e3ca7lO34f8Yr1AFu8/3upJJFhjMICu0Rjm8TJST5MxTEAAtTH0Iq28uzzl7Sx4eGQ6OFWQKzsI6BvFSfMCBeYFsBWuK2fw+EVSJZozFMIixcYpKxt5IhPI5UyeMR+JzeLAHyk9QkDLu/EMe48xcL+IHjPlSiylvw6JcIFoUGLHla9iWEWYakxsvLggiZwAaOJvFJMrOGSMeO9Sc/WqblGYF4cJgGeNWw8UqgxLDny/0hX5iAH70x0smQ+PLltSkalJmmrJpCoYKEKtkrofDoAEAeIoHOjuobtiWRo51jxUFo6tjIxTEFWLChySACvBy44kgJ2m8ybkOoYdmxAR1JVkuwzNwTYBUhSVNd8epb40AniKpwYzq0YSOO2YsXktSKQKQBdSggi7GfWml/DZIo2CPlJ4oQkR0Q5Q+IArYllv612simx3BEAaOORoxErRoWgwKlQQo8MsfKFr1HnNZCqEB8Mql5IhHjVE+XyuHHe6xJtSpBN+SyKZSVLHbFIIpJBKdzkFwdhHKwwkZ1UOcFyjFYmlzoVkbKj64zKKiUOwao2mQNwFcKRRIPhsGZaJUV81hhhtty7IXi26MMU8AqEUGI5laLOD8leUBQpf1BvQA+5mWSHcyvNUYMiSjws4wqtSsFkQggR0JKtcsuxQ6Yf6LRVOHziFIwbUeJGuJDUDZ7Y2fYgcUdExS4uUXbsFP4hYeEFLMWJBp7ZzVsaPcWedA7LbCGZFHilzG5LsIspjlHk0jqRkyjDihwbs0KrKOpNdSRdqaNO1LKzFSp8SQN5lIADsBXI9APT30G6EEg99fM1qEqLwyp5q8b1fHcV9ub/u17DCXNKLOiP9Ey/wBUf7w/x1EKdSazBAyklLkADk0Pc/kOAP00x6fDEEZy8bAd3sYrXfzXQ4IN/XQ0UDKjFYnkkBxAVo1xPobdq473R+gOhV6vk5EKARwrLHMsoRUIhIUBSGKqBk1kDGm5+XEda0tv8lTd+ROA1mbwjErBJ2a0MimNWqUlB+G3mBWM8BsmAsgAmh971iaaIjbxKokXANuDifEYMMBHiwkKgPYLKCVK3RyHqdTkjOc7HEK+VoiRLLGEBxZm8SmCuwHmJBYg0Fu+56tui4VIMSjR+KzsuDgq2axHMGwwRQx9W5Xjnp4S2ROCkG8ZIGVC4lDAyqbnk23i8oqogIYL3wBpVvHKgCL1bpKjcbbcO3hmFmEUIlVIsVWWnJwFWpAPouVDvZcbPqxmUNGgK8ZNmjBW8hKeV6Y4tYYHHyjvoUoPFRhCEmlfKRSyMzKscyKWxbmlFccXxZrQZGG326JMQuKjAlY1DKBblncgN4ZJYg3iG5bkg6U9e6Qm6d45HDKojYwiZ/OozLBooymPLKVYlgSEseUabshMoepbUcLmuI+a2KhvMTl62PKCAO+hf3xkMhaNVJ5V1xBfuFyUG/KuC3ZujwooapUkoxbbwRkVlmWNlWgCxamtV8RjfJo45OwHY/N21sYGWSDIRhWBWajnbt8oVuCuNEliAOa71dJNyzXbHn6mv0uv8jWS8a+fjcQXijqfVgLOweeGRDGUbGSNC7LfbFC3hllo5D6j103/AGf7BoOm7eF6yiUxtXbJGZTX0saVv1sKA8gaork8hIvFGBBWwH4JoE1dH007+Dd+s+yjmQELKXkUNVhXkdhdEi6Pudde3lTkm6fqbUhk/To2DgohD1mCoOdAAZceagAOfYa18EccDy9uO3px7cavry9ek1EvxdsS/T91EgGUkToo7DNwQL+7NZP1OuP6ds2ihjies40RGo2MkUK1H1Fg867n4h3Kx7WV3NKi5saJpVpmNDk0Ae2uPbdLKTIhtJPOpoi1bzKaPIsEcHXM7R8MfyZVPI12koVhfynhh7qdTdbcoxHp3B9CPTWOtm3V4K4YqCRa1arR7g9xYA458331y4tSjofoYEh3bqMVJ5PA7/Xi9EwIASzqxInCFUjyHnjjq+LVFL5FgaBu+NbxPEAGCTeUlxiJCWx8tHw+G+c/hm7q6ONgLc9UMbuxZ0jWUO3k4dTtx+G7yFVjOYHOXBC5Yg3rtWlvpjqm9WfYkvvtmFLlTwrKCKPBYZVyKPBB4vvoREJIAFk+mjn2xyZ/6ZZ8fDcKHaIMQaLr5fBBOYOXFkDLvqu26WZAPxZImVg9x0GK06kEkEFTZ9LBVTY415q1kuMlHZMHi9PyRmVrKsVYYkUV+YC/mr3HB9DoMa6LabMAs2ckhY4nN8gKLWoAAUUSR2viieNC7zpodmxoMAKHv3/TU3NjhJ0/YA226WWxs9xlwLofftf+GjW6SgQqWNOCpORUkMCMbUgr37qQeByNW6TAyp5ux5A9vf7a23Yscd1OXpXH34+v5a9FC3hCmp6dyMiXr2w3LQusH9M0SIWLAJX4hkCZFmVnpVZmJ4dDZKHRnSpQu1ijRkDCJI1ZFLRhvBDqVoKHShdigRQ4JoaQrI5dklUBgB8pfCRcQSLfAgi+Ao5INtzpP1HpUcO4QR/hrIjqkMJwdmpsmjLuscbqhNOuLBPEWja4+9SzuiwX1DZpGrySMkhZ1Zw9LGAi5UVAZQB8xcqWpluwqjR8MJdFaORkDK7UVu3l84Y+IA64lmIWl70QAABjvNoqSbeosjYQzNiWVRjwzMc2zxF1fKW3oQwkR7JVu5TysOAA34hBFNbKTVkgGuKsGSMgcTTMWja0xjT8QItSOe7JbNjWDAoRdSKb7WyOhNxOVljycBGDLRAoyeUp5iwNkBgEAOXPauSjILqxZ5q+aFAmvYWP1GgB9zbrIiqCcaAkX8NywNA97Ho1DjtzrelUAClHAXsPoAPr2FDnWUsjEkJgaU3bGw/lwBAHYjIk9/KKuzWEuyJZnwjyvyg4kSFKMDMxQshVrqrxu+dCAXbNIkUhMUviOz2I8OWGdSLm5C5gLWTMB5OFF1vt984hDy+GvmVTlKKAOCNk4XBpMyRQAUkgWPT2eeUKMQmTYoFYOAH5Ltl/GoUEqKXLGsxkK8PhgLIiB/EKpxSgqzMxbFyAaLM5FZHngnQkyn3e48QKsJwJOLBl4wDeWTI+VZCFxZAxAbzBSOdNx1Axp+Ikzl/4Y42YxhkY45JwaKMMru2QcZLrVGkZpGxTyWsYyblvNeZrGmHh8USvm5N6s0qOrA5fhkZ1mtMAsnDCshyO1g8gg0RoCnTMUTAEAeJIignk070LY2xpfqTRJ99U3/TgUtQSy9vevb616aG6NIjr4sZaVHmna8rC+Zhwp5HKBQo5Bdvc6cxPYB5APPI5H5eh59fbVKlONSOJICLpMoWQ5cEigT6f4Xpsm9DOVXkAWTfH216kYdVZ4wGIBKnFipoWtjg0eLHtoLd9GtGCE+YUVvgg8EfofXXkhTq0I6Y7r9kBO7hJWrxyI5Q4txXYmx6V71+ugen7NYUKXJOHkp/EIICsWNkMQrVlRIGTet1pkN8oWy3IHPe7r299Cr1tb5BA/WhetnVhBrMsfYkm32SwyKqIfDYySNwCBKWD+Izs2eRtgKBHHccaVdR6PEVDvC7urOQwihk8UEXmwUBSMSVUEg3R8zUS58UTCkdlogmgtsAQSpDg+VhYPF88EaH385hgnkSIKYYiIyKOaomS0FshVYsuJ9iexF7xlGazF5CbC4VUpH4LLGgagqqoBAyDR12U5A3XIKn66VdTheYojKjI54ljkKEgiawKDkFFVWu8WawQovRXTEjEUOfmkbzeI0XhtJKsZV5SuPkYqG5Po1A++XXN2qfu4XIA7gRXEATGSkvcAEAWKYVYs9qsSAza7EiUylmLEsrFlALqHcxgUaVVyNHuwIy5F6Ub6UtIxbuDX6acbfZRxFVVWPLOCc5MWoBiXctiSDVFhfNXzpTv9syOcub5B9/83rmdpJuCxy8wDampqHXCIMd3AXjdF7ujKL92BA/mddP+z3YtB0zbwvWcSmNqNjJGZWo+osHXP+OqU7cKvmY9+F5J457A66v4T3izbRJYzkkjSOhoi1aR2U0eRYI4Ouz2b4Zeh6KY30k6t1xonmCqCsMKTP3tgzSClqqOMT8n1ZfY270PPsI3YMyKzCqJAvghh/8AcAfuNdQ0E3xVtZG6XuoyRJI0MijFccmYMFABJruB3765LpO3aPbxI4KukcasD/CyoqsDXsQR+Wu+69IqbaRmIVVGTE8AKCCST6AAXrj55ldmZGDKxLKw5BUklSD6gg39dcvtLwxMqhDEQLI47X9depF5Wdjiics1E0PoFBJP0GvHHJrsP5dv79ONlNTQqrxhWjYlD87EFPMpB+VbIbj+Je1VryWlCNaeHyRgKpNtuo8BHK7BMjOmCHKNhMU8B2jFyAhVCscR5Mu5LU3EzCSaJZ2WV54wlSLalYUbzIFGKyeE6tw45Y0KrTWDp7REvJJLOQY8eDYYKYi2CnDnMscVUCsqJF686R0eGJnwQApK5Um2KmVYnkpmJbzMbIv219EkksIsZbmYB1eRMWii8UhyfCjNSIVWahGGJfFi1+QA0O+jelyJKkcylmyQAM1WRd2QoC3YPYD7Dtqzb6pcGjdRwEk8pV2IZioollKhTywAPoe2iPBATFfIKoYADG/YVQq/bvpggRSdPSLcR4xQgO6rHycswZppX+WwcXlIAJF2TVmjdzMVZCWtbsMOxU91NcH3B1h1BPEA2zsniMuSMUzyCMnisydkHmVbyF+Iartq2xjMkYjsMImaN2MLRhsbA8IWFFMACwtbVgBXbGtBzjiPMBvUN/4YHFlrr2/zzrLps9qWkb5m9ao1XYffXpWiI8VfixdjyghbJKlb7cX/AGapstxFPGrxZYAtiQpHIYhj5uaDKfTn041i1UlU1N7dCC+yDxqgYKFCs0hLsxEjEEBWYeZeXsk2AFFe224iVxTFcKuwSGB4ohgeBjY9ODXY1rQgHkjvY544+1/5rS/qfSch5RfFEEiiOOKPFfy1rOcoLZZXTzAN1OaVQJJCFKzx+VLaNkLsAf6HxcyrC1WxkqUQC2iV3SRSlCAHxjVXZmZpIswllsSbV5SK55cWRZx9cPSLJz50IYfc8E/T+emJcjnkj6fataQnqWcYJAdy7SgGGQRsjstSRkgkEpli2LUPNiykBvci9EbWAli7qmX8Hkp0ibA4MSSbyUk0QOBxYvXm7gH9IIw8ii0OILXTAVZX+u3GQ4Y8i9BhgQ06RrO4UJSJg7SRu4YBpHChQxYqDwOfM1jVwMxwxNKAQLb1JF3fHYCub9TwK5GjhjEpKghjk7FcsS1Ro2VHHKsRieeDXqdQTpNCuaWswwKMpYHIG1IrtQIsgD9RrLbwMFmEcQ27F2KsVVlkY8+LijC8r5BKtd/cgTcsHkIjZGkRJFKkMVJIQ4O68RmyhIILlTwK1NjtQEjikSP8NI2xSMiNGUtWBbgY48diKB4yFTpyOJZFKyYKAqvI4YysbZmAC2AMlSy38BGK42dFmCmSVjIiil858oxLLkq9xZI5vzAqdAa7vaZiwQsgVlSTEMY8qugfQ0LHY1rLexDISrecfBC2SyGiyYhhZI5F3ROXPc6Q7oA4u1MXZVyGGQBsYi/MArKtjuVPbWOylSW5VVeC6K5FNauySXY+W405BIIX6AEQbdPPDf7WX/iPoHqHw9FJCkPhIyopVS5BaIY0pXNJATYUeYel81RK6blRvH55cjyPN4hqhzQ+buSfl786n7ljOzqvMihXYlRj4Ybw6GOT3ke7UK+taEkh2B8rZur0mQzLrQZmKDIAD52XMKrY4+gA1TaUAkaK8IDOQpQVij0VHdUVsgVA5xBIAo1uyShPKyu/l5YYivKHNKDyaYge5AuudYli7qceEZnR1AcMuJQjmmRzm3ygilPm5rUgw6vIoBWyWdgxtiQtADgE+Xt2HvelFaZdTUsqS+YKyjyspVlsXRU8qfQg+o0u183fOXGeQWjcqbUkHTPY70OGSbFlIrzAEMPUEHgiuNKtTWVCvKlJNewOpeJWQqyqUYUVIBUj2o8EfTXO9XnaBpDEwd8zLhI4jSItBKKzI7OyMeeAzG61WHcspBUkf57VqgiSaXa4KfBVpHfw2AjeWSMS0yV+LkrZAjJbZwea13ba6VfO2AgsPFKqIHlE7q/heOHDo6RCOQ0RiCBIMq8pLMResIemKSskcksniFVbCbxo8FkCq5ErWrFAQzrZvxOGYA6Ybbf+NkoLtFMlq4w8hIdXjZaOOJjPLZWzley0CYtswxQ5HFVPiripOD2sZC81XcVRBYcXr1NJrDJMf9FpGxZixU4qq4k4kkgnyWTkWFkihj6cnVd501QHcmgB5QoquBweTlZ+g9ue+iHmMcnnYlG7McQqElFRK+ZmJJ57ento0rfGsZW9NxaUUVOM30RaKRVFsyMoHuSpAH5k1rpf2b7VoulbWNwVdEwZT3VlZgw/IgjSndIIpeTSqQbPAC8En7Dn9NdN8Mzq+2DowZWeVlYGwymWQggjuCDd68FhFw1xfU3pjXU0l698RfumLulxGwzBhlYV3pVrzcIxNlfSstVj6/J+IGhIaJSZMXDBTStGLoE5AmyF8pU9xTHpmpPjlCembwAEk7eQAAWSSpAAA5JJ9NcX0SMrtoAwIIhjBBBBBCKCCDyCDxWuu3vxBGdj40jxRqxqzKhQkPRKyWAwOJIPBruAbA5/cbpGdmVlKsxYEEEMCSQQQaII5vXL7R8MfyZVPIvBEztivr/d66YfvJhDJ+GxUIV5OVPnywqgMkIFE3gb0B07qu3RyZNxCjDjFpEB59wTeiN11fZSGzvIhdf+/UgVY4UsQvBN0Ofrxpa0JKk5x8T5GIXBvUMH4jEKVfN2tVUXiQXNBT5uOee4sc6DgaQSNEdxUjSY5eGh8QiCFpDhj+GRRYclbYWGFLoV/iuJ46lbZ+GwVGjO4VmFuyOT5aZAmLihZs3j31r0v4j2Ufjf/wCuEKJABnKgoLHCl5NTPZX5iWs9jrqwWIpEjDezNEGdp5PMyRomMS3ISuKqWSzmfLbWFtjxja+72SVPDbxaUsFZRCXPnbyEYkla8qkny1k3BrQm/wCr7GbDPcwXG4kQidAUcWAwpqPc8MCDzYIsay3HxltokV23UL+YLUckfIkdVVmtv4QcmYECszVUBYDVdyiASNNkjJkLUWVLA5DAAlQHjXt2onljofcFY3MKxuyyFpJa8XyrISpKMi1kZDZUMpALPrAfE2ylJym2jJ2Bd1s+bzgpIopbRSDZyoGuAThF8Wbd5GD7mKNGjXFfGjBzslzmjWjeYDHI3gSKo2IOgfbc5Cg9YhuTS2CRVgenf/lodBHtohGgCqi0q2TQ9BzZ/M6Dm+LdrYC7nbGyQx8eMYim8wF+bzBVr/tX6HSrxgebBv668V5cuilpXMBm46k7ggnj6fnrTbdRCxsuJsg82e5450v8Ue4154g9xrhq4qJ6s7kDmPd5pGCfMJUv6izWj95Iyr5FyYmh2pSezNbL5Qauua7AnXMx7gKwIIscjtone/FW0spPNCylQ4SrKtEVZg3mIyyxKKQDat3rXbsrh1Y6Zc0MDvCUr86A5clUvykezNQa+bNjt5TrwxMJsjIxBTFY68oIbzuSOSaKKPbmgbNKG+LIVYjxttJyPOu4iWw0jAjFmJtI8Wu6Y5fLwNeQdf2kq/jz7fK0LJ48bIrxnIOtNYs0wvmglgHjXuJwN93Bw5IaVWUKYvJiRZDcPQNhuQzEUoA9iuk2wi8ZzEIg8yZypKilolVLkcvQRQAUxU3ibFE3oDe/GSMoQPCmZZWdd3DlGoPDqATkxQEj2YqCCMiNt18Y7ePJklExbFivjwgKKxYJk4GXF4epY0R6AkxrtYHbBjnEsdgR5hs0KKo8UnLzK1kYuewJJJIGu9kTOFWJBZyU44LqrErdEAkFiPU4mu2lWy+KYGJMu423lYlGE0Y7mRQCoc8hMeb5LnhaoFn4p2n/AFrb/wDfJ/5tCMM067szJCy5RoKsO4P4bgriwIZStc+YMGBxI7aXx71mdo5ZcAsrrcKlVKKiyMsrsGMVKRbhkyJNVwDfqPxfsxEx8WCYCvIskTE0w9C38J5NWfKaBNA+r8S7V/6SfacoBXioxtgfFUlqtT5R2F82BxoWXIC2iSvtw8EwgiSWRmUKrlgs0vjLkVYEAcLQu7LegDjp+4zRVMwM1BiCY8gcVsNHG3bzqxGRosPNVaSQ9S2i+M67jbO8jyDCadTHiZCGoHIoGT0UYmltTydMh8S7MSACeE+VqfxY6UXGMB5rW6BoDHyE+1gay3IIcN1iGweMgJlNVs4IPldGQglUVSKu/TVt1vvCeMmZCHCx4uwUuzPGquuIok5EEAUS0YGPqLt/iTp+TSpuNqGkxDP4qAvhaLZLC65A+/FjWi9c2ACgTbQBOFGcQw7fKL8vYdvYew0Az3IBpCpIexYFhaF2fb2HfnSPfbIxkC7vkHRUXxBslZmXcbYFyGYiVLYgBQT5v6oA/LQvUepxylTHIjqBVqwIuzfINe2ub2jCLp63zIBtTVPFHuNRt7DH5ppFRBdkn2BNADkk12AJ+muJCDnJRQD+kx3KOO3P29v56bbkeeH/AFz/AMKX9NLI/ijYxlVWeHz3yHWhQvzm/L9L7m/yF618cbOEwsZ0e5aqNg5sxygXifKLI5P/AC+ktaHBhpfMYbOjmhLA0xU8eYAEijf8QI9+49TXvqwlBYjmwAT37EsBz2Pyn6/qNJdh8Z7V4kd59vG7KGZPHjYoSOVLAi6Ni6HIOvH+L9oZRGNzGCo8Sw6YMLZcMycS184gg0AbAsa9JGGERo0s0odpRGrKUoGJRSukiFwQ8oLZN/VAKUT6e9P6skkhIliKsPKBMrHJC6viKHlAVSWBPJPYAEhD482nluVAT4eQLp5PEvuQxDYkU2JONg/LzoFfifanOTOOSKSEMEeaIFSlYQDbuQAxOT5muSATwuInDPevZMswIORRwB3PytQHr7ae/sxiK9I2isCGWOiCKIIJBBB5BB9NIYevwzuriaNjkbApWRQ3CspZrxWgXBxJBINa7P4ckDbcMpDKZJSCDYIMshBBHfXPtoOE5p9Tameb74fSZyXL0y4OgYhHFMBkPoHbsQDfN8aonw4ojkQvKxkILSF/xLWsCCoABUgEcenN6b6mvaanNfF208PpG7UMxrbzcsbZiysSSfqSe1D2FcaRfDeyBh2y4llG1jaRrHEnhwFEqx/CWN1Xy8j17XrJ/Af8v7RpbF4hmlZrVBSRrakECyz0Lq7rk3S8qO5h04z8SyZVORltZPEBaOThbVUBoRyAFXSTBiGxY8j+Eg1Z51VeoyypUDJ4q4+KsmfkLJkFIQ2ptkNH+En1rR3b/P56V9SEJB8R0BSWMoZBaxTkKIuAVLE5Xy3du49NDDIX0g/h5B8jIS5ZS+JJPdQ7MVHHYGrs+tlb0rfmRty7hxD4jZeOAmBjSAfKRyjDKTMnilrvxaLp0iyIpYyqJfGEspOS2rK6gIFXu3F0oWRgF/DAJfSpsxKxRl/EPlcURSRDkX9LB9iNCwQZDbui/icJbeXMLZHmokqC7V9cuNU3cLrF4cKx0BiqSWIwoUhRioPHy8V2B9hokH0vt7f+msptkrR+Hyq0APDJQqBVBStFew7aFck25JVmOaM48y+IzY8VQIJVePVas899U2+4LZKOfDOKsXDZMFANkEspBOLXzd8G9Xiia7aTLhhiFCqbawaOTWFofNRsmu1XjblhiRRHPo10SRRs88G6599BkFi26xujswRiuCoCoUSMS8mBxVmZz398AcQb0PH0NQ5AWowvlANUbNrjXYCjd+p49dabuN483iTxXkdaVmxVPIqZEm6UYknBb57d20Xs5SyBiKsmuGHAJA4YAjgD6e3FaznShUxqWRkibJAKCL+Y5/XSvqHTcawDWxNAKSOBZsgUvHayL7ad6yg3AdcgGHf5lKngsp4IvuPzFHtqlS3p1I6WsA54bF7AIxs4gsLGRBqwCCee4BH301mnUnw3nxaJ4WxjdoyMiFiV/MSVkexieG4HpzbexAFGFm5F4vj17DsCda7LJrclvOFYIyhTGMRamrJN2SSeD29zW2t1RTwSUTdS/Kgd8ZcXaUlPw2tyyUtSBQyoBxeJtrBuix1O2LuGeRZJKbilQIBRB4OCggUT3v00VuM6pMR7k3wPoBqvhlFGAzNi8mo0SMjeJ7CyBQ9rGtsybwl6kZFG46gYptohkkQMz5I7Bzb+WPKV2P8A7xsQim2LqAAqEa3ffqYpJ5mmRFYkeL+CyAYilNq2LsorI+bKjxxo/eIxCYqj06k52MVvzOtA+cAmu3JqxrFgqSrkXJlJC2bRCFDYjtWXhlhd8huRdauWyZyvEZGlaRi8AzKhiTCGQ35E5JZATRy/7OtX2clkCWUhpvEJMhBQDFgigDmMsgBSx5XbmtG1oePb+HGcAGfljeKGR67sUUAE0LYL6dtCuWVV5MCmSrIR3U4g3WciqcqILE4nLnGz5r0J1DdmEMGlcl0jRKY5l8yhb5TGltIgyxA96AFFtCBIslU7AIeWYBQHalrhee7UAcVvsmtNwqv+G6ZK4NgpkhAI4N8Wb7H2PtoTkF6duLkYBgfPOp/FNgrLdBO3Z7JPIBUc5cUO0mAkZppJGODIkZMdYMWCgs7Cm4BJ7iwSRiFnTpTjyuDtNL2GYAEsjGyKAyVDRPYkd+xm4Mc0piysgfiRNmA0YIOSqCL85QZ8jh196A3bbhwwAkTugGTIBicgyAHEc8hwtmubAoedKBj28SKpQqiAxGUsUurBck5V5qJ+bHv7W8F/xB43mLBl8iXGnkGNfxAlW8x585/qjQ5ik8V8X26lmRuE/EMSuLz58xKq6BqABJPpWgC4epWiFs0LnEKQ9hgGPNqCBSMbIAPHuLS9TlLSseeOP004202OSFnd0ALMyY2GtlohQhqq4sjEXzyUcSZyAciz6C+P8+uuZ2g21GC82C222bMRw2JNWPz0wn3EcGKqDLKpGMaMPEOZwyK2KUAklm8oAu7rTKNABQ7ayl6fG0qysgMiBgrHuoesgPocR+mvTbWsaKzzYMDDI05vcNguLJGhCnvznxbKcBXb5pAboaVy7Jpd1tyz7mtvI1F/KJZPBZcxjVqBGT2omZqIoqHkkAcOrorIeKNNktchlIruW4540Du9iPFiDYuhlLhXGVSYTNkCxIABrEBRjXB9B6gmTe9FilbF43xZSWxYojHxBJTYMGZg5LiwR539WI0e+bMwbExFRwS2WVm7Hy41jXrd+lVeZyFJALEAnEEWfoMiFs/Ugc8karE7EtkuNEVyDYoE2B8pBJFWe13zoQ2y25LlGCPixBxY2wVvQlchdd6saopL4ufFRqNAuQVyHIZVYxsRQ75AHtrU6Ry7ht27RIGXblATOLBdiWAERyBFUGElMpr+IEEiUTd7pZdjuFaR38JJIneQYs0iKQWIoDk9iAAb47jRP7LP/Y2z/wBkP7Tq03R0lklZ41UvimYIOSIVdCysuIZGvGwxFcEXQbfD5uD/AOpN/wAWTVWvM2pk6h1yKA4yOAcGkI9RGgJZq71xVCyeaHBIyj+IAUkYxyKYhcisAGUVkvGRByHaj960P134Qj3RfNiEkVVkAAypCSuD947yIbg2AO3NkxdEbGXKW5JSMnCADygBRgbBFDzX3tqxFAQai/4w3XidI3jYul7eYYuMWBCsDY/Lv2Iojg6z+Fv+g7X/AOXh/wCEmmW42HhbQpwfelCi2fI0t8CyeCTx3JPJs4okDsDQ+g9NWRjVKsgNWAaNix2PuPY/XVZ4FdSrqrqe6sAQfUcHjuB+mr3qj7hR3YD8xo5JbtmBEiok889+SRwAOAewoDgULv31hsvmm/2v/wCuLVX6vGDV39QONZ7TeoGkt1FyWOe48OIX+oP6azVem+Ul7gNeQhlGJIN2RVLVVdm+fpfbUmkIFhSxscCrNkA9yBxd/YHXsUob5SD9jrObeonzMB/OvuBzq7nFLLewN9ZyhuMSvcXkCfL6gURR9jyPodDDq8X9b+R1mOuJ7N+n/rrJ3NFfMgMNUg3CuodGDKwsMDYI9wfXQp6xHXc/ajY1X/SMWRfJrIAPzkcXXl+UHnuBZ99T8RS+pe4C22ylw5vJQyjk1TY35bo/KOSOOfc69lLcYgHkZWSKX1IoGz2oGh35Ghm6vH7n8gf79ROrxkckj7g6fEUuWpe4Pd4gAjAAA8VeAKHc6vudnmyEk0jZY+jEfKT6+U81dE9x7Ybndo2FMDUqf3++jla+3P21qpRlyYMjIE+d/ncBbocnsgoc9j3576psNwzIpkGDsC2BADKt8AgO1lbUFgSCe1aJ14Yxd0L7XXNWDV+3GrAqUViD3KE9j2JFGwO/B7HtwdAHfGOWTxXPhkjEtHisfAJBkvEqSyBbAOQYWTwGCRAXQAs2aHc8Cz7mgOfpr1lvQI8jQqKLFjZ5IA7knsBXAoflqolIY5YgWAhy5axZsECjYPALcC+Na68K3qAVicm7UijQuvMKByFHtyRzR47aiLQoknjuas/U0AL/AC1fXmpALsez/wC1l/4j6IhjxUKCSAAPMxY8e5Ykk/UknWGw7N/tZf8AiPorQAw6egmMwX8RkEZaz8iszgV2+Zib+uvJNgGLklvOADRClVH8KugDgE2eWPJNUDWitTUABbbGJPwVJCRhI4AUROO1MRa8cd6AHazqbbYlGyFcjzA+nawKH30bqk0wUW119r1nUhCTUpeQM/EIY5YqLAjp+X8tkYkAA3dC2ur41Tp8ISIcMl5OVdgxQuzSMuQJFKWIFGgAB6ayg3gmagq+Ug+bk9yOB6Gr50fWrU5xmtUeQFe43UjOUXOMrjIGRVkEseVY+YAAtXIBsDseb0Ru8vGh7Y5N73l4c35VX539NGAaG3X9JD/rn/hS6sSFazdWyWiAvOQqye2NGxVc/e/TWmpqSDzWH7kA6stLQxYBV86gEKpNWApNgA/yJ1uTWqwyhlVhdMAwsEGiARwaI4PY6AF61/0af/Yyf/g2sP2Wf+xtl/sh/adNAvI/z+Wr/DqgQUKAEk1AdgPFk1Vm9LkM9TU1NVNhH8cuR0zeFSQRBIQQaIIUkEEcgg+uuP6JvZDtYCzuSYYySWJJJRSSSTyb19E3+yWaJ43Fo4KsD2IPcEHuD7a5J/2WxXa7vfIL4RJ8UQeiquPlUDgD0AA15bmjKqkovBSUcgYkPez+p1UtZs99dZtPhxI41S88VC5SKrO1cWzV5ifU6T9Q/ZxHLI0n71vY8v4IpsEXgDyqF8va/uTrw93zfzFOGK9Q66bp/wAMxwRrHm0nJppsXdrJaixAJoXQ9h9NIt18DRzySztvdwkbNaDbzhIlRUQNxWIOSyE0f79V7tl1I4bBgfbU0/6B8LRRRHCZ9wrHIPMyynsFpWrtx29ydZdY+AI9w4f943MNKFx28gjU0SbKhTbc1fsB7anu6f1DhsS6muh6N8GJt1YeLLNkbvcMJSPopIFD6ap1r4Hj3OH408ON/wDR2EWV181A5VXHtZ99R3bLqOGxDqHTno/wXFtnI/eJ5mdfl3EgkoKRbKpAruAT9tX618OQTxopnaAeJQaB1iZnGS+HkAcub8ve1Htqe7p/UOGxGNTR/S/g/b7eZW/fZ5SwpU3E6yK2XYhCBZ9iPf66c9T+FUmiaPJosq88ICOKIPDAcXVH3BI07ul1HDZy+pkR2NaZ7D9m8cUqyfvW9kxN4SzZo30ZSvI/vrTnd/DiSRsl4ZKVyRVV1sVatXlYdwfQ6nu+a+YcNirYuaBacD/s2P5320yWdTwGB+xGlG0/ZpHHIr/ve+fEg4vPkjV6MuPI+mmm86RE8bKGRS4aNWUKGDUw8rDswonjkFfpro04zprHP1Y4RrmPca9LAdzrnIv2bQ5cb7ftiwBB3NgHilYY+tjg+/111A6JH/VT/u11rqn9hwgI9RjH8a8fX21m3V4/c/kDpWf2WR/9d6j/AOJ//nXRQ9ARVC8GgBbIpY0KsmuSe5Osm6/k0OEK366noGP6D+/Wbde9k/U/4DWG/wD2cRFnlbeb2MEsxC7gIiAkmgMaVRdAeg026f0OKONIw/ieW1aTF3df6xbu/wAw5+o1nKNy/nXsOEK9v1kKCCvJZm7/ANZmau31rW69eW/lNfcH/C9LR8BRzFpW326AkkcqINwFiClmwVRRFhaBA9QddD034ZjhjWPJpKvzzU7mzfLEC/b7AajRcr517DhMTN1pweCK9iP8Dq6dcf1Cn9R/frbqf7PI55DJ+87yKwBhDL4aChXCheCfXRvSPhBNuhTxJJvMWynIkfkAVkQOOO31PvrPgXC3VQnhiw9db+qv8+2gJZCxJ/vvTnrHwFHuHDGfcw0KrbyCNTyTZAU2eav2A1bpHwbHtsh4002ZFfvLiUggNwlgVY5I9cR7apO0rVPFPJHDYD0reLHlkSLquOP176bJv4yeHX9a/t0J1b4Vh3SoRuJYlBNNtpFjDE8USAcqIoD0N6p0j4Ji27lv3ncTWMMdxIJVB4bhSBTUP0J16aNOrSjpTTQ4QyM63WS39xoLebxA8ZyBxYk1zQ8OUDt9SNEdX+EI9xHgZJIeQcoCI34vjIA8c9voNA9M/Z3HDIJBud5LV+SaXxENgjlSouu4+utm6uNsDhHs/XR/Cp+5/wAO+g5OsSH+Kv8AVGnfVfhJJ48M3i5BygqN+PTIA8H1GlvT/wBnEcUiyfvW9kx/glmzRuCPMpXnvf3A15J0bifOZPDAJN057sx/PXn7039dv94/466DqnQonjMRcRNJwrJij+5wbvYF9tKtl+zeJXVxvN8+LBsXnyRqIOLLj5gaoj76w+Bq/WRwxX1HcuIZSGcHw35DEHhWrkG+NdB+zGUt0jaMxLM0dkk2SSSSSTyST66aP0GMggqhBFEGNeQeCNE9M6am3iWKMBUW8QBQAJJoAcAC+B7a9ltRlSTUnk0jHAXqampr1FyampqaAmpWpqaA5L4q6PPPK4QNTbdoo2DoqKziQSZg2/m/CooCfKbI1nu+iNNBvGG38N5InSGNhDkrNFixBVmRczip83OAvitTU0B0fRoyIVDBwebDiMMOT3EP4f8Au/23o6tTU0BK1K1NTQA+7iBVjiWOJHlNMQfRWsUTx6jmuR31x79KkfbSj9y8OSVHjUXAFgLoqoQEkIxGIyceclBSEUF91NAGzdGZN+rxxOsRSMfhLt8Qwlnd8hIQ6/0oNxizk3rWuprU1NAe1qVqamgPK1xe86FOCrIgJWbcOoBjrKSVJIWfPtHa22H4gOOPrqamgCehdCIdBLAFWFCCW8NhNL4ivHIMSWuPFiGcK1zGgOddWNTU0B7qVqamgKyICKIsHuDrhdz0GdtrDthAVYbNYzKpi4lETxhGbPxAik2cFbLOhxkGmpoB5J0lZoXP7sIJLLR2Iy6uAhV/IxUHKNOAxB8Nb9QBvh/ocqT5yqqqQ0xUMWrcTBfFUMTeKlXFdqda7HU1NAdTWpWpqaAla5X4o6LLPI3h+LbQPGhEiCJCwcOXUjO2BQBlDHy15OSZqaAkfQ/FEzmAQEqBCHWJmjkVT+MMGZQScB3s+Ct8UBXofQ5VnDyIqK2W4YBySu5lpXW8jkFXIc8DyBflOpqaA6zUrU1NAStStTU0Ah+I9g0hQJCGYsn4tqPDCSI5vIg0QD8tm/QDnTqCBUUKqhVHYAAAfkNTU0BpqampoD//2Q==">
            <a:hlinkClick r:id="rId2"/>
          </p:cNvPr>
          <p:cNvSpPr>
            <a:spLocks noChangeAspect="1" noChangeArrowheads="1"/>
          </p:cNvSpPr>
          <p:nvPr/>
        </p:nvSpPr>
        <p:spPr bwMode="auto">
          <a:xfrm>
            <a:off x="109538" y="-982663"/>
            <a:ext cx="4457700" cy="205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spcBef>
                <a:spcPct val="20000"/>
              </a:spcBef>
              <a:buChar char="–"/>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spcBef>
                <a:spcPct val="20000"/>
              </a:spcBef>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spcBef>
                <a:spcPct val="20000"/>
              </a:spcBef>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spcBef>
                <a:spcPct val="20000"/>
              </a:spcBef>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buFontTx/>
              <a:buNone/>
            </a:pPr>
            <a:endParaRPr lang="en-US" altLang="da-DK"/>
          </a:p>
        </p:txBody>
      </p:sp>
      <p:sp>
        <p:nvSpPr>
          <p:cNvPr id="29701" name="AutoShape 6" descr="data:image/jpeg;base64,/9j/4AAQSkZJRgABAQAAAQABAAD/2wCEAAkGBhQSEBUUExQVFRUWGBwYGBgXGBwcGxcXGx0XGhgaHhsaHiYeGiAjHRgaIS8hJCgpLC4sGB8xNTAqNSgrLCkBCQoKDgwOGg8PGjUfHCUsLCwpKSwpLCwqKiwpLCwpLCwsLCwsLCwsLCwsLCwsKSosLCwsLCksLCwpKSksLCwsLP/AABEIAJgBSwMBIgACEQEDEQH/xAAbAAACAwEBAQAAAAAAAAAAAAAEBQACAwYBB//EAEkQAAICAQMCBAQDBAYGBwkBAAECAxESAAQhBTETIkFRBjJhcSOBkQcUQqEzUrHB0fAVcnOSs/E0VGKTlNLhNUNVdIOissPiJP/EABoBAQADAQEBAAAAAAAAAAAAAAABAgMFBAb/xAAvEQACAQMCAwYGAgMAAAAAAAAAAQIDBBESIRMxUQUVMkGBkRRCUmFxoSLBQ3Lx/9oADAMBAAIRAxEAPwD7jqampoAbqUxSJmXgiv7QNcnuekb8yuR1KREybFRttuaWzSglbNChZ5410HxVu/C2U8tZeHG0lXV4DKro1dVdaQbT4naWJJRGFEiK9Ek0WAaroXV1+XprKrVhTWZszqNrkdBstw6Rort4jqoDOQFLkd2KqMRfehxpN1Hpu8klZo+oSQoTxGu3gcLwBQZ1LHmzz76vB1knuhP+rz/LvoodSSrJq/Q8EfUj21MLilNZTMdcgjpbyRRBZZTO4u5GVUJBJI8qAKKHHHtpL1H94nldod8+3RSFwSCKUHyqxbJ0J5LEVdeXRG56hG9Al6B5oWD9/caH2vVArP5PKzZCvQYotV2/h99ZSuqafNFlKY06H40UZE24bcsTYd40jIFAY4xgA8gmzzz9NC9Z2m5mkDQ719soUDBYYZAWsktciluQQK7eX6nQg6k5LnKhVixxdiuNYTb92u2NH2JFdtYyv6aWyI1SGvSZZYFZZ93+8MTYMiRxlRXaogL97Og+vbyaTHwd3+743fhxxyZ3VX4itjVHt3yN9hpaU+/+f7dQa8s+0JPksE631GvQNzJExM29bc5AYq8UUeJ97jUXfsdMetLNMgWGdtsway6RxyErRGNSAgckG+/l+p1zYc+hP0++tBvX/rt+p1en2jt/NEa5DTo+y3UUmUu+fcLRGDQQoLPY5RqG49vro7q25eSMxxzeA5qpFVXK0QT5XBU2LHI9b0ig6m63zfFeYk1/PVpOryEVY/Qf3627xpY5bjXI92m33cUsbP1F51zAaMwbdQymxyyKGFH29tdFvNy7xuqN4bMpCuAGKEjhgreU0eaPB1zJ6i5qzdEEWB3Hbtogdca/lWvperwv6TX8hrke7Ppe8SRWfqUsigglDt9uoceq5KgYX7jnT7c7lmRlVsGKkBwASpIIDANwaPNHg1pKOvD1Q/rrz/Tt/wAJH1BB/kRWtfjKHUjXIHTo++BBPVJSAe37rtufp8mun/fj7DSyHqCGhZB9iKOvN9v8OwBNX8wFfcd9aurT06sjXIVno2+/+Ky/+F23/k10sG6YKATkQACx4yNcmhwLPND31z/+nH/qr/P/AB1deun1QH7Gv8dYK+odRrkU3fSt60jMnUpY1LEqg223YICbChmTI0OLPJrTvp80kcSrI5mdRzIVClj74oMR9h7aVf6eFfKb+/GsperZiipA/wCy3/pzqXe0MbPJOuRhv/3mSR5E38m3QsVWMbeBwuJxvKRS5urN9ixHppx0jftHCFkl8dxduwRC1kkeWMYihxx7aSwzD3ZSWbnLjueOxJI7H9dWXfPakvYBuuf7OLGvM7zD3GuRp1aPdSSs0e/fbr5ajWCB1HYXlIuRs81rfpG/nhjZZp13L5HzMqxmqHlpFVaBvn6/TWc+6SvKxsjk2xA7eh55++sjuA6isgwHYchj+t/nqZ3PkmNcidTfe7iQGDcnbKoplWOGQE2fNcik9uKHtorpT7rbhvGmfd5ViWjijwoG6EQF2fftX11WHaSYZB2Dezf32de7fqzZYsA31UWf5cH/AJ6tGtiKU203yew1yBev7/dyBfClba1ZJWNJMgaq/EUha57e+hejdS3cLlpt025UigrRRRhTY81xKCeARR4510yShlscg653ewhXIHvrK6dWilKM8r8Ia5G/WOu7iWPGGT93awc1VHNc2uMgK82Oe/GgOl77eRyh5d486C7jaGFAbBAOUahhR541ZFJ7An7DW67FzjxWRoXx6Mx/kp15IXFzLwvPoTrYbu+rTTr4ccv7sxIPiIiyEV3GMgK8/wB2vendO3kcqvJ1GSZB3jbbwIG4PGSKGHNHj20RtNmsZtit17jj7Ege50arg9iD9tdi2U9OKj3Kucgfq/W18OVRuY9u6rZkJQmL5TkVk8vYj5uPMPppbtelb1ZEZupyyKGBZDttuA4B5UlVsXyLHI0X1rcVGQA7lacoiq7FVZbXBrJyBPZfQ0QedaJumkV8AFYMUBZlaiKtiELCwCWCk2fLeIbj04J1yC16jLkFwSv62Rr09/XRfR9wzxZMbOcg/JZHUdvoBpF1DrYgRiR4johY/wAIJUWferr61ejPgbqP7x0+GfHHxg0mN3jm7tV0Lq6uhrGEottKWf6NYSb5ir/S0jSSDcNKIiSWEUcimAK6okZZbzEiszl0ogqeaqtIv3oQ7Qq0hle5JA5NMyxUEa+Iw2I7VTHKrsHrq15jrQ0OT3izbnpU6taPN46fiqQUV5ZUSwBflUrXuBoEbIQRxQl8vCjSM4ihkihSQL9SL/PXT/E25EWzmlNkRoZCB3ITzEDtzQ1x6b4TATKCBKBIAe4D+YA0SLAI7a59/PEEuplUNvFr5bFijz9dZ6sqE+mqn/P31xZZ8zAWdeiBSNiOVljo+1yID/LSzqDgboyXG7K8aCMhxIO3yc0T5ruiPTXTPFYFjj0scWOfXSfrO7MbCRQr4CmXEFltJHByu1BxAArk2b1aCbeDq2t7GlFRlHOE/wB42/R40nhy7t1XIqkb0L5bGT+2hqnw1Kc3QvHJYWUyITyzlrU2T2AFduD217ueoPEJ1JVpUrFxE2JtFYFqsADI1bCx+etdr1FjI8ccaBgFOF4BX/F8S2Cm+ESqWyDfayL8OWCJXkJUpQ07tR3/ANUl/T99xd07Z4pA/hwjKYeZQBI1mQ0zVz2HqeQNaQdUl8OCTPN5GxbbgIOSGLIpAzVo65yJ+VrokaOg6zGwACMO7ABciq0DmFSz3fHgGzZFqMtDPuHG4IQRgyNg0gi5QnJkQsaMjFEFqT5SR9BrbdvdHPPNl1Fm/db3KsdxZKhUFDwpHtBWQCMFBzy9jzdj7LevEsAMhKkjL+jyt5WRbUquSk8eQ5AkkhgABaHrGI8d1iC+LJExWMBmaJZfxPEuyXMfAPAWTvXJZdFlE0auwiLI8gUoFIWnYeVvsBZFX39dJYgs42/6GMxrXb7VnNKPufQay0XsGe6UkAAsR9hrz0YxlNKX6KF5uksuNkeZgvrwTr2bZIi/iMcu9LX940w3bUkRYgVImR9BXck9q15LGrOXxc4AVS8PYsYk0HPp3rka7ErKGnNNb/cC89KZltKvJRi9qMbXIhq54LVxRIA476P2PT46V1YtYBDXQIIBBr2IPY++qHqlxxs0UirJYbPFPDW6t8mB7WaWzQOt45VhjVXYeUKt1XchV8osgdh+p9yPTC1pQ3xuDZ5kzCllzIsKSA1c9h3ryt/un21hvtozfKwXg9x3/OuNCzbOTxlKxRgPIDLJ4jZGOGmgAXEeYseReICkEtlo8IkUXPyRr6ksQqjk2bJ4H31tUpqawyOQmj6axPPC/wBbuPfuPSgee2vU6cHiLxusnFrjVN3oWTwSeOe3N9te/EO5domCBJIuM6a+LHiRyL6I6nEn+AZMykDVN7tcFeaDzlw9mJR4m4cktGGeBFKhWsZX2Y5HuT5I2FJc9ySsvTnUAsO4F0bo+x/Pi9DDRHS0YvI7AoTuT4iKXJoq6BmLSDyYmNlyWlC+VSCH1tudqTk3htHVZBqNMee6kj159r14rmy0LVT5ACQjmxf51/z16/P9larqA65ifkQW9r7Xz/LT7apCRS0eOff07+v5aQ5Cu3Pv660TaMRYHpfcWfsO+vXb1uHLZasgb79cI/JXBB5ogXYPB/TjS6LcobMi8gcYirP2uh/LWMu6LIqn+Hsf7L1mqi+TX89WrXLlNOHLowPoZxIisCy4GyAe9A2pFEsOfvYGlZ63tt04SOQZ4eLyCtQ+b8TlaZbAo2O4N+h1GwZOQzX6BRyQfU88Dv8AprXdbaUor7d/DCJ5YCqLGxBunbFmQYjHyVV36Vrq0nxY6KiJ2NNltcQpiZHt6ZrukGVha4LZALyRVk8lcSPI8onhDlLaR2w8xpRHKoxelAsBSVIJyd6JFa8228LSrRmZ1bCRCfw08VfGotHGUcxqgRTY+blrcXST4hRn275xCGRiYpDKPxQYmAKrVinYobo3jV5UPVCEYR0xWCcBG/6pGqh5F/DXPxLR2aMoniHlQVoBWtrxPlCkk6ZxBQPLVd+BwfrpH0rqC7oxyxjceGJHZXLMFdTGwshyDhZOKqCvyMKs0xCMzsW8RBhiPOpj+eSmFUwfFVJvgCQDkhjo15pbkNFsUeYGmDp69rBDCjXzKMiaPF0RyNZ9RV7GJCqe57cngfX11hvofCKkFlC9vLfv3axf20Lu+pM9jsvsP79c2vcpRcJ8/sQVi6WZfET3RkJINBmBUHjvRN+nbTv4E6edv06CEkMYg0ZYcAlHZbH3rXOydRKAuWYhAXIB9ALNfkNdN8GdQWfYxTKCFlLyKD3AeR2ANWLo6mxcdLUTemO9S9csOoO08qHcqkb14bqELIQ5R0plpGvyjxA9kMRXyrjF1jcGPayAiQzW7RhVGQWIkop9CSMgffjt26BqN/jDamXYbmNaykidBfa3BUX9LOuX6d0N4YER+WhREYAGjioUlSe48p0zk+I8umSbo5SoGma0Cg+FHNLiaYqPkQcdyfz1lt/iUSqJMDhIA6js2LDIA8kXR5o99eS6VPC4jwZVD1+siwMFrkAHvX0/Tnv20FNIC1quP0u/8j6a826iOHw4wQgFBaRVRcmYUERfcCzd433LE5E65Neo8qKeV1xgxGXUGDxo9+btQPA7+nppS21QsHKqWHZioscBTzV9gBoh9uVqx35B7/zGqXrOrUk5ZewME2EaoUVECnuoUUfyA/zWvdxso3vJFbKrtQbxvG7HNZGvudbamstT6gqIlBugDQFgc0LIH2Fmh9T76HHSofP+GnnvPyjzWcjfHPPP350VqaamvMGKbKNWDKihgMQwUWFHYAjkDRe02WV4lRZuuxLEkn9SSSffWWjOlSkSAAXfHFX9O/21pRSnNRlyAr6v1rb7Gm3TsoLBVCIxLNx6gYjg5ckWAavtphteoo8gESblaLREMojW28wkIenc4oMaBrxBYBJq3W9yhpvCJmWQCNXKpm9KooluU/EHmAYWR6gUTIUvwWB8WRGxIs0lmmyD+WhX8S2e3ca7lO34f8Yr1AFu8/3upJJFhjMICu0Rjm8TJST5MxTEAAtTH0Iq28uzzl7Sx4eGQ6OFWQKzsI6BvFSfMCBeYFsBWuK2fw+EVSJZozFMIixcYpKxt5IhPI5UyeMR+JzeLAHyk9QkDLu/EMe48xcL+IHjPlSiylvw6JcIFoUGLHla9iWEWYakxsvLggiZwAaOJvFJMrOGSMeO9Sc/WqblGYF4cJgGeNWw8UqgxLDny/0hX5iAH70x0smQ+PLltSkalJmmrJpCoYKEKtkrofDoAEAeIoHOjuobtiWRo51jxUFo6tjIxTEFWLChySACvBy44kgJ2m8ybkOoYdmxAR1JVkuwzNwTYBUhSVNd8epb40AniKpwYzq0YSOO2YsXktSKQKQBdSggi7GfWml/DZIo2CPlJ4oQkR0Q5Q+IArYllv612simx3BEAaOORoxErRoWgwKlQQo8MsfKFr1HnNZCqEB8Mql5IhHjVE+XyuHHe6xJtSpBN+SyKZSVLHbFIIpJBKdzkFwdhHKwwkZ1UOcFyjFYmlzoVkbKj64zKKiUOwao2mQNwFcKRRIPhsGZaJUV81hhhtty7IXi26MMU8AqEUGI5laLOD8leUBQpf1BvQA+5mWSHcyvNUYMiSjws4wqtSsFkQggR0JKtcsuxQ6Yf6LRVOHziFIwbUeJGuJDUDZ7Y2fYgcUdExS4uUXbsFP4hYeEFLMWJBp7ZzVsaPcWedA7LbCGZFHilzG5LsIspjlHk0jqRkyjDihwbs0KrKOpNdSRdqaNO1LKzFSp8SQN5lIADsBXI9APT30G6EEg99fM1qEqLwyp5q8b1fHcV9ub/u17DCXNKLOiP9Ey/wBUf7w/x1EKdSazBAyklLkADk0Pc/kOAP00x6fDEEZy8bAd3sYrXfzXQ4IN/XQ0UDKjFYnkkBxAVo1xPobdq473R+gOhV6vk5EKARwrLHMsoRUIhIUBSGKqBk1kDGm5+XEda0tv8lTd+ROA1mbwjErBJ2a0MimNWqUlB+G3mBWM8BsmAsgAmh971iaaIjbxKokXANuDifEYMMBHiwkKgPYLKCVK3RyHqdTkjOc7HEK+VoiRLLGEBxZm8SmCuwHmJBYg0Fu+56tui4VIMSjR+KzsuDgq2axHMGwwRQx9W5Xjnp4S2ROCkG8ZIGVC4lDAyqbnk23i8oqogIYL3wBpVvHKgCL1bpKjcbbcO3hmFmEUIlVIsVWWnJwFWpAPouVDvZcbPqxmUNGgK8ZNmjBW8hKeV6Y4tYYHHyjvoUoPFRhCEmlfKRSyMzKscyKWxbmlFccXxZrQZGG326JMQuKjAlY1DKBblncgN4ZJYg3iG5bkg6U9e6Qm6d45HDKojYwiZ/OozLBooymPLKVYlgSEseUabshMoepbUcLmuI+a2KhvMTl62PKCAO+hf3xkMhaNVJ5V1xBfuFyUG/KuC3ZujwooapUkoxbbwRkVlmWNlWgCxamtV8RjfJo45OwHY/N21sYGWSDIRhWBWajnbt8oVuCuNEliAOa71dJNyzXbHn6mv0uv8jWS8a+fjcQXijqfVgLOweeGRDGUbGSNC7LfbFC3hllo5D6j103/AGf7BoOm7eF6yiUxtXbJGZTX0saVv1sKA8gaork8hIvFGBBWwH4JoE1dH007+Dd+s+yjmQELKXkUNVhXkdhdEi6Pudde3lTkm6fqbUhk/To2DgohD1mCoOdAAZceagAOfYa18EccDy9uO3px7cavry9ek1EvxdsS/T91EgGUkToo7DNwQL+7NZP1OuP6ds2ihjies40RGo2MkUK1H1Fg867n4h3Kx7WV3NKi5saJpVpmNDk0Ae2uPbdLKTIhtJPOpoi1bzKaPIsEcHXM7R8MfyZVPI12koVhfynhh7qdTdbcoxHp3B9CPTWOtm3V4K4YqCRa1arR7g9xYA458331y4tSjofoYEh3bqMVJ5PA7/Xi9EwIASzqxInCFUjyHnjjq+LVFL5FgaBu+NbxPEAGCTeUlxiJCWx8tHw+G+c/hm7q6ONgLc9UMbuxZ0jWUO3k4dTtx+G7yFVjOYHOXBC5Yg3rtWlvpjqm9WfYkvvtmFLlTwrKCKPBYZVyKPBB4vvoREJIAFk+mjn2xyZ/6ZZ8fDcKHaIMQaLr5fBBOYOXFkDLvqu26WZAPxZImVg9x0GK06kEkEFTZ9LBVTY415q1kuMlHZMHi9PyRmVrKsVYYkUV+YC/mr3HB9DoMa6LabMAs2ckhY4nN8gKLWoAAUUSR2viieNC7zpodmxoMAKHv3/TU3NjhJ0/YA226WWxs9xlwLofftf+GjW6SgQqWNOCpORUkMCMbUgr37qQeByNW6TAyp5ux5A9vf7a23Yscd1OXpXH34+v5a9FC3hCmp6dyMiXr2w3LQusH9M0SIWLAJX4hkCZFmVnpVZmJ4dDZKHRnSpQu1ijRkDCJI1ZFLRhvBDqVoKHShdigRQ4JoaQrI5dklUBgB8pfCRcQSLfAgi+Ao5INtzpP1HpUcO4QR/hrIjqkMJwdmpsmjLuscbqhNOuLBPEWja4+9SzuiwX1DZpGrySMkhZ1Zw9LGAi5UVAZQB8xcqWpluwqjR8MJdFaORkDK7UVu3l84Y+IA64lmIWl70QAABjvNoqSbeosjYQzNiWVRjwzMc2zxF1fKW3oQwkR7JVu5TysOAA34hBFNbKTVkgGuKsGSMgcTTMWja0xjT8QItSOe7JbNjWDAoRdSKb7WyOhNxOVljycBGDLRAoyeUp5iwNkBgEAOXPauSjILqxZ5q+aFAmvYWP1GgB9zbrIiqCcaAkX8NywNA97Ho1DjtzrelUAClHAXsPoAPr2FDnWUsjEkJgaU3bGw/lwBAHYjIk9/KKuzWEuyJZnwjyvyg4kSFKMDMxQshVrqrxu+dCAXbNIkUhMUviOz2I8OWGdSLm5C5gLWTMB5OFF1vt984hDy+GvmVTlKKAOCNk4XBpMyRQAUkgWPT2eeUKMQmTYoFYOAH5Ltl/GoUEqKXLGsxkK8PhgLIiB/EKpxSgqzMxbFyAaLM5FZHngnQkyn3e48QKsJwJOLBl4wDeWTI+VZCFxZAxAbzBSOdNx1Axp+Ikzl/4Y42YxhkY45JwaKMMru2QcZLrVGkZpGxTyWsYyblvNeZrGmHh8USvm5N6s0qOrA5fhkZ1mtMAsnDCshyO1g8gg0RoCnTMUTAEAeJIignk070LY2xpfqTRJ99U3/TgUtQSy9vevb616aG6NIjr4sZaVHmna8rC+Zhwp5HKBQo5Bdvc6cxPYB5APPI5H5eh59fbVKlONSOJICLpMoWQ5cEigT6f4Xpsm9DOVXkAWTfH216kYdVZ4wGIBKnFipoWtjg0eLHtoLd9GtGCE+YUVvgg8EfofXXkhTq0I6Y7r9kBO7hJWrxyI5Q4txXYmx6V71+ugen7NYUKXJOHkp/EIICsWNkMQrVlRIGTet1pkN8oWy3IHPe7r299Cr1tb5BA/WhetnVhBrMsfYkm32SwyKqIfDYySNwCBKWD+Izs2eRtgKBHHccaVdR6PEVDvC7urOQwihk8UEXmwUBSMSVUEg3R8zUS58UTCkdlogmgtsAQSpDg+VhYPF88EaH385hgnkSIKYYiIyKOaomS0FshVYsuJ9iexF7xlGazF5CbC4VUpH4LLGgagqqoBAyDR12U5A3XIKn66VdTheYojKjI54ljkKEgiawKDkFFVWu8WawQovRXTEjEUOfmkbzeI0XhtJKsZV5SuPkYqG5Po1A++XXN2qfu4XIA7gRXEATGSkvcAEAWKYVYs9qsSAza7EiUylmLEsrFlALqHcxgUaVVyNHuwIy5F6Ub6UtIxbuDX6acbfZRxFVVWPLOCc5MWoBiXctiSDVFhfNXzpTv9syOcub5B9/83rmdpJuCxy8wDampqHXCIMd3AXjdF7ujKL92BA/mddP+z3YtB0zbwvWcSmNqNjJGZWo+osHXP+OqU7cKvmY9+F5J457A66v4T3izbRJYzkkjSOhoi1aR2U0eRYI4Ouz2b4Zeh6KY30k6t1xonmCqCsMKTP3tgzSClqqOMT8n1ZfY270PPsI3YMyKzCqJAvghh/8AcAfuNdQ0E3xVtZG6XuoyRJI0MijFccmYMFABJruB3765LpO3aPbxI4KukcasD/CyoqsDXsQR+Wu+69IqbaRmIVVGTE8AKCCST6AAXrj55ldmZGDKxLKw5BUklSD6gg39dcvtLwxMqhDEQLI47X9depF5Wdjiics1E0PoFBJP0GvHHJrsP5dv79ONlNTQqrxhWjYlD87EFPMpB+VbIbj+Je1VryWlCNaeHyRgKpNtuo8BHK7BMjOmCHKNhMU8B2jFyAhVCscR5Mu5LU3EzCSaJZ2WV54wlSLalYUbzIFGKyeE6tw45Y0KrTWDp7REvJJLOQY8eDYYKYi2CnDnMscVUCsqJF686R0eGJnwQApK5Um2KmVYnkpmJbzMbIv219EkksIsZbmYB1eRMWii8UhyfCjNSIVWahGGJfFi1+QA0O+jelyJKkcylmyQAM1WRd2QoC3YPYD7Dtqzb6pcGjdRwEk8pV2IZioollKhTywAPoe2iPBATFfIKoYADG/YVQq/bvpggRSdPSLcR4xQgO6rHycswZppX+WwcXlIAJF2TVmjdzMVZCWtbsMOxU91NcH3B1h1BPEA2zsniMuSMUzyCMnisydkHmVbyF+Iartq2xjMkYjsMImaN2MLRhsbA8IWFFMACwtbVgBXbGtBzjiPMBvUN/4YHFlrr2/zzrLps9qWkb5m9ao1XYffXpWiI8VfixdjyghbJKlb7cX/AGapstxFPGrxZYAtiQpHIYhj5uaDKfTn041i1UlU1N7dCC+yDxqgYKFCs0hLsxEjEEBWYeZeXsk2AFFe224iVxTFcKuwSGB4ohgeBjY9ODXY1rQgHkjvY544+1/5rS/qfSch5RfFEEiiOOKPFfy1rOcoLZZXTzAN1OaVQJJCFKzx+VLaNkLsAf6HxcyrC1WxkqUQC2iV3SRSlCAHxjVXZmZpIswllsSbV5SK55cWRZx9cPSLJz50IYfc8E/T+emJcjnkj6fataQnqWcYJAdy7SgGGQRsjstSRkgkEpli2LUPNiykBvci9EbWAli7qmX8Hkp0ibA4MSSbyUk0QOBxYvXm7gH9IIw8ii0OILXTAVZX+u3GQ4Y8i9BhgQ06RrO4UJSJg7SRu4YBpHChQxYqDwOfM1jVwMxwxNKAQLb1JF3fHYCub9TwK5GjhjEpKghjk7FcsS1Ro2VHHKsRieeDXqdQTpNCuaWswwKMpYHIG1IrtQIsgD9RrLbwMFmEcQ27F2KsVVlkY8+LijC8r5BKtd/cgTcsHkIjZGkRJFKkMVJIQ4O68RmyhIILlTwK1NjtQEjikSP8NI2xSMiNGUtWBbgY48diKB4yFTpyOJZFKyYKAqvI4YysbZmAC2AMlSy38BGK42dFmCmSVjIiil858oxLLkq9xZI5vzAqdAa7vaZiwQsgVlSTEMY8qugfQ0LHY1rLexDISrecfBC2SyGiyYhhZI5F3ROXPc6Q7oA4u1MXZVyGGQBsYi/MArKtjuVPbWOylSW5VVeC6K5FNauySXY+W405BIIX6AEQbdPPDf7WX/iPoHqHw9FJCkPhIyopVS5BaIY0pXNJATYUeYel81RK6blRvH55cjyPN4hqhzQ+buSfl786n7ljOzqvMihXYlRj4Ybw6GOT3ke7UK+taEkh2B8rZur0mQzLrQZmKDIAD52XMKrY4+gA1TaUAkaK8IDOQpQVij0VHdUVsgVA5xBIAo1uyShPKyu/l5YYivKHNKDyaYge5AuudYli7qceEZnR1AcMuJQjmmRzm3ygilPm5rUgw6vIoBWyWdgxtiQtADgE+Xt2HvelFaZdTUsqS+YKyjyspVlsXRU8qfQg+o0u183fOXGeQWjcqbUkHTPY70OGSbFlIrzAEMPUEHgiuNKtTWVCvKlJNewOpeJWQqyqUYUVIBUj2o8EfTXO9XnaBpDEwd8zLhI4jSItBKKzI7OyMeeAzG61WHcspBUkf57VqgiSaXa4KfBVpHfw2AjeWSMS0yV+LkrZAjJbZwea13ba6VfO2AgsPFKqIHlE7q/heOHDo6RCOQ0RiCBIMq8pLMResIemKSskcksniFVbCbxo8FkCq5ErWrFAQzrZvxOGYA6Ybbf+NkoLtFMlq4w8hIdXjZaOOJjPLZWzley0CYtswxQ5HFVPiripOD2sZC81XcVRBYcXr1NJrDJMf9FpGxZixU4qq4k4kkgnyWTkWFkihj6cnVd501QHcmgB5QoquBweTlZ+g9ue+iHmMcnnYlG7McQqElFRK+ZmJJ57ento0rfGsZW9NxaUUVOM30RaKRVFsyMoHuSpAH5k1rpf2b7VoulbWNwVdEwZT3VlZgw/IgjSndIIpeTSqQbPAC8En7Dn9NdN8Mzq+2DowZWeVlYGwymWQggjuCDd68FhFw1xfU3pjXU0l698RfumLulxGwzBhlYV3pVrzcIxNlfSstVj6/J+IGhIaJSZMXDBTStGLoE5AmyF8pU9xTHpmpPjlCembwAEk7eQAAWSSpAAA5JJ9NcX0SMrtoAwIIhjBBBBBCKCCDyCDxWuu3vxBGdj40jxRqxqzKhQkPRKyWAwOJIPBruAbA5/cbpGdmVlKsxYEEEMCSQQQaII5vXL7R8MfyZVPIvBEztivr/d66YfvJhDJ+GxUIV5OVPnywqgMkIFE3gb0B07qu3RyZNxCjDjFpEB59wTeiN11fZSGzvIhdf+/UgVY4UsQvBN0Ofrxpa0JKk5x8T5GIXBvUMH4jEKVfN2tVUXiQXNBT5uOee4sc6DgaQSNEdxUjSY5eGh8QiCFpDhj+GRRYclbYWGFLoV/iuJ46lbZ+GwVGjO4VmFuyOT5aZAmLihZs3j31r0v4j2Ufjf/wCuEKJABnKgoLHCl5NTPZX5iWs9jrqwWIpEjDezNEGdp5PMyRomMS3ISuKqWSzmfLbWFtjxja+72SVPDbxaUsFZRCXPnbyEYkla8qkny1k3BrQm/wCr7GbDPcwXG4kQidAUcWAwpqPc8MCDzYIsay3HxltokV23UL+YLUckfIkdVVmtv4QcmYECszVUBYDVdyiASNNkjJkLUWVLA5DAAlQHjXt2onljofcFY3MKxuyyFpJa8XyrISpKMi1kZDZUMpALPrAfE2ylJym2jJ2Bd1s+bzgpIopbRSDZyoGuAThF8Wbd5GD7mKNGjXFfGjBzslzmjWjeYDHI3gSKo2IOgfbc5Cg9YhuTS2CRVgenf/lodBHtohGgCqi0q2TQ9BzZ/M6Dm+LdrYC7nbGyQx8eMYim8wF+bzBVr/tX6HSrxgebBv668V5cuilpXMBm46k7ggnj6fnrTbdRCxsuJsg82e5450v8Ue4154g9xrhq4qJ6s7kDmPd5pGCfMJUv6izWj95Iyr5FyYmh2pSezNbL5Qauua7AnXMx7gKwIIscjtone/FW0spPNCylQ4SrKtEVZg3mIyyxKKQDat3rXbsrh1Y6Zc0MDvCUr86A5clUvykezNQa+bNjt5TrwxMJsjIxBTFY68oIbzuSOSaKKPbmgbNKG+LIVYjxttJyPOu4iWw0jAjFmJtI8Wu6Y5fLwNeQdf2kq/jz7fK0LJ48bIrxnIOtNYs0wvmglgHjXuJwN93Bw5IaVWUKYvJiRZDcPQNhuQzEUoA9iuk2wi8ZzEIg8yZypKilolVLkcvQRQAUxU3ibFE3oDe/GSMoQPCmZZWdd3DlGoPDqATkxQEj2YqCCMiNt18Y7ePJklExbFivjwgKKxYJk4GXF4epY0R6AkxrtYHbBjnEsdgR5hs0KKo8UnLzK1kYuewJJJIGu9kTOFWJBZyU44LqrErdEAkFiPU4mu2lWy+KYGJMu423lYlGE0Y7mRQCoc8hMeb5LnhaoFn4p2n/AFrb/wDfJ/5tCMM067szJCy5RoKsO4P4bgriwIZStc+YMGBxI7aXx71mdo5ZcAsrrcKlVKKiyMsrsGMVKRbhkyJNVwDfqPxfsxEx8WCYCvIskTE0w9C38J5NWfKaBNA+r8S7V/6SfacoBXioxtgfFUlqtT5R2F82BxoWXIC2iSvtw8EwgiSWRmUKrlgs0vjLkVYEAcLQu7LegDjp+4zRVMwM1BiCY8gcVsNHG3bzqxGRosPNVaSQ9S2i+M67jbO8jyDCadTHiZCGoHIoGT0UYmltTydMh8S7MSACeE+VqfxY6UXGMB5rW6BoDHyE+1gay3IIcN1iGweMgJlNVs4IPldGQglUVSKu/TVt1vvCeMmZCHCx4uwUuzPGquuIok5EEAUS0YGPqLt/iTp+TSpuNqGkxDP4qAvhaLZLC65A+/FjWi9c2ACgTbQBOFGcQw7fKL8vYdvYew0Az3IBpCpIexYFhaF2fb2HfnSPfbIxkC7vkHRUXxBslZmXcbYFyGYiVLYgBQT5v6oA/LQvUepxylTHIjqBVqwIuzfINe2ub2jCLp63zIBtTVPFHuNRt7DH5ppFRBdkn2BNADkk12AJ+muJCDnJRQD+kx3KOO3P29v56bbkeeH/AFz/AMKX9NLI/ijYxlVWeHz3yHWhQvzm/L9L7m/yF618cbOEwsZ0e5aqNg5sxygXifKLI5P/AC+ktaHBhpfMYbOjmhLA0xU8eYAEijf8QI9+49TXvqwlBYjmwAT37EsBz2Pyn6/qNJdh8Z7V4kd59vG7KGZPHjYoSOVLAi6Ni6HIOvH+L9oZRGNzGCo8Sw6YMLZcMycS184gg0AbAsa9JGGERo0s0odpRGrKUoGJRSukiFwQ8oLZN/VAKUT6e9P6skkhIliKsPKBMrHJC6viKHlAVSWBPJPYAEhD482nluVAT4eQLp5PEvuQxDYkU2JONg/LzoFfifanOTOOSKSEMEeaIFSlYQDbuQAxOT5muSATwuInDPevZMswIORRwB3PytQHr7ae/sxiK9I2isCGWOiCKIIJBBB5BB9NIYevwzuriaNjkbApWRQ3CspZrxWgXBxJBINa7P4ckDbcMpDKZJSCDYIMshBBHfXPtoOE5p9Tameb74fSZyXL0y4OgYhHFMBkPoHbsQDfN8aonw4ojkQvKxkILSF/xLWsCCoABUgEcenN6b6mvaanNfF208PpG7UMxrbzcsbZiysSSfqSe1D2FcaRfDeyBh2y4llG1jaRrHEnhwFEqx/CWN1Xy8j17XrJ/Af8v7RpbF4hmlZrVBSRrakECyz0Lq7rk3S8qO5h04z8SyZVORltZPEBaOThbVUBoRyAFXSTBiGxY8j+Eg1Z51VeoyypUDJ4q4+KsmfkLJkFIQ2ptkNH+En1rR3b/P56V9SEJB8R0BSWMoZBaxTkKIuAVLE5Xy3du49NDDIX0g/h5B8jIS5ZS+JJPdQ7MVHHYGrs+tlb0rfmRty7hxD4jZeOAmBjSAfKRyjDKTMnilrvxaLp0iyIpYyqJfGEspOS2rK6gIFXu3F0oWRgF/DAJfSpsxKxRl/EPlcURSRDkX9LB9iNCwQZDbui/icJbeXMLZHmokqC7V9cuNU3cLrF4cKx0BiqSWIwoUhRioPHy8V2B9hokH0vt7f+msptkrR+Hyq0APDJQqBVBStFew7aFck25JVmOaM48y+IzY8VQIJVePVas899U2+4LZKOfDOKsXDZMFANkEspBOLXzd8G9Xiia7aTLhhiFCqbawaOTWFofNRsmu1XjblhiRRHPo10SRRs88G6599BkFi26xujswRiuCoCoUSMS8mBxVmZz398AcQb0PH0NQ5AWowvlANUbNrjXYCjd+p49dabuN483iTxXkdaVmxVPIqZEm6UYknBb57d20Xs5SyBiKsmuGHAJA4YAjgD6e3FaznShUxqWRkibJAKCL+Y5/XSvqHTcawDWxNAKSOBZsgUvHayL7ad6yg3AdcgGHf5lKngsp4IvuPzFHtqlS3p1I6WsA54bF7AIxs4gsLGRBqwCCee4BH301mnUnw3nxaJ4WxjdoyMiFiV/MSVkexieG4HpzbexAFGFm5F4vj17DsCda7LJrclvOFYIyhTGMRamrJN2SSeD29zW2t1RTwSUTdS/Kgd8ZcXaUlPw2tyyUtSBQyoBxeJtrBuix1O2LuGeRZJKbilQIBRB4OCggUT3v00VuM6pMR7k3wPoBqvhlFGAzNi8mo0SMjeJ7CyBQ9rGtsybwl6kZFG46gYptohkkQMz5I7Bzb+WPKV2P8A7xsQim2LqAAqEa3ffqYpJ5mmRFYkeL+CyAYilNq2LsorI+bKjxxo/eIxCYqj06k52MVvzOtA+cAmu3JqxrFgqSrkXJlJC2bRCFDYjtWXhlhd8huRdauWyZyvEZGlaRi8AzKhiTCGQ35E5JZATRy/7OtX2clkCWUhpvEJMhBQDFgigDmMsgBSx5XbmtG1oePb+HGcAGfljeKGR67sUUAE0LYL6dtCuWVV5MCmSrIR3U4g3WciqcqILE4nLnGz5r0J1DdmEMGlcl0jRKY5l8yhb5TGltIgyxA96AFFtCBIslU7AIeWYBQHalrhee7UAcVvsmtNwqv+G6ZK4NgpkhAI4N8Wb7H2PtoTkF6duLkYBgfPOp/FNgrLdBO3Z7JPIBUc5cUO0mAkZppJGODIkZMdYMWCgs7Cm4BJ7iwSRiFnTpTjyuDtNL2GYAEsjGyKAyVDRPYkd+xm4Mc0piysgfiRNmA0YIOSqCL85QZ8jh196A3bbhwwAkTugGTIBicgyAHEc8hwtmubAoedKBj28SKpQqiAxGUsUurBck5V5qJ+bHv7W8F/xB43mLBl8iXGnkGNfxAlW8x585/qjQ5ik8V8X26lmRuE/EMSuLz58xKq6BqABJPpWgC4epWiFs0LnEKQ9hgGPNqCBSMbIAPHuLS9TlLSseeOP004202OSFnd0ALMyY2GtlohQhqq4sjEXzyUcSZyAciz6C+P8+uuZ2g21GC82C222bMRw2JNWPz0wn3EcGKqDLKpGMaMPEOZwyK2KUAklm8oAu7rTKNABQ7ayl6fG0qysgMiBgrHuoesgPocR+mvTbWsaKzzYMDDI05vcNguLJGhCnvznxbKcBXb5pAboaVy7Jpd1tyz7mtvI1F/KJZPBZcxjVqBGT2omZqIoqHkkAcOrorIeKNNktchlIruW4540Du9iPFiDYuhlLhXGVSYTNkCxIABrEBRjXB9B6gmTe9FilbF43xZSWxYojHxBJTYMGZg5LiwR539WI0e+bMwbExFRwS2WVm7Hy41jXrd+lVeZyFJALEAnEEWfoMiFs/Ugc8karE7EtkuNEVyDYoE2B8pBJFWe13zoQ2y25LlGCPixBxY2wVvQlchdd6saopL4ufFRqNAuQVyHIZVYxsRQ75AHtrU6Ry7ht27RIGXblATOLBdiWAERyBFUGElMpr+IEEiUTd7pZdjuFaR38JJIneQYs0iKQWIoDk9iAAb47jRP7LP/Y2z/wBkP7Tq03R0lklZ41UvimYIOSIVdCysuIZGvGwxFcEXQbfD5uD/AOpN/wAWTVWvM2pk6h1yKA4yOAcGkI9RGgJZq71xVCyeaHBIyj+IAUkYxyKYhcisAGUVkvGRByHaj960P134Qj3RfNiEkVVkAAypCSuD947yIbg2AO3NkxdEbGXKW5JSMnCADygBRgbBFDzX3tqxFAQai/4w3XidI3jYul7eYYuMWBCsDY/Lv2Iojg6z+Fv+g7X/AOXh/wCEmmW42HhbQpwfelCi2fI0t8CyeCTx3JPJs4okDsDQ+g9NWRjVKsgNWAaNix2PuPY/XVZ4FdSrqrqe6sAQfUcHjuB+mr3qj7hR3YD8xo5JbtmBEiok889+SRwAOAewoDgULv31hsvmm/2v/wCuLVX6vGDV39QONZ7TeoGkt1FyWOe48OIX+oP6azVem+Ul7gNeQhlGJIN2RVLVVdm+fpfbUmkIFhSxscCrNkA9yBxd/YHXsUob5SD9jrObeonzMB/OvuBzq7nFLLewN9ZyhuMSvcXkCfL6gURR9jyPodDDq8X9b+R1mOuJ7N+n/rrJ3NFfMgMNUg3CuodGDKwsMDYI9wfXQp6xHXc/ajY1X/SMWRfJrIAPzkcXXl+UHnuBZ99T8RS+pe4C22ylw5vJQyjk1TY35bo/KOSOOfc69lLcYgHkZWSKX1IoGz2oGh35Ghm6vH7n8gf79ROrxkckj7g6fEUuWpe4Pd4gAjAAA8VeAKHc6vudnmyEk0jZY+jEfKT6+U81dE9x7Ybndo2FMDUqf3++jla+3P21qpRlyYMjIE+d/ncBbocnsgoc9j3576psNwzIpkGDsC2BADKt8AgO1lbUFgSCe1aJ14Yxd0L7XXNWDV+3GrAqUViD3KE9j2JFGwO/B7HtwdAHfGOWTxXPhkjEtHisfAJBkvEqSyBbAOQYWTwGCRAXQAs2aHc8Cz7mgOfpr1lvQI8jQqKLFjZ5IA7knsBXAoflqolIY5YgWAhy5axZsECjYPALcC+Na68K3qAVicm7UijQuvMKByFHtyRzR47aiLQoknjuas/U0AL/AC1fXmpALsez/wC1l/4j6IhjxUKCSAAPMxY8e5Ykk/UknWGw7N/tZf8AiPorQAw6egmMwX8RkEZaz8iszgV2+Zib+uvJNgGLklvOADRClVH8KugDgE2eWPJNUDWitTUABbbGJPwVJCRhI4AUROO1MRa8cd6AHazqbbYlGyFcjzA+nawKH30bqk0wUW119r1nUhCTUpeQM/EIY5YqLAjp+X8tkYkAA3dC2ur41Tp8ISIcMl5OVdgxQuzSMuQJFKWIFGgAB6ayg3gmagq+Ug+bk9yOB6Gr50fWrU5xmtUeQFe43UjOUXOMrjIGRVkEseVY+YAAtXIBsDseb0Ru8vGh7Y5N73l4c35VX539NGAaG3X9JD/rn/hS6sSFazdWyWiAvOQqye2NGxVc/e/TWmpqSDzWH7kA6stLQxYBV86gEKpNWApNgA/yJ1uTWqwyhlVhdMAwsEGiARwaI4PY6AF61/0af/Yyf/g2sP2Wf+xtl/sh/adNAvI/z+Wr/DqgQUKAEk1AdgPFk1Vm9LkM9TU1NVNhH8cuR0zeFSQRBIQQaIIUkEEcgg+uuP6JvZDtYCzuSYYySWJJJRSSSTyb19E3+yWaJ43Fo4KsD2IPcEHuD7a5J/2WxXa7vfIL4RJ8UQeiquPlUDgD0AA15bmjKqkovBSUcgYkPez+p1UtZs99dZtPhxI41S88VC5SKrO1cWzV5ifU6T9Q/ZxHLI0n71vY8v4IpsEXgDyqF8va/uTrw93zfzFOGK9Q66bp/wAMxwRrHm0nJppsXdrJaixAJoXQ9h9NIt18DRzySztvdwkbNaDbzhIlRUQNxWIOSyE0f79V7tl1I4bBgfbU0/6B8LRRRHCZ9wrHIPMyynsFpWrtx29ydZdY+AI9w4f943MNKFx28gjU0SbKhTbc1fsB7anu6f1DhsS6muh6N8GJt1YeLLNkbvcMJSPopIFD6ap1r4Hj3OH408ON/wDR2EWV181A5VXHtZ99R3bLqOGxDqHTno/wXFtnI/eJ5mdfl3EgkoKRbKpAruAT9tX618OQTxopnaAeJQaB1iZnGS+HkAcub8ve1Htqe7p/UOGxGNTR/S/g/b7eZW/fZ5SwpU3E6yK2XYhCBZ9iPf66c9T+FUmiaPJosq88ICOKIPDAcXVH3BI07ul1HDZy+pkR2NaZ7D9m8cUqyfvW9kxN4SzZo30ZSvI/vrTnd/DiSRsl4ZKVyRVV1sVatXlYdwfQ6nu+a+YcNirYuaBacD/s2P5320yWdTwGB+xGlG0/ZpHHIr/ve+fEg4vPkjV6MuPI+mmm86RE8bKGRS4aNWUKGDUw8rDswonjkFfpro04zprHP1Y4RrmPca9LAdzrnIv2bQ5cb7ftiwBB3NgHilYY+tjg+/111A6JH/VT/u11rqn9hwgI9RjH8a8fX21m3V4/c/kDpWf2WR/9d6j/AOJ//nXRQ9ARVC8GgBbIpY0KsmuSe5Osm6/k0OEK366noGP6D+/Wbde9k/U/4DWG/wD2cRFnlbeb2MEsxC7gIiAkmgMaVRdAeg026f0OKONIw/ieW1aTF3df6xbu/wAw5+o1nKNy/nXsOEK9v1kKCCvJZm7/ANZmau31rW69eW/lNfcH/C9LR8BRzFpW326AkkcqINwFiClmwVRRFhaBA9QddD034ZjhjWPJpKvzzU7mzfLEC/b7AajRcr517DhMTN1pweCK9iP8Dq6dcf1Cn9R/frbqf7PI55DJ+87yKwBhDL4aChXCheCfXRvSPhBNuhTxJJvMWynIkfkAVkQOOO31PvrPgXC3VQnhiw9db+qv8+2gJZCxJ/vvTnrHwFHuHDGfcw0KrbyCNTyTZAU2eav2A1bpHwbHtsh4002ZFfvLiUggNwlgVY5I9cR7apO0rVPFPJHDYD0reLHlkSLquOP176bJv4yeHX9a/t0J1b4Vh3SoRuJYlBNNtpFjDE8USAcqIoD0N6p0j4Ji27lv3ncTWMMdxIJVB4bhSBTUP0J16aNOrSjpTTQ4QyM63WS39xoLebxA8ZyBxYk1zQ8OUDt9SNEdX+EI9xHgZJIeQcoCI34vjIA8c9voNA9M/Z3HDIJBud5LV+SaXxENgjlSouu4+utm6uNsDhHs/XR/Cp+5/wAO+g5OsSH+Kv8AVGnfVfhJJ48M3i5BygqN+PTIA8H1GlvT/wBnEcUiyfvW9kx/glmzRuCPMpXnvf3A15J0bifOZPDAJN057sx/PXn7039dv94/466DqnQonjMRcRNJwrJij+5wbvYF9tKtl+zeJXVxvN8+LBsXnyRqIOLLj5gaoj76w+Bq/WRwxX1HcuIZSGcHw35DEHhWrkG+NdB+zGUt0jaMxLM0dkk2SSSSSTyST66aP0GMggqhBFEGNeQeCNE9M6am3iWKMBUW8QBQAJJoAcAC+B7a9ltRlSTUnk0jHAXqampr1FyampqaAmpWpqaA5L4q6PPPK4QNTbdoo2DoqKziQSZg2/m/CooCfKbI1nu+iNNBvGG38N5InSGNhDkrNFixBVmRczip83OAvitTU0B0fRoyIVDBwebDiMMOT3EP4f8Au/23o6tTU0BK1K1NTQA+7iBVjiWOJHlNMQfRWsUTx6jmuR31x79KkfbSj9y8OSVHjUXAFgLoqoQEkIxGIyceclBSEUF91NAGzdGZN+rxxOsRSMfhLt8Qwlnd8hIQ6/0oNxizk3rWuprU1NAe1qVqamgPK1xe86FOCrIgJWbcOoBjrKSVJIWfPtHa22H4gOOPrqamgCehdCIdBLAFWFCCW8NhNL4ivHIMSWuPFiGcK1zGgOddWNTU0B7qVqamgKyICKIsHuDrhdz0GdtrDthAVYbNYzKpi4lETxhGbPxAik2cFbLOhxkGmpoB5J0lZoXP7sIJLLR2Iy6uAhV/IxUHKNOAxB8Nb9QBvh/ocqT5yqqqQ0xUMWrcTBfFUMTeKlXFdqda7HU1NAdTWpWpqaAla5X4o6LLPI3h+LbQPGhEiCJCwcOXUjO2BQBlDHy15OSZqaAkfQ/FEzmAQEqBCHWJmjkVT+MMGZQScB3s+Ct8UBXofQ5VnDyIqK2W4YBySu5lpXW8jkFXIc8DyBflOpqaA6zUrU1NAStStTU0Ah+I9g0hQJCGYsn4tqPDCSI5vIg0QD8tm/QDnTqCBUUKqhVHYAAAfkNTU0BpqampoD//2Q==">
            <a:hlinkClick r:id="rId2"/>
          </p:cNvPr>
          <p:cNvSpPr>
            <a:spLocks noChangeAspect="1" noChangeArrowheads="1"/>
          </p:cNvSpPr>
          <p:nvPr/>
        </p:nvSpPr>
        <p:spPr bwMode="auto">
          <a:xfrm>
            <a:off x="261938" y="-830263"/>
            <a:ext cx="4457700" cy="205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spcBef>
                <a:spcPct val="20000"/>
              </a:spcBef>
              <a:buChar char="–"/>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spcBef>
                <a:spcPct val="20000"/>
              </a:spcBef>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spcBef>
                <a:spcPct val="20000"/>
              </a:spcBef>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spcBef>
                <a:spcPct val="20000"/>
              </a:spcBef>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buFontTx/>
              <a:buNone/>
            </a:pPr>
            <a:endParaRPr lang="en-US" altLang="da-DK"/>
          </a:p>
        </p:txBody>
      </p:sp>
      <p:pic>
        <p:nvPicPr>
          <p:cNvPr id="2970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844675"/>
            <a:ext cx="6427787"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970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313" y="3933825"/>
            <a:ext cx="6113462" cy="281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74064965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76672"/>
            <a:ext cx="7772400" cy="1143000"/>
          </a:xfrm>
        </p:spPr>
        <p:txBody>
          <a:bodyPr/>
          <a:lstStyle/>
          <a:p>
            <a:r>
              <a:rPr lang="da-DK" dirty="0" smtClean="0"/>
              <a:t>Now </a:t>
            </a:r>
            <a:r>
              <a:rPr lang="da-DK" dirty="0" err="1" smtClean="0"/>
              <a:t>we</a:t>
            </a:r>
            <a:r>
              <a:rPr lang="da-DK" dirty="0" smtClean="0"/>
              <a:t> </a:t>
            </a:r>
            <a:r>
              <a:rPr lang="da-DK" dirty="0" err="1" smtClean="0"/>
              <a:t>can</a:t>
            </a:r>
            <a:r>
              <a:rPr lang="da-DK" dirty="0" smtClean="0"/>
              <a:t> perform the integration</a:t>
            </a:r>
            <a:br>
              <a:rPr lang="da-DK" dirty="0" smtClean="0"/>
            </a:br>
            <a:r>
              <a:rPr lang="da-DK" dirty="0" smtClean="0"/>
              <a:t>but </a:t>
            </a:r>
            <a:r>
              <a:rPr lang="da-DK" dirty="0" err="1" smtClean="0"/>
              <a:t>only</a:t>
            </a:r>
            <a:r>
              <a:rPr lang="da-DK" dirty="0" smtClean="0"/>
              <a:t> for the </a:t>
            </a:r>
            <a:r>
              <a:rPr lang="da-DK" dirty="0" err="1" smtClean="0"/>
              <a:t>period</a:t>
            </a:r>
            <a:r>
              <a:rPr lang="da-DK" dirty="0" smtClean="0"/>
              <a:t> 2005-2017</a:t>
            </a:r>
            <a:endParaRPr lang="da-DK" dirty="0"/>
          </a:p>
        </p:txBody>
      </p:sp>
      <p:pic>
        <p:nvPicPr>
          <p:cNvPr id="4" name="Picture 3"/>
          <p:cNvPicPr>
            <a:picLocks noChangeAspect="1"/>
          </p:cNvPicPr>
          <p:nvPr/>
        </p:nvPicPr>
        <p:blipFill>
          <a:blip r:embed="rId2"/>
          <a:stretch>
            <a:fillRect/>
          </a:stretch>
        </p:blipFill>
        <p:spPr>
          <a:xfrm>
            <a:off x="228600" y="2492896"/>
            <a:ext cx="8534400" cy="1545291"/>
          </a:xfrm>
          <a:prstGeom prst="rect">
            <a:avLst/>
          </a:prstGeom>
        </p:spPr>
      </p:pic>
    </p:spTree>
    <p:extLst>
      <p:ext uri="{BB962C8B-B14F-4D97-AF65-F5344CB8AC3E}">
        <p14:creationId xmlns:p14="http://schemas.microsoft.com/office/powerpoint/2010/main" val="49230616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060847"/>
            <a:ext cx="8952643" cy="420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0717" y="982978"/>
            <a:ext cx="7810151" cy="400110"/>
          </a:xfrm>
          <a:prstGeom prst="rect">
            <a:avLst/>
          </a:prstGeom>
          <a:noFill/>
        </p:spPr>
        <p:txBody>
          <a:bodyPr wrap="none" rtlCol="0">
            <a:spAutoFit/>
          </a:bodyPr>
          <a:lstStyle/>
          <a:p>
            <a:r>
              <a:rPr lang="en-US" sz="2000" b="1" dirty="0" err="1" smtClean="0"/>
              <a:t>Eustatic</a:t>
            </a:r>
            <a:r>
              <a:rPr lang="en-US" sz="2000" b="1" dirty="0" smtClean="0"/>
              <a:t> contribution to sea level rise (roughly 50%)</a:t>
            </a:r>
            <a:endParaRPr lang="en-US" sz="2000" b="1" dirty="0"/>
          </a:p>
        </p:txBody>
      </p:sp>
      <p:sp>
        <p:nvSpPr>
          <p:cNvPr id="3" name="Rectangle 2"/>
          <p:cNvSpPr/>
          <p:nvPr/>
        </p:nvSpPr>
        <p:spPr bwMode="auto">
          <a:xfrm>
            <a:off x="5724128" y="5013176"/>
            <a:ext cx="1368152" cy="57606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Verdana" pitchFamily="34" charset="0"/>
              <a:ea typeface="MS PGothic" pitchFamily="34" charset="-128"/>
            </a:endParaRPr>
          </a:p>
        </p:txBody>
      </p:sp>
      <p:sp>
        <p:nvSpPr>
          <p:cNvPr id="5" name="Rectangle 4"/>
          <p:cNvSpPr/>
          <p:nvPr/>
        </p:nvSpPr>
        <p:spPr bwMode="auto">
          <a:xfrm>
            <a:off x="7452320" y="4653136"/>
            <a:ext cx="1368152" cy="57606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Verdana" pitchFamily="34" charset="0"/>
              <a:ea typeface="MS PGothic" pitchFamily="34" charset="-128"/>
            </a:endParaRPr>
          </a:p>
        </p:txBody>
      </p:sp>
      <p:sp>
        <p:nvSpPr>
          <p:cNvPr id="6" name="Rectangle 5"/>
          <p:cNvSpPr/>
          <p:nvPr/>
        </p:nvSpPr>
        <p:spPr bwMode="auto">
          <a:xfrm>
            <a:off x="6981435" y="4941168"/>
            <a:ext cx="974941" cy="57606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Verdana" pitchFamily="34" charset="0"/>
              <a:ea typeface="MS PGothic" pitchFamily="34" charset="-128"/>
            </a:endParaRPr>
          </a:p>
        </p:txBody>
      </p:sp>
    </p:spTree>
    <p:extLst>
      <p:ext uri="{BB962C8B-B14F-4D97-AF65-F5344CB8AC3E}">
        <p14:creationId xmlns:p14="http://schemas.microsoft.com/office/powerpoint/2010/main" val="162695481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編號版面配置區 3"/>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211C21D-A63B-4768-9856-FCF0779BC89B}" type="slidenum">
              <a:rPr lang="en-GB" altLang="zh-TW" sz="1400" smtClean="0"/>
              <a:pPr>
                <a:spcBef>
                  <a:spcPct val="0"/>
                </a:spcBef>
                <a:buFontTx/>
                <a:buNone/>
              </a:pPr>
              <a:t>96</a:t>
            </a:fld>
            <a:endParaRPr lang="en-GB" altLang="zh-TW" sz="1400" smtClean="0"/>
          </a:p>
        </p:txBody>
      </p:sp>
      <p:sp>
        <p:nvSpPr>
          <p:cNvPr id="74755" name="Rectangle 7"/>
          <p:cNvSpPr>
            <a:spLocks noChangeArrowheads="1"/>
          </p:cNvSpPr>
          <p:nvPr/>
        </p:nvSpPr>
        <p:spPr bwMode="auto">
          <a:xfrm>
            <a:off x="508000" y="6451600"/>
            <a:ext cx="80248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zh-TW" sz="1200" b="1">
                <a:latin typeface="Tahoma" panose="020B0604030504040204" pitchFamily="34" charset="0"/>
                <a:ea typeface="新細明體" pitchFamily="18" charset="-120"/>
              </a:rPr>
              <a:t>Source: Ocean Freshening, Sea Level Rising, Walter Munk, </a:t>
            </a:r>
            <a:r>
              <a:rPr lang="en-GB" altLang="zh-TW" sz="1200" b="1" i="1">
                <a:latin typeface="Tahoma" panose="020B0604030504040204" pitchFamily="34" charset="0"/>
                <a:ea typeface="新細明體" pitchFamily="18" charset="-120"/>
              </a:rPr>
              <a:t>Science</a:t>
            </a:r>
            <a:r>
              <a:rPr lang="en-GB" altLang="zh-TW" sz="1200" b="1">
                <a:latin typeface="Tahoma" panose="020B0604030504040204" pitchFamily="34" charset="0"/>
                <a:ea typeface="新細明體" pitchFamily="18" charset="-120"/>
              </a:rPr>
              <a:t> 27 June 2003 300: 2041-2043</a:t>
            </a:r>
          </a:p>
        </p:txBody>
      </p:sp>
      <p:pic>
        <p:nvPicPr>
          <p:cNvPr id="74756" name="Picture 8" descr="2041-2-m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75" y="692150"/>
            <a:ext cx="573087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Rectangle 9"/>
          <p:cNvSpPr>
            <a:spLocks noChangeArrowheads="1"/>
          </p:cNvSpPr>
          <p:nvPr/>
        </p:nvSpPr>
        <p:spPr bwMode="auto">
          <a:xfrm>
            <a:off x="609600" y="1524000"/>
            <a:ext cx="222567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zh-TW" sz="2000">
                <a:latin typeface="Comic Sans MS" panose="030F0702030302020204" pitchFamily="66" charset="0"/>
                <a:ea typeface="新細明體" pitchFamily="18" charset="-120"/>
                <a:sym typeface="Symbol" panose="05050102010706020507" pitchFamily="18" charset="2"/>
              </a:rPr>
              <a:t> = 1028 kg/m3</a:t>
            </a:r>
          </a:p>
          <a:p>
            <a:pPr eaLnBrk="1" hangingPunct="1">
              <a:spcBef>
                <a:spcPct val="0"/>
              </a:spcBef>
              <a:buFontTx/>
              <a:buNone/>
            </a:pPr>
            <a:r>
              <a:rPr lang="en-GB" altLang="zh-TW" sz="2000">
                <a:latin typeface="Comic Sans MS" panose="030F0702030302020204" pitchFamily="66" charset="0"/>
                <a:ea typeface="新細明體" pitchFamily="18" charset="-120"/>
                <a:sym typeface="Symbol" panose="05050102010706020507" pitchFamily="18" charset="2"/>
              </a:rPr>
              <a:t> = 28 kg/m</a:t>
            </a:r>
            <a:r>
              <a:rPr lang="en-GB" altLang="zh-TW" sz="2000" baseline="30000">
                <a:latin typeface="Comic Sans MS" panose="030F0702030302020204" pitchFamily="66" charset="0"/>
                <a:ea typeface="新細明體" pitchFamily="18" charset="-120"/>
                <a:sym typeface="Symbol" panose="05050102010706020507" pitchFamily="18" charset="2"/>
              </a:rPr>
              <a:t>3</a:t>
            </a:r>
            <a:endParaRPr lang="en-GB" altLang="zh-TW" sz="2000" baseline="-25000">
              <a:latin typeface="Comic Sans MS" panose="030F0702030302020204" pitchFamily="66" charset="0"/>
              <a:ea typeface="新細明體" pitchFamily="18" charset="-120"/>
              <a:sym typeface="Symbol" panose="05050102010706020507" pitchFamily="18" charset="2"/>
            </a:endParaRPr>
          </a:p>
          <a:p>
            <a:pPr eaLnBrk="1" hangingPunct="1">
              <a:spcBef>
                <a:spcPct val="0"/>
              </a:spcBef>
              <a:buFontTx/>
              <a:buNone/>
            </a:pPr>
            <a:endParaRPr lang="en-GB" altLang="zh-TW" sz="2000" baseline="-25000">
              <a:latin typeface="Comic Sans MS" panose="030F0702030302020204" pitchFamily="66" charset="0"/>
              <a:ea typeface="新細明體" pitchFamily="18" charset="-120"/>
              <a:sym typeface="Symbol" panose="05050102010706020507" pitchFamily="18" charset="2"/>
            </a:endParaRPr>
          </a:p>
          <a:p>
            <a:pPr eaLnBrk="1" hangingPunct="1">
              <a:spcBef>
                <a:spcPct val="0"/>
              </a:spcBef>
              <a:buFontTx/>
              <a:buNone/>
            </a:pPr>
            <a:r>
              <a:rPr lang="en-GB" altLang="zh-TW" sz="2000">
                <a:latin typeface="Comic Sans MS" panose="030F0702030302020204" pitchFamily="66" charset="0"/>
                <a:ea typeface="新細明體" pitchFamily="18" charset="-120"/>
                <a:sym typeface="Symbol" panose="05050102010706020507" pitchFamily="18" charset="2"/>
              </a:rPr>
              <a:t>h</a:t>
            </a:r>
            <a:r>
              <a:rPr lang="en-GB" altLang="zh-TW" sz="2000" baseline="-25000">
                <a:latin typeface="Comic Sans MS" panose="030F0702030302020204" pitchFamily="66" charset="0"/>
                <a:ea typeface="新細明體" pitchFamily="18" charset="-120"/>
                <a:sym typeface="Symbol" panose="05050102010706020507" pitchFamily="18" charset="2"/>
              </a:rPr>
              <a:t>s</a:t>
            </a:r>
            <a:r>
              <a:rPr lang="en-GB" altLang="zh-TW" sz="2000">
                <a:latin typeface="Comic Sans MS" panose="030F0702030302020204" pitchFamily="66" charset="0"/>
                <a:ea typeface="新細明體" pitchFamily="18" charset="-120"/>
                <a:sym typeface="Symbol" panose="05050102010706020507" pitchFamily="18" charset="2"/>
              </a:rPr>
              <a:t> = 0.05 mm/yr</a:t>
            </a:r>
          </a:p>
          <a:p>
            <a:pPr eaLnBrk="1" hangingPunct="1">
              <a:spcBef>
                <a:spcPct val="0"/>
              </a:spcBef>
              <a:buFontTx/>
              <a:buNone/>
            </a:pPr>
            <a:endParaRPr lang="en-GB" altLang="zh-TW" sz="1800">
              <a:latin typeface="Tahoma" panose="020B0604030504040204" pitchFamily="34" charset="0"/>
              <a:ea typeface="新細明體" pitchFamily="18" charset="-120"/>
              <a:sym typeface="Symbol" panose="05050102010706020507" pitchFamily="18" charset="2"/>
            </a:endParaRPr>
          </a:p>
          <a:p>
            <a:pPr eaLnBrk="1" hangingPunct="1">
              <a:spcBef>
                <a:spcPct val="0"/>
              </a:spcBef>
              <a:buFontTx/>
              <a:buNone/>
            </a:pPr>
            <a:endParaRPr lang="en-GB" altLang="zh-TW" sz="1800">
              <a:latin typeface="Tahoma" panose="020B0604030504040204" pitchFamily="34" charset="0"/>
              <a:ea typeface="新細明體" pitchFamily="18" charset="-120"/>
              <a:sym typeface="Symbol" panose="05050102010706020507" pitchFamily="18" charset="2"/>
            </a:endParaRPr>
          </a:p>
        </p:txBody>
      </p:sp>
      <p:sp>
        <p:nvSpPr>
          <p:cNvPr id="74758" name="Text Box 10"/>
          <p:cNvSpPr txBox="1">
            <a:spLocks noChangeArrowheads="1"/>
          </p:cNvSpPr>
          <p:nvPr/>
        </p:nvSpPr>
        <p:spPr bwMode="auto">
          <a:xfrm>
            <a:off x="323850" y="4108450"/>
            <a:ext cx="2701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zh-TW" sz="2000">
                <a:latin typeface="Comic Sans MS" panose="030F0702030302020204" pitchFamily="66" charset="0"/>
                <a:ea typeface="新細明體" pitchFamily="18" charset="-120"/>
              </a:rPr>
              <a:t>Salinity induced rise:</a:t>
            </a:r>
          </a:p>
        </p:txBody>
      </p:sp>
      <p:sp>
        <p:nvSpPr>
          <p:cNvPr id="74759" name="Rectangle 11"/>
          <p:cNvSpPr>
            <a:spLocks noChangeArrowheads="1"/>
          </p:cNvSpPr>
          <p:nvPr/>
        </p:nvSpPr>
        <p:spPr bwMode="auto">
          <a:xfrm>
            <a:off x="323850" y="4437063"/>
            <a:ext cx="6276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zh-TW" sz="2400">
                <a:latin typeface="Tahoma" panose="020B0604030504040204" pitchFamily="34" charset="0"/>
                <a:ea typeface="新細明體" pitchFamily="18" charset="-120"/>
                <a:sym typeface="Symbol" panose="05050102010706020507" pitchFamily="18" charset="2"/>
              </a:rPr>
              <a:t>h</a:t>
            </a:r>
            <a:r>
              <a:rPr lang="en-GB" altLang="zh-TW" sz="2400" baseline="-25000">
                <a:latin typeface="Tahoma" panose="020B0604030504040204" pitchFamily="34" charset="0"/>
                <a:ea typeface="新細明體" pitchFamily="18" charset="-120"/>
                <a:sym typeface="Symbol" panose="05050102010706020507" pitchFamily="18" charset="2"/>
              </a:rPr>
              <a:t>eustatic</a:t>
            </a:r>
            <a:r>
              <a:rPr lang="en-GB" altLang="zh-TW" sz="2400">
                <a:latin typeface="Tahoma" panose="020B0604030504040204" pitchFamily="34" charset="0"/>
                <a:ea typeface="新細明體" pitchFamily="18" charset="-120"/>
                <a:sym typeface="Symbol" panose="05050102010706020507" pitchFamily="18" charset="2"/>
              </a:rPr>
              <a:t> = (/)h</a:t>
            </a:r>
            <a:r>
              <a:rPr lang="en-GB" altLang="zh-TW" sz="2400" baseline="-25000">
                <a:latin typeface="Tahoma" panose="020B0604030504040204" pitchFamily="34" charset="0"/>
                <a:ea typeface="新細明體" pitchFamily="18" charset="-120"/>
                <a:sym typeface="Symbol" panose="05050102010706020507" pitchFamily="18" charset="2"/>
              </a:rPr>
              <a:t>s</a:t>
            </a:r>
            <a:r>
              <a:rPr lang="en-GB" altLang="zh-TW" sz="2400">
                <a:latin typeface="Tahoma" panose="020B0604030504040204" pitchFamily="34" charset="0"/>
                <a:ea typeface="新細明體" pitchFamily="18" charset="-120"/>
                <a:sym typeface="Symbol" panose="05050102010706020507" pitchFamily="18" charset="2"/>
              </a:rPr>
              <a:t> = 36.7 h</a:t>
            </a:r>
            <a:r>
              <a:rPr lang="en-GB" altLang="zh-TW" sz="2400" baseline="-25000">
                <a:latin typeface="Tahoma" panose="020B0604030504040204" pitchFamily="34" charset="0"/>
                <a:ea typeface="新細明體" pitchFamily="18" charset="-120"/>
                <a:sym typeface="Symbol" panose="05050102010706020507" pitchFamily="18" charset="2"/>
              </a:rPr>
              <a:t>s</a:t>
            </a:r>
            <a:r>
              <a:rPr lang="en-GB" altLang="zh-TW" sz="2400">
                <a:latin typeface="Tahoma" panose="020B0604030504040204" pitchFamily="34" charset="0"/>
                <a:ea typeface="新細明體" pitchFamily="18" charset="-120"/>
                <a:sym typeface="Symbol" panose="05050102010706020507" pitchFamily="18" charset="2"/>
              </a:rPr>
              <a:t>= 1.8 mm/yr </a:t>
            </a:r>
          </a:p>
        </p:txBody>
      </p:sp>
      <p:sp>
        <p:nvSpPr>
          <p:cNvPr id="74760" name="Text Box 12"/>
          <p:cNvSpPr txBox="1">
            <a:spLocks noChangeArrowheads="1"/>
          </p:cNvSpPr>
          <p:nvPr/>
        </p:nvSpPr>
        <p:spPr bwMode="auto">
          <a:xfrm>
            <a:off x="250825" y="5149850"/>
            <a:ext cx="8686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zh-TW" sz="2000" dirty="0">
                <a:latin typeface="Comic Sans MS" panose="030F0702030302020204" pitchFamily="66" charset="0"/>
                <a:ea typeface="新細明體" pitchFamily="18" charset="-120"/>
              </a:rPr>
              <a:t>Assuming global ocean covers an area of 3.6 </a:t>
            </a:r>
            <a:r>
              <a:rPr lang="en-GB" altLang="zh-TW" sz="2000" dirty="0">
                <a:latin typeface="Comic Sans MS" panose="030F0702030302020204" pitchFamily="66" charset="0"/>
                <a:ea typeface="新細明體" pitchFamily="18" charset="-120"/>
                <a:sym typeface="Symbol" panose="05050102010706020507" pitchFamily="18" charset="2"/>
              </a:rPr>
              <a:t>10</a:t>
            </a:r>
            <a:r>
              <a:rPr lang="en-GB" altLang="zh-TW" sz="2000" baseline="30000" dirty="0">
                <a:latin typeface="Comic Sans MS" panose="030F0702030302020204" pitchFamily="66" charset="0"/>
                <a:ea typeface="新細明體" pitchFamily="18" charset="-120"/>
                <a:sym typeface="Symbol" panose="05050102010706020507" pitchFamily="18" charset="2"/>
              </a:rPr>
              <a:t>8</a:t>
            </a:r>
            <a:r>
              <a:rPr lang="en-GB" altLang="zh-TW" sz="2000" dirty="0">
                <a:latin typeface="Comic Sans MS" panose="030F0702030302020204" pitchFamily="66" charset="0"/>
                <a:ea typeface="新細明體" pitchFamily="18" charset="-120"/>
                <a:sym typeface="Symbol" panose="05050102010706020507" pitchFamily="18" charset="2"/>
              </a:rPr>
              <a:t> km</a:t>
            </a:r>
            <a:r>
              <a:rPr lang="en-GB" altLang="zh-TW" sz="2000" baseline="30000" dirty="0">
                <a:latin typeface="Comic Sans MS" panose="030F0702030302020204" pitchFamily="66" charset="0"/>
                <a:ea typeface="新細明體" pitchFamily="18" charset="-120"/>
                <a:sym typeface="Symbol" panose="05050102010706020507" pitchFamily="18" charset="2"/>
              </a:rPr>
              <a:t>2</a:t>
            </a:r>
            <a:endParaRPr lang="en-GB" altLang="zh-TW" sz="2000" dirty="0">
              <a:latin typeface="Comic Sans MS" panose="030F0702030302020204" pitchFamily="66" charset="0"/>
              <a:ea typeface="新細明體" pitchFamily="18" charset="-120"/>
              <a:sym typeface="Symbol" panose="05050102010706020507" pitchFamily="18" charset="2"/>
            </a:endParaRPr>
          </a:p>
          <a:p>
            <a:pPr eaLnBrk="1" hangingPunct="1">
              <a:spcBef>
                <a:spcPct val="0"/>
              </a:spcBef>
              <a:buFontTx/>
              <a:buNone/>
            </a:pPr>
            <a:endParaRPr lang="en-GB" altLang="zh-TW" sz="2000" dirty="0">
              <a:latin typeface="Comic Sans MS" panose="030F0702030302020204" pitchFamily="66" charset="0"/>
              <a:ea typeface="新細明體" pitchFamily="18" charset="-120"/>
              <a:sym typeface="Symbol" panose="05050102010706020507" pitchFamily="18" charset="2"/>
            </a:endParaRPr>
          </a:p>
          <a:p>
            <a:pPr eaLnBrk="1" hangingPunct="1">
              <a:spcBef>
                <a:spcPct val="0"/>
              </a:spcBef>
              <a:buFontTx/>
              <a:buNone/>
            </a:pPr>
            <a:r>
              <a:rPr lang="en-GB" altLang="zh-TW" sz="2000" dirty="0">
                <a:latin typeface="Comic Sans MS" panose="030F0702030302020204" pitchFamily="66" charset="0"/>
                <a:ea typeface="新細明體" pitchFamily="18" charset="-120"/>
              </a:rPr>
              <a:t>This </a:t>
            </a:r>
            <a:r>
              <a:rPr lang="en-GB" altLang="zh-TW" sz="2000" dirty="0" err="1">
                <a:latin typeface="Comic Sans MS" panose="030F0702030302020204" pitchFamily="66" charset="0"/>
                <a:ea typeface="新細明體" pitchFamily="18" charset="-120"/>
              </a:rPr>
              <a:t>eustatic</a:t>
            </a:r>
            <a:r>
              <a:rPr lang="en-GB" altLang="zh-TW" sz="2000" dirty="0">
                <a:latin typeface="Comic Sans MS" panose="030F0702030302020204" pitchFamily="66" charset="0"/>
                <a:ea typeface="新細明體" pitchFamily="18" charset="-120"/>
              </a:rPr>
              <a:t> change would require an ice melt volume of 650 km</a:t>
            </a:r>
            <a:r>
              <a:rPr lang="en-GB" altLang="zh-TW" sz="2000" baseline="30000" dirty="0">
                <a:latin typeface="Comic Sans MS" panose="030F0702030302020204" pitchFamily="66" charset="0"/>
                <a:ea typeface="新細明體" pitchFamily="18" charset="-120"/>
              </a:rPr>
              <a:t>3</a:t>
            </a:r>
            <a:r>
              <a:rPr lang="en-GB" altLang="zh-TW" sz="2000" dirty="0">
                <a:latin typeface="Comic Sans MS" panose="030F0702030302020204" pitchFamily="66" charset="0"/>
                <a:ea typeface="新細明體" pitchFamily="18" charset="-120"/>
              </a:rPr>
              <a:t>/year </a:t>
            </a:r>
          </a:p>
        </p:txBody>
      </p:sp>
      <p:sp>
        <p:nvSpPr>
          <p:cNvPr id="10" name="文字方塊 9"/>
          <p:cNvSpPr txBox="1"/>
          <p:nvPr/>
        </p:nvSpPr>
        <p:spPr>
          <a:xfrm>
            <a:off x="0" y="0"/>
            <a:ext cx="9144000" cy="523875"/>
          </a:xfrm>
          <a:prstGeom prst="rect">
            <a:avLst/>
          </a:prstGeom>
          <a:noFill/>
        </p:spPr>
        <p:txBody>
          <a:bodyPr>
            <a:spAutoFit/>
          </a:bodyPr>
          <a:lstStyle/>
          <a:p>
            <a:pPr algn="ctr" eaLnBrk="1" hangingPunct="1">
              <a:defRPr/>
            </a:pPr>
            <a:r>
              <a:rPr lang="en-GB" altLang="zh-TW" sz="2800" b="1" dirty="0" err="1" smtClean="0">
                <a:solidFill>
                  <a:srgbClr val="0000FF"/>
                </a:solidFill>
                <a:effectLst>
                  <a:outerShdw blurRad="38100" dist="38100" dir="2700000" algn="tl">
                    <a:srgbClr val="000000">
                      <a:alpha val="43137"/>
                    </a:srgbClr>
                  </a:outerShdw>
                </a:effectLst>
                <a:latin typeface="Comic Sans MS" pitchFamily="66" charset="0"/>
                <a:ea typeface="新細明體" charset="-120"/>
              </a:rPr>
              <a:t>Eustatic</a:t>
            </a:r>
            <a:r>
              <a:rPr lang="en-GB" altLang="zh-TW" sz="2800" b="1" dirty="0" smtClean="0">
                <a:solidFill>
                  <a:srgbClr val="0000FF"/>
                </a:solidFill>
                <a:effectLst>
                  <a:outerShdw blurRad="38100" dist="38100" dir="2700000" algn="tl">
                    <a:srgbClr val="000000">
                      <a:alpha val="43137"/>
                    </a:srgbClr>
                  </a:outerShdw>
                </a:effectLst>
                <a:latin typeface="Comic Sans MS" pitchFamily="66" charset="0"/>
                <a:ea typeface="新細明體" charset="-120"/>
              </a:rPr>
              <a:t> </a:t>
            </a:r>
            <a:r>
              <a:rPr lang="en-GB" altLang="zh-TW" sz="2800" b="1" dirty="0">
                <a:solidFill>
                  <a:srgbClr val="0000FF"/>
                </a:solidFill>
                <a:effectLst>
                  <a:outerShdw blurRad="38100" dist="38100" dir="2700000" algn="tl">
                    <a:srgbClr val="000000">
                      <a:alpha val="43137"/>
                    </a:srgbClr>
                  </a:outerShdw>
                </a:effectLst>
                <a:latin typeface="Comic Sans MS" pitchFamily="66" charset="0"/>
                <a:ea typeface="新細明體" charset="-120"/>
              </a:rPr>
              <a:t>or steric?</a:t>
            </a:r>
            <a:endParaRPr lang="en-GB" altLang="zh-TW" sz="2800" dirty="0">
              <a:solidFill>
                <a:srgbClr val="0000FF"/>
              </a:solidFill>
              <a:effectLst>
                <a:outerShdw blurRad="38100" dist="38100" dir="2700000" algn="tl">
                  <a:srgbClr val="000000">
                    <a:alpha val="43137"/>
                  </a:srgbClr>
                </a:outerShdw>
              </a:effectLst>
              <a:latin typeface="Comic Sans MS" pitchFamily="66" charset="0"/>
              <a:ea typeface="新細明體" charset="-120"/>
            </a:endParaRPr>
          </a:p>
        </p:txBody>
      </p:sp>
    </p:spTree>
    <p:extLst>
      <p:ext uri="{BB962C8B-B14F-4D97-AF65-F5344CB8AC3E}">
        <p14:creationId xmlns:p14="http://schemas.microsoft.com/office/powerpoint/2010/main" val="2535175563"/>
      </p:ext>
    </p:extLst>
  </p:cSld>
  <p:clrMapOvr>
    <a:masterClrMapping/>
  </p:clrMapOvr>
  <p:transition advClick="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polarportal.dk/fileadmin/polarportal/mass/Grace_combine_Sm_EN_201701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532440"/>
            <a:ext cx="8352928" cy="146063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7544" y="5949280"/>
            <a:ext cx="2659702" cy="338554"/>
          </a:xfrm>
          <a:prstGeom prst="rect">
            <a:avLst/>
          </a:prstGeom>
          <a:noFill/>
        </p:spPr>
        <p:txBody>
          <a:bodyPr wrap="none" rtlCol="0">
            <a:spAutoFit/>
          </a:bodyPr>
          <a:lstStyle/>
          <a:p>
            <a:r>
              <a:rPr lang="en-US" dirty="0" smtClean="0"/>
              <a:t>Greenland from GRACE </a:t>
            </a:r>
            <a:endParaRPr lang="en-US" dirty="0"/>
          </a:p>
        </p:txBody>
      </p:sp>
    </p:spTree>
    <p:extLst>
      <p:ext uri="{BB962C8B-B14F-4D97-AF65-F5344CB8AC3E}">
        <p14:creationId xmlns:p14="http://schemas.microsoft.com/office/powerpoint/2010/main" val="411113008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7544" y="60716"/>
            <a:ext cx="7772400" cy="1143000"/>
          </a:xfrm>
        </p:spPr>
        <p:txBody>
          <a:bodyPr/>
          <a:lstStyle/>
          <a:p>
            <a:r>
              <a:rPr lang="en-US" dirty="0"/>
              <a:t>What can altimetry, GRACE, and Argo tell us?</a:t>
            </a:r>
          </a:p>
        </p:txBody>
      </p:sp>
      <p:sp>
        <p:nvSpPr>
          <p:cNvPr id="3" name="Slide Number Placeholder 2"/>
          <p:cNvSpPr>
            <a:spLocks noGrp="1"/>
          </p:cNvSpPr>
          <p:nvPr>
            <p:ph type="sldNum" sz="quarter" idx="10"/>
          </p:nvPr>
        </p:nvSpPr>
        <p:spPr/>
        <p:txBody>
          <a:bodyPr/>
          <a:lstStyle/>
          <a:p>
            <a:fld id="{A6DF0AC7-1FD7-064A-8F89-A3B17B0F64E6}" type="slidenum">
              <a:rPr lang="en-US" smtClean="0"/>
              <a:pPr/>
              <a:t>98</a:t>
            </a:fld>
            <a:endParaRPr lang="en-US" dirty="0"/>
          </a:p>
        </p:txBody>
      </p:sp>
      <p:sp>
        <p:nvSpPr>
          <p:cNvPr id="8" name="Text Placeholder 7"/>
          <p:cNvSpPr>
            <a:spLocks noGrp="1"/>
          </p:cNvSpPr>
          <p:nvPr>
            <p:ph type="body" sz="quarter" idx="12"/>
          </p:nvPr>
        </p:nvSpPr>
        <p:spPr>
          <a:xfrm>
            <a:off x="152400" y="1376752"/>
            <a:ext cx="7315200" cy="4719248"/>
          </a:xfrm>
        </p:spPr>
        <p:txBody>
          <a:bodyPr>
            <a:normAutofit fontScale="85000" lnSpcReduction="20000"/>
          </a:bodyPr>
          <a:lstStyle/>
          <a:p>
            <a:pPr marL="0" indent="0" eaLnBrk="1" hangingPunct="1">
              <a:lnSpc>
                <a:spcPct val="120000"/>
              </a:lnSpc>
              <a:buNone/>
            </a:pPr>
            <a:r>
              <a:rPr lang="en-US" sz="2600" dirty="0">
                <a:solidFill>
                  <a:srgbClr val="000000"/>
                </a:solidFill>
              </a:rPr>
              <a:t>The sea level budget may be expressed as height changes from the main components of sea level change:</a:t>
            </a:r>
          </a:p>
          <a:p>
            <a:pPr marL="0" indent="0" algn="ctr" eaLnBrk="1" hangingPunct="1">
              <a:buNone/>
            </a:pPr>
            <a:r>
              <a:rPr lang="en-US" sz="2800" i="1" dirty="0">
                <a:solidFill>
                  <a:srgbClr val="000000"/>
                </a:solidFill>
              </a:rPr>
              <a:t>∆SSH</a:t>
            </a:r>
            <a:r>
              <a:rPr lang="en-US" sz="2800" i="1" baseline="-25000" dirty="0">
                <a:solidFill>
                  <a:srgbClr val="000000"/>
                </a:solidFill>
              </a:rPr>
              <a:t> </a:t>
            </a:r>
            <a:r>
              <a:rPr lang="en-US" sz="2800" i="1" dirty="0">
                <a:solidFill>
                  <a:srgbClr val="000000"/>
                </a:solidFill>
              </a:rPr>
              <a:t> </a:t>
            </a:r>
            <a:r>
              <a:rPr lang="en-US" sz="2800" dirty="0">
                <a:solidFill>
                  <a:srgbClr val="000000"/>
                </a:solidFill>
              </a:rPr>
              <a:t>=  ∆S</a:t>
            </a:r>
            <a:r>
              <a:rPr lang="en-US" sz="2800" i="1" dirty="0">
                <a:solidFill>
                  <a:srgbClr val="000000"/>
                </a:solidFill>
              </a:rPr>
              <a:t>H</a:t>
            </a:r>
            <a:r>
              <a:rPr lang="en-US" sz="2800" i="1" baseline="-25000" dirty="0">
                <a:solidFill>
                  <a:srgbClr val="000000"/>
                </a:solidFill>
              </a:rPr>
              <a:t> </a:t>
            </a:r>
            <a:r>
              <a:rPr lang="en-US" sz="2800" i="1" dirty="0">
                <a:solidFill>
                  <a:srgbClr val="000000"/>
                </a:solidFill>
              </a:rPr>
              <a:t> </a:t>
            </a:r>
            <a:r>
              <a:rPr lang="en-US" sz="2800" dirty="0">
                <a:solidFill>
                  <a:srgbClr val="000000"/>
                </a:solidFill>
              </a:rPr>
              <a:t>+  ∆</a:t>
            </a:r>
            <a:r>
              <a:rPr lang="en-US" sz="2800" i="1" dirty="0">
                <a:solidFill>
                  <a:srgbClr val="000000"/>
                </a:solidFill>
              </a:rPr>
              <a:t>OM</a:t>
            </a:r>
            <a:endParaRPr lang="en-US" sz="2800" i="1" baseline="-25000" dirty="0">
              <a:solidFill>
                <a:srgbClr val="000000"/>
              </a:solidFill>
            </a:endParaRPr>
          </a:p>
          <a:p>
            <a:pPr marL="0" indent="0" algn="ctr" eaLnBrk="1" hangingPunct="1">
              <a:buNone/>
            </a:pPr>
            <a:r>
              <a:rPr lang="en-US" sz="2000" i="1" dirty="0">
                <a:solidFill>
                  <a:srgbClr val="000000"/>
                </a:solidFill>
              </a:rPr>
              <a:t>SSH = </a:t>
            </a:r>
            <a:r>
              <a:rPr lang="en-US" sz="2000" dirty="0">
                <a:solidFill>
                  <a:srgbClr val="000000"/>
                </a:solidFill>
              </a:rPr>
              <a:t>sea surface height, SH</a:t>
            </a:r>
            <a:r>
              <a:rPr lang="en-US" sz="2000" i="1" dirty="0">
                <a:solidFill>
                  <a:srgbClr val="000000"/>
                </a:solidFill>
              </a:rPr>
              <a:t> = </a:t>
            </a:r>
            <a:r>
              <a:rPr lang="en-US" sz="2000" dirty="0">
                <a:solidFill>
                  <a:srgbClr val="000000"/>
                </a:solidFill>
              </a:rPr>
              <a:t>steric height</a:t>
            </a:r>
            <a:r>
              <a:rPr lang="en-US" sz="2000" i="1" dirty="0">
                <a:solidFill>
                  <a:srgbClr val="000000"/>
                </a:solidFill>
              </a:rPr>
              <a:t>, OM = </a:t>
            </a:r>
            <a:r>
              <a:rPr lang="en-US" sz="2000" dirty="0">
                <a:solidFill>
                  <a:srgbClr val="000000"/>
                </a:solidFill>
              </a:rPr>
              <a:t>ocean mass</a:t>
            </a:r>
          </a:p>
          <a:p>
            <a:pPr marL="0" indent="0" algn="ctr" eaLnBrk="1" hangingPunct="1">
              <a:buNone/>
            </a:pPr>
            <a:endParaRPr lang="en-US" dirty="0">
              <a:solidFill>
                <a:srgbClr val="000000"/>
              </a:solidFill>
            </a:endParaRPr>
          </a:p>
          <a:p>
            <a:pPr marL="0" indent="0" eaLnBrk="1" hangingPunct="1">
              <a:lnSpc>
                <a:spcPct val="120000"/>
              </a:lnSpc>
              <a:buNone/>
            </a:pPr>
            <a:r>
              <a:rPr lang="en-US" sz="2600" dirty="0"/>
              <a:t>Argo </a:t>
            </a:r>
            <a:r>
              <a:rPr lang="en-US" sz="2600" dirty="0">
                <a:solidFill>
                  <a:srgbClr val="000000"/>
                </a:solidFill>
              </a:rPr>
              <a:t>measures temperature and salinity </a:t>
            </a:r>
            <a:r>
              <a:rPr lang="en-US" sz="2600" dirty="0"/>
              <a:t>short of the abyssal ocean (roughly 44 to 75% of Argo profiles are from </a:t>
            </a:r>
            <a:r>
              <a:rPr lang="en-US" sz="2600" dirty="0">
                <a:solidFill>
                  <a:srgbClr val="000000"/>
                </a:solidFill>
              </a:rPr>
              <a:t>2000m).</a:t>
            </a:r>
          </a:p>
          <a:p>
            <a:pPr marL="0" indent="0" algn="ctr" eaLnBrk="1" hangingPunct="1">
              <a:buNone/>
            </a:pPr>
            <a:r>
              <a:rPr lang="en-US" sz="2600" i="1" dirty="0">
                <a:solidFill>
                  <a:srgbClr val="000000"/>
                </a:solidFill>
              </a:rPr>
              <a:t>∆SH</a:t>
            </a:r>
            <a:r>
              <a:rPr lang="en-US" sz="2600" i="1" baseline="-25000" dirty="0">
                <a:solidFill>
                  <a:srgbClr val="000000"/>
                </a:solidFill>
              </a:rPr>
              <a:t> </a:t>
            </a:r>
            <a:r>
              <a:rPr lang="en-US" sz="2600" i="1" dirty="0">
                <a:solidFill>
                  <a:srgbClr val="000000"/>
                </a:solidFill>
              </a:rPr>
              <a:t> </a:t>
            </a:r>
            <a:r>
              <a:rPr lang="en-US" sz="2600" dirty="0">
                <a:solidFill>
                  <a:srgbClr val="000000"/>
                </a:solidFill>
              </a:rPr>
              <a:t>=  </a:t>
            </a:r>
            <a:r>
              <a:rPr lang="en-US" sz="2600" i="1" dirty="0">
                <a:solidFill>
                  <a:srgbClr val="000000"/>
                </a:solidFill>
              </a:rPr>
              <a:t>∆SH</a:t>
            </a:r>
            <a:r>
              <a:rPr lang="en-US" sz="2600" i="1" baseline="-25000" dirty="0">
                <a:solidFill>
                  <a:srgbClr val="000000"/>
                </a:solidFill>
              </a:rPr>
              <a:t>(0–2000m) </a:t>
            </a:r>
            <a:r>
              <a:rPr lang="en-US" sz="2600" i="1" dirty="0">
                <a:solidFill>
                  <a:srgbClr val="000000"/>
                </a:solidFill>
              </a:rPr>
              <a:t> </a:t>
            </a:r>
            <a:r>
              <a:rPr lang="en-US" sz="2600" dirty="0">
                <a:solidFill>
                  <a:srgbClr val="000000"/>
                </a:solidFill>
              </a:rPr>
              <a:t>+  </a:t>
            </a:r>
            <a:r>
              <a:rPr lang="en-US" sz="2600" i="1" dirty="0">
                <a:solidFill>
                  <a:srgbClr val="000000"/>
                </a:solidFill>
              </a:rPr>
              <a:t>∆SH</a:t>
            </a:r>
            <a:r>
              <a:rPr lang="en-US" sz="2600" i="1" baseline="-25000" dirty="0">
                <a:solidFill>
                  <a:srgbClr val="000000"/>
                </a:solidFill>
              </a:rPr>
              <a:t>(2000m–∞) </a:t>
            </a:r>
          </a:p>
          <a:p>
            <a:pPr marL="0" indent="0" algn="ctr" eaLnBrk="1" hangingPunct="1">
              <a:buNone/>
            </a:pPr>
            <a:endParaRPr lang="en-US" sz="2600" i="1" baseline="-25000" dirty="0">
              <a:solidFill>
                <a:srgbClr val="000000"/>
              </a:solidFill>
            </a:endParaRPr>
          </a:p>
          <a:p>
            <a:pPr marL="0" indent="0" eaLnBrk="1" hangingPunct="1">
              <a:lnSpc>
                <a:spcPct val="120000"/>
              </a:lnSpc>
              <a:buNone/>
            </a:pPr>
            <a:r>
              <a:rPr lang="en-US" sz="2600" dirty="0"/>
              <a:t>We can </a:t>
            </a:r>
            <a:r>
              <a:rPr lang="en-US" sz="2600" dirty="0">
                <a:solidFill>
                  <a:srgbClr val="000000"/>
                </a:solidFill>
              </a:rPr>
              <a:t>estimate a residual from observations:</a:t>
            </a:r>
            <a:endParaRPr lang="en-US" sz="2600" baseline="-25000" dirty="0">
              <a:solidFill>
                <a:srgbClr val="000000"/>
              </a:solidFill>
            </a:endParaRPr>
          </a:p>
          <a:p>
            <a:pPr marL="0" indent="0" algn="ctr" eaLnBrk="1" hangingPunct="1">
              <a:buNone/>
            </a:pPr>
            <a:r>
              <a:rPr lang="en-US" sz="2600" i="1" dirty="0">
                <a:solidFill>
                  <a:srgbClr val="000000"/>
                </a:solidFill>
              </a:rPr>
              <a:t>∆</a:t>
            </a:r>
            <a:r>
              <a:rPr lang="en-US" sz="2600" i="1" dirty="0" err="1">
                <a:solidFill>
                  <a:srgbClr val="000000"/>
                </a:solidFill>
              </a:rPr>
              <a:t>SL</a:t>
            </a:r>
            <a:r>
              <a:rPr lang="en-US" sz="2600" i="1" baseline="-25000" dirty="0" err="1">
                <a:solidFill>
                  <a:srgbClr val="000000"/>
                </a:solidFill>
              </a:rPr>
              <a:t>residual</a:t>
            </a:r>
            <a:r>
              <a:rPr lang="en-US" sz="2600" i="1" baseline="-25000" dirty="0">
                <a:solidFill>
                  <a:srgbClr val="000000"/>
                </a:solidFill>
              </a:rPr>
              <a:t> </a:t>
            </a:r>
            <a:r>
              <a:rPr lang="en-US" sz="2600" i="1" dirty="0">
                <a:solidFill>
                  <a:srgbClr val="000000"/>
                </a:solidFill>
              </a:rPr>
              <a:t> </a:t>
            </a:r>
            <a:r>
              <a:rPr lang="en-US" sz="2600" dirty="0">
                <a:solidFill>
                  <a:srgbClr val="000000"/>
                </a:solidFill>
              </a:rPr>
              <a:t>=  </a:t>
            </a:r>
            <a:r>
              <a:rPr lang="en-US" sz="2600" i="1" dirty="0">
                <a:solidFill>
                  <a:srgbClr val="000000"/>
                </a:solidFill>
              </a:rPr>
              <a:t>∆SSH</a:t>
            </a:r>
            <a:r>
              <a:rPr lang="en-US" sz="2600" i="1" baseline="-25000" dirty="0">
                <a:solidFill>
                  <a:srgbClr val="000000"/>
                </a:solidFill>
              </a:rPr>
              <a:t> </a:t>
            </a:r>
            <a:r>
              <a:rPr lang="en-US" sz="2600" i="1" dirty="0">
                <a:solidFill>
                  <a:srgbClr val="000000"/>
                </a:solidFill>
              </a:rPr>
              <a:t> </a:t>
            </a:r>
            <a:r>
              <a:rPr lang="en-US" sz="2600" dirty="0">
                <a:solidFill>
                  <a:srgbClr val="000000"/>
                </a:solidFill>
              </a:rPr>
              <a:t>–  </a:t>
            </a:r>
            <a:r>
              <a:rPr lang="en-US" sz="2600" i="1" dirty="0">
                <a:solidFill>
                  <a:srgbClr val="000000"/>
                </a:solidFill>
              </a:rPr>
              <a:t>∆SH</a:t>
            </a:r>
            <a:r>
              <a:rPr lang="en-US" sz="2600" i="1" baseline="-25000" dirty="0">
                <a:solidFill>
                  <a:srgbClr val="000000"/>
                </a:solidFill>
              </a:rPr>
              <a:t>(0–2000m) </a:t>
            </a:r>
            <a:r>
              <a:rPr lang="en-US" sz="2600" dirty="0">
                <a:solidFill>
                  <a:srgbClr val="000000"/>
                </a:solidFill>
              </a:rPr>
              <a:t>–  ∆</a:t>
            </a:r>
            <a:r>
              <a:rPr lang="en-US" sz="2600" i="1" dirty="0">
                <a:solidFill>
                  <a:srgbClr val="000000"/>
                </a:solidFill>
              </a:rPr>
              <a:t>OM</a:t>
            </a:r>
            <a:endParaRPr lang="en-US" sz="2600" i="1" baseline="-25000" dirty="0">
              <a:solidFill>
                <a:srgbClr val="000000"/>
              </a:solidFill>
            </a:endParaRPr>
          </a:p>
          <a:p>
            <a:pPr marL="0" indent="0" algn="ctr" eaLnBrk="1" hangingPunct="1">
              <a:buNone/>
            </a:pPr>
            <a:r>
              <a:rPr lang="en-US" sz="2600" i="1" dirty="0">
                <a:solidFill>
                  <a:srgbClr val="000000"/>
                </a:solidFill>
              </a:rPr>
              <a:t>∆</a:t>
            </a:r>
            <a:r>
              <a:rPr lang="en-US" sz="2600" i="1" dirty="0" err="1">
                <a:solidFill>
                  <a:srgbClr val="000000"/>
                </a:solidFill>
              </a:rPr>
              <a:t>SL</a:t>
            </a:r>
            <a:r>
              <a:rPr lang="en-US" sz="2600" i="1" baseline="-25000" dirty="0" err="1">
                <a:solidFill>
                  <a:srgbClr val="000000"/>
                </a:solidFill>
              </a:rPr>
              <a:t>residual</a:t>
            </a:r>
            <a:r>
              <a:rPr lang="en-US" sz="2600" i="1" baseline="-25000" dirty="0">
                <a:solidFill>
                  <a:srgbClr val="000000"/>
                </a:solidFill>
              </a:rPr>
              <a:t> </a:t>
            </a:r>
            <a:r>
              <a:rPr lang="en-US" sz="2600" i="1" dirty="0">
                <a:solidFill>
                  <a:srgbClr val="000000"/>
                </a:solidFill>
              </a:rPr>
              <a:t> </a:t>
            </a:r>
            <a:r>
              <a:rPr lang="en-US" sz="2600" dirty="0">
                <a:solidFill>
                  <a:srgbClr val="000000"/>
                </a:solidFill>
              </a:rPr>
              <a:t>=  </a:t>
            </a:r>
            <a:r>
              <a:rPr lang="en-US" sz="2600" i="1" dirty="0">
                <a:solidFill>
                  <a:srgbClr val="000000"/>
                </a:solidFill>
              </a:rPr>
              <a:t>∆SH</a:t>
            </a:r>
            <a:r>
              <a:rPr lang="en-US" sz="2600" i="1" baseline="-25000" dirty="0">
                <a:solidFill>
                  <a:srgbClr val="000000"/>
                </a:solidFill>
              </a:rPr>
              <a:t>(2000m–∞)</a:t>
            </a:r>
            <a:r>
              <a:rPr lang="en-US" sz="2600" dirty="0">
                <a:solidFill>
                  <a:srgbClr val="000000"/>
                </a:solidFill>
              </a:rPr>
              <a:t> + </a:t>
            </a:r>
            <a:r>
              <a:rPr lang="en-US" sz="2600" i="1" dirty="0">
                <a:solidFill>
                  <a:srgbClr val="000000"/>
                </a:solidFill>
              </a:rPr>
              <a:t>Error</a:t>
            </a:r>
          </a:p>
          <a:p>
            <a:pPr marL="0" indent="0" eaLnBrk="1" hangingPunct="1">
              <a:lnSpc>
                <a:spcPct val="120000"/>
              </a:lnSpc>
              <a:buNone/>
            </a:pPr>
            <a:endParaRPr lang="en-US" sz="1800" dirty="0"/>
          </a:p>
        </p:txBody>
      </p:sp>
      <p:pic>
        <p:nvPicPr>
          <p:cNvPr id="14" name="Content Placeholder 4" descr="Jason-logo.pn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315201" y="1515745"/>
            <a:ext cx="1467939" cy="1215128"/>
          </a:xfrm>
          <a:prstGeom prst="rect">
            <a:avLst/>
          </a:prstGeom>
          <a:noFill/>
          <a:ln w="9525">
            <a:noFill/>
            <a:miter lim="800000"/>
            <a:headEnd/>
            <a:tailEnd/>
          </a:ln>
        </p:spPr>
      </p:pic>
      <p:pic>
        <p:nvPicPr>
          <p:cNvPr id="15" name="Picture 5" descr="Argo-logo.png"/>
          <p:cNvPicPr>
            <a:picLocks noChangeAspect="1"/>
          </p:cNvPicPr>
          <p:nvPr/>
        </p:nvPicPr>
        <p:blipFill>
          <a:blip r:embed="rId3"/>
          <a:srcRect/>
          <a:stretch>
            <a:fillRect/>
          </a:stretch>
        </p:blipFill>
        <p:spPr bwMode="auto">
          <a:xfrm>
            <a:off x="7391401" y="2895601"/>
            <a:ext cx="1467939" cy="1467939"/>
          </a:xfrm>
          <a:prstGeom prst="rect">
            <a:avLst/>
          </a:prstGeom>
          <a:noFill/>
          <a:ln w="9525">
            <a:noFill/>
            <a:miter lim="800000"/>
            <a:headEnd/>
            <a:tailEnd/>
          </a:ln>
        </p:spPr>
      </p:pic>
      <p:grpSp>
        <p:nvGrpSpPr>
          <p:cNvPr id="16" name="Group 8"/>
          <p:cNvGrpSpPr>
            <a:grpSpLocks noChangeAspect="1"/>
          </p:cNvGrpSpPr>
          <p:nvPr/>
        </p:nvGrpSpPr>
        <p:grpSpPr bwMode="auto">
          <a:xfrm>
            <a:off x="7467601" y="4495801"/>
            <a:ext cx="1427163" cy="1427163"/>
            <a:chOff x="9544050" y="6235700"/>
            <a:chExt cx="2222500" cy="2222500"/>
          </a:xfrm>
        </p:grpSpPr>
        <p:sp>
          <p:nvSpPr>
            <p:cNvPr id="17" name="Oval 16"/>
            <p:cNvSpPr/>
            <p:nvPr/>
          </p:nvSpPr>
          <p:spPr>
            <a:xfrm>
              <a:off x="9626600" y="6248400"/>
              <a:ext cx="2064774" cy="21336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ヒラギノ角ゴ ProN W3" charset="-128"/>
                <a:cs typeface="ヒラギノ角ゴ ProN W3" charset="-128"/>
              </a:endParaRPr>
            </a:p>
          </p:txBody>
        </p:sp>
        <p:pic>
          <p:nvPicPr>
            <p:cNvPr id="18" name="Picture 6" descr="GRACE-logo.png"/>
            <p:cNvPicPr>
              <a:picLocks noChangeAspect="1"/>
            </p:cNvPicPr>
            <p:nvPr/>
          </p:nvPicPr>
          <p:blipFill>
            <a:blip r:embed="rId4">
              <a:clrChange>
                <a:clrFrom>
                  <a:srgbClr val="FEFAFE"/>
                </a:clrFrom>
                <a:clrTo>
                  <a:srgbClr val="FEFAFE">
                    <a:alpha val="0"/>
                  </a:srgbClr>
                </a:clrTo>
              </a:clrChange>
            </a:blip>
            <a:srcRect/>
            <a:stretch>
              <a:fillRect/>
            </a:stretch>
          </p:blipFill>
          <p:spPr bwMode="auto">
            <a:xfrm>
              <a:off x="9544050" y="6235700"/>
              <a:ext cx="2222500" cy="2222500"/>
            </a:xfrm>
            <a:prstGeom prst="rect">
              <a:avLst/>
            </a:prstGeom>
            <a:noFill/>
            <a:ln w="9525">
              <a:noFill/>
              <a:miter lim="800000"/>
              <a:headEnd/>
              <a:tailEnd/>
            </a:ln>
          </p:spPr>
        </p:pic>
      </p:grpSp>
    </p:spTree>
    <p:extLst>
      <p:ext uri="{BB962C8B-B14F-4D97-AF65-F5344CB8AC3E}">
        <p14:creationId xmlns:p14="http://schemas.microsoft.com/office/powerpoint/2010/main" val="353738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776" y="-197599"/>
            <a:ext cx="7772400" cy="1143000"/>
          </a:xfrm>
        </p:spPr>
        <p:txBody>
          <a:bodyPr/>
          <a:lstStyle/>
          <a:p>
            <a:r>
              <a:rPr lang="en-US" dirty="0" smtClean="0"/>
              <a:t>Global  sea level budgets</a:t>
            </a:r>
            <a:endParaRPr lang="en-US" dirty="0"/>
          </a:p>
        </p:txBody>
      </p:sp>
      <p:sp>
        <p:nvSpPr>
          <p:cNvPr id="3" name="Slide Number Placeholder 2"/>
          <p:cNvSpPr>
            <a:spLocks noGrp="1"/>
          </p:cNvSpPr>
          <p:nvPr>
            <p:ph type="sldNum" sz="quarter" idx="10"/>
          </p:nvPr>
        </p:nvSpPr>
        <p:spPr/>
        <p:txBody>
          <a:bodyPr/>
          <a:lstStyle/>
          <a:p>
            <a:fld id="{A6DF0AC7-1FD7-064A-8F89-A3B17B0F64E6}" type="slidenum">
              <a:rPr lang="en-US" smtClean="0"/>
              <a:pPr/>
              <a:t>99</a:t>
            </a:fld>
            <a:endParaRPr lang="en-US" dirty="0"/>
          </a:p>
        </p:txBody>
      </p:sp>
      <p:sp>
        <p:nvSpPr>
          <p:cNvPr id="5" name="Text Placeholder 4"/>
          <p:cNvSpPr>
            <a:spLocks noGrp="1"/>
          </p:cNvSpPr>
          <p:nvPr>
            <p:ph type="body" sz="quarter" idx="12"/>
          </p:nvPr>
        </p:nvSpPr>
        <p:spPr>
          <a:xfrm>
            <a:off x="152400" y="1376752"/>
            <a:ext cx="2895600" cy="4719248"/>
          </a:xfrm>
        </p:spPr>
        <p:txBody>
          <a:bodyPr>
            <a:normAutofit/>
          </a:bodyPr>
          <a:lstStyle/>
          <a:p>
            <a:pPr marL="0" indent="0">
              <a:buNone/>
            </a:pPr>
            <a:r>
              <a:rPr lang="en-US" sz="2800" dirty="0"/>
              <a:t>Global sea level budgets can be closed within the estimated errors</a:t>
            </a:r>
          </a:p>
          <a:p>
            <a:pPr marL="0" indent="0">
              <a:buNone/>
            </a:pPr>
            <a:endParaRPr lang="en-US" sz="2800" dirty="0"/>
          </a:p>
          <a:p>
            <a:pPr marL="0" indent="0">
              <a:buNone/>
            </a:pPr>
            <a:r>
              <a:rPr lang="en-US" sz="2800" dirty="0"/>
              <a:t>What do regional sea level budgets tell us?</a:t>
            </a:r>
          </a:p>
        </p:txBody>
      </p:sp>
      <p:pic>
        <p:nvPicPr>
          <p:cNvPr id="6" name="Picture 5" descr="budget_bams201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2788" y="1600200"/>
            <a:ext cx="5981212" cy="4352544"/>
          </a:xfrm>
          <a:prstGeom prst="rect">
            <a:avLst/>
          </a:prstGeom>
        </p:spPr>
      </p:pic>
      <p:sp>
        <p:nvSpPr>
          <p:cNvPr id="4" name="Footer Placeholder 3"/>
          <p:cNvSpPr>
            <a:spLocks noGrp="1"/>
          </p:cNvSpPr>
          <p:nvPr>
            <p:ph type="ftr" sz="quarter" idx="11"/>
          </p:nvPr>
        </p:nvSpPr>
        <p:spPr>
          <a:xfrm>
            <a:off x="5105400" y="5334000"/>
            <a:ext cx="4267200" cy="432698"/>
          </a:xfrm>
        </p:spPr>
        <p:txBody>
          <a:bodyPr/>
          <a:lstStyle/>
          <a:p>
            <a:r>
              <a:rPr lang="en-US" sz="1400" b="1" dirty="0">
                <a:solidFill>
                  <a:srgbClr val="000000"/>
                </a:solidFill>
              </a:rPr>
              <a:t>BAMS, State of the Climate 2014, [2015]</a:t>
            </a:r>
          </a:p>
        </p:txBody>
      </p:sp>
    </p:spTree>
    <p:extLst>
      <p:ext uri="{BB962C8B-B14F-4D97-AF65-F5344CB8AC3E}">
        <p14:creationId xmlns:p14="http://schemas.microsoft.com/office/powerpoint/2010/main" val="203384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DTU Space">
  <a:themeElements>
    <a:clrScheme name="DTU Space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 Space">
      <a:majorFont>
        <a:latin typeface="Verdana"/>
        <a:ea typeface="MS PGothic"/>
        <a:cs typeface=""/>
      </a:majorFont>
      <a:minorFont>
        <a:latin typeface="Verdana"/>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MS PGothic" pitchFamily="34" charset="-128"/>
          </a:defRPr>
        </a:defPPr>
      </a:lstStyle>
    </a:lnDef>
  </a:objectDefaults>
  <a:extraClrSchemeLst>
    <a:extraClrScheme>
      <a:clrScheme name="DTU Spa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 Spa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 Spa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 Spa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 Spa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 Spa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 Spac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 Spa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 Spa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 Spa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 Spa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 Spa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 Space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TU Corporate UK">
  <a:themeElements>
    <a:clrScheme name="DTU Corporate UK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 Corporate UK">
      <a:majorFont>
        <a:latin typeface="Verdana"/>
        <a:ea typeface="MS PGothic"/>
        <a:cs typeface=""/>
      </a:majorFont>
      <a:minorFont>
        <a:latin typeface="Verdana"/>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MS PGothic" pitchFamily="34" charset="-128"/>
          </a:defRPr>
        </a:defPPr>
      </a:lstStyle>
    </a:lnDef>
  </a:objectDefaults>
  <a:extraClrSchemeLst>
    <a:extraClrScheme>
      <a:clrScheme name="DTU Corporate U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 Corporate U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 Corporate U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 Corporate U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 Corporate U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 Corporate U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 Corporate U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 Corporate U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 Corporate U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 Corporate U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 Corporate U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 Corporate U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 Corporate UK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32190</TotalTime>
  <Words>3953</Words>
  <Application>Microsoft Office PowerPoint</Application>
  <PresentationFormat>On-screen Show (4:3)</PresentationFormat>
  <Paragraphs>669</Paragraphs>
  <Slides>116</Slides>
  <Notes>35</Notes>
  <HiddenSlides>0</HiddenSlides>
  <MMClips>1</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3</vt:i4>
      </vt:variant>
      <vt:variant>
        <vt:lpstr>Slide Titles</vt:lpstr>
      </vt:variant>
      <vt:variant>
        <vt:i4>116</vt:i4>
      </vt:variant>
    </vt:vector>
  </HeadingPairs>
  <TitlesOfParts>
    <vt:vector size="137" baseType="lpstr">
      <vt:lpstr>MS PGothic</vt:lpstr>
      <vt:lpstr>MS PGothic</vt:lpstr>
      <vt:lpstr>Arial</vt:lpstr>
      <vt:lpstr>Avenir Book</vt:lpstr>
      <vt:lpstr>Cambria Math</vt:lpstr>
      <vt:lpstr>Comic Sans MS</vt:lpstr>
      <vt:lpstr>Lucida Grande</vt:lpstr>
      <vt:lpstr>新細明體</vt:lpstr>
      <vt:lpstr>Roboto Medium</vt:lpstr>
      <vt:lpstr>Symbol</vt:lpstr>
      <vt:lpstr>Tahoma</vt:lpstr>
      <vt:lpstr>Times</vt:lpstr>
      <vt:lpstr>Univers Condensed</vt:lpstr>
      <vt:lpstr>Verdana</vt:lpstr>
      <vt:lpstr>Wingdings</vt:lpstr>
      <vt:lpstr>ヒラギノ角ゴ ProN W3</vt:lpstr>
      <vt:lpstr>DTU Space</vt:lpstr>
      <vt:lpstr>DTU Corporate UK</vt:lpstr>
      <vt:lpstr>Document</vt:lpstr>
      <vt:lpstr>Equation</vt:lpstr>
      <vt:lpstr>Ligning</vt:lpstr>
      <vt:lpstr>Sea level observations Climate, trend and extremes</vt:lpstr>
      <vt:lpstr>Who am I.</vt:lpstr>
      <vt:lpstr>Overview of today</vt:lpstr>
      <vt:lpstr>Overview of next week</vt:lpstr>
      <vt:lpstr>PowerPoint Presentation</vt:lpstr>
      <vt:lpstr>PowerPoint Presentation</vt:lpstr>
      <vt:lpstr>PowerPoint Presentation</vt:lpstr>
      <vt:lpstr>PowerPoint Presentation</vt:lpstr>
      <vt:lpstr>PowerPoint Presentation</vt:lpstr>
      <vt:lpstr>Sea-level rise: Historic changes</vt:lpstr>
      <vt:lpstr>Sea level rise</vt:lpstr>
      <vt:lpstr>Recent sea-level rise: Global trend</vt:lpstr>
      <vt:lpstr>Recent sea-level rise</vt:lpstr>
      <vt:lpstr>Recent Sea-Level Rise in South Pacific   (1991-2004)</vt:lpstr>
      <vt:lpstr>PowerPoint Presentation</vt:lpstr>
      <vt:lpstr>The Timevarying Signal in the ocean  ξ(t) = T(t) + S(t) + O(t) + Z0(t). </vt:lpstr>
      <vt:lpstr>Extremes</vt:lpstr>
      <vt:lpstr>How do we measure tides + surges -  Conventional</vt:lpstr>
      <vt:lpstr>How do we measure tides + surges -  Conventional</vt:lpstr>
      <vt:lpstr>The Newlyn tide gauge</vt:lpstr>
      <vt:lpstr>All over the world for 100 years ”or only at coast” </vt:lpstr>
      <vt:lpstr>Sea level rise from tide gauges</vt:lpstr>
      <vt:lpstr>Sea level change since Pleistoscene </vt:lpstr>
      <vt:lpstr>Importance of TG Climate changes  observations: </vt:lpstr>
      <vt:lpstr>Exersize 1 DIY sea level trend.</vt:lpstr>
      <vt:lpstr>Linear Trend estimation  Tide Gauge annual series (ssh(t)=y)</vt:lpstr>
      <vt:lpstr>What did you learn from This. </vt:lpstr>
      <vt:lpstr>PowerPoint Presentation</vt:lpstr>
      <vt:lpstr>Tide gauge measure RELATIVE SEA LEVEL</vt:lpstr>
      <vt:lpstr>Factors affecting LOCAL RELATIVE sea surface high observations </vt:lpstr>
      <vt:lpstr>PowerPoint Presentation</vt:lpstr>
      <vt:lpstr>VLM = Post Glacial Rebound + Elastic</vt:lpstr>
      <vt:lpstr>Scandinavia: Coastline change with time……</vt:lpstr>
      <vt:lpstr>PowerPoint Presentation</vt:lpstr>
      <vt:lpstr>Measuring PGR using GPS. </vt:lpstr>
      <vt:lpstr>Crustal movements from GPS Tide gauge will see opporsite we can use This to correct the TG….</vt:lpstr>
      <vt:lpstr>hydrology </vt:lpstr>
      <vt:lpstr>PowerPoint Presentation</vt:lpstr>
      <vt:lpstr>Tectonics </vt:lpstr>
      <vt:lpstr>Tide gauge </vt:lpstr>
      <vt:lpstr>Earthquakes zones.</vt:lpstr>
      <vt:lpstr>So a number of Tidegauges are influenced</vt:lpstr>
      <vt:lpstr>Sea level rise from tide gauges</vt:lpstr>
      <vt:lpstr>Pros and cons of Tide gauges vs Satellites</vt:lpstr>
      <vt:lpstr>A better way to measure Z0 long-term sea level changes</vt:lpstr>
      <vt:lpstr>PowerPoint Presentation</vt:lpstr>
      <vt:lpstr>PowerPoint Presentation</vt:lpstr>
      <vt:lpstr>Moving from TG to Satellites  (ABSOLUT SEA LEVEL CHANGES = CLIMATE) </vt:lpstr>
      <vt:lpstr>Satellite Altimetry</vt:lpstr>
      <vt:lpstr>PowerPoint Presentation</vt:lpstr>
      <vt:lpstr>Altimetric Observations  </vt:lpstr>
      <vt:lpstr>Orbit Parameters </vt:lpstr>
      <vt:lpstr>PowerPoint Presentation</vt:lpstr>
      <vt:lpstr>Sea level trend (accuracy)</vt:lpstr>
      <vt:lpstr>PowerPoint Presentation</vt:lpstr>
      <vt:lpstr>Make it easy and use gridded monthly sea level from satellite altimetry. </vt:lpstr>
      <vt:lpstr>Montly grid of (ξ(t)</vt:lpstr>
      <vt:lpstr>Linear Trend estimation</vt:lpstr>
      <vt:lpstr>PowerPoint Presentation</vt:lpstr>
      <vt:lpstr>Global sea level change</vt:lpstr>
      <vt:lpstr>Satellite can nearly meet climatic change study requirements……. </vt:lpstr>
      <vt:lpstr>DTU 2018 sea level acceleration estimates used European satellite (ERS1/2, Envisat+Cryosat)</vt:lpstr>
      <vt:lpstr>PowerPoint Presentation</vt:lpstr>
      <vt:lpstr>  Satellite reveals the  spatial pattern of linear sea level change </vt:lpstr>
      <vt:lpstr>Lets try it out…….</vt:lpstr>
      <vt:lpstr>Spatial Analysis</vt:lpstr>
      <vt:lpstr>Exersize 2</vt:lpstr>
      <vt:lpstr>Acccelerating sea level change</vt:lpstr>
      <vt:lpstr>DTU 2018 sea level acceleration estimates used European satellite (ERS1/2, Envisat+Cryosat)</vt:lpstr>
      <vt:lpstr>Importance to Future sea level rise</vt:lpstr>
      <vt:lpstr>PowerPoint Presentation</vt:lpstr>
      <vt:lpstr>Satellite altimetry and Climate</vt:lpstr>
      <vt:lpstr>PowerPoint Presentation</vt:lpstr>
      <vt:lpstr>Contributing factors to Sea Level Rise</vt:lpstr>
      <vt:lpstr>Factors affecting sea level rise: Eustatic changes</vt:lpstr>
      <vt:lpstr>Factors affecting sea level rise: Steric rise</vt:lpstr>
      <vt:lpstr>Smaller effect: Changing the shape (isostatic) </vt:lpstr>
      <vt:lpstr>PowerPoint Presentation</vt:lpstr>
      <vt:lpstr>Gravity and satellite orbits  Two spacecrafts making one scale  GRACE–400 km  </vt:lpstr>
      <vt:lpstr>Observations are TIME differences:</vt:lpstr>
      <vt:lpstr>GRACE Formation Flying Satellites</vt:lpstr>
      <vt:lpstr>PowerPoint Presentation</vt:lpstr>
      <vt:lpstr>PowerPoint Presentation</vt:lpstr>
      <vt:lpstr>PowerPoint Presentation</vt:lpstr>
      <vt:lpstr>Gravitational Mass Variations | Grace – Challenges</vt:lpstr>
      <vt:lpstr>PowerPoint Presentation</vt:lpstr>
      <vt:lpstr>PowerPoint Presentation</vt:lpstr>
      <vt:lpstr>PowerPoint Presentation</vt:lpstr>
      <vt:lpstr>PowerPoint Presentation</vt:lpstr>
      <vt:lpstr>PowerPoint Presentation</vt:lpstr>
      <vt:lpstr>There’s a better way. </vt:lpstr>
      <vt:lpstr>The revolution of ARGO</vt:lpstr>
      <vt:lpstr>ARGO floats……</vt:lpstr>
      <vt:lpstr>Now we can perform the integration but only for the period 2005-2017</vt:lpstr>
      <vt:lpstr>PowerPoint Presentation</vt:lpstr>
      <vt:lpstr>PowerPoint Presentation</vt:lpstr>
      <vt:lpstr>PowerPoint Presentation</vt:lpstr>
      <vt:lpstr>What can altimetry, GRACE, and Argo tell us?</vt:lpstr>
      <vt:lpstr>Global  sea level budgets</vt:lpstr>
      <vt:lpstr>Future sea level rise.  Can we just extrapolate steric+eusteric?</vt:lpstr>
      <vt:lpstr>PowerPoint Presentation</vt:lpstr>
      <vt:lpstr>summarizing</vt:lpstr>
      <vt:lpstr>PowerPoint Presentation</vt:lpstr>
      <vt:lpstr>PowerPoint Presentation</vt:lpstr>
      <vt:lpstr>Coastal erosion and accretion</vt:lpstr>
      <vt:lpstr>PowerPoint Presentation</vt:lpstr>
      <vt:lpstr>PowerPoint Presentation</vt:lpstr>
      <vt:lpstr>PowerPoint Presentation</vt:lpstr>
      <vt:lpstr>People close to the coast</vt:lpstr>
      <vt:lpstr>Increased salinity in estuaries</vt:lpstr>
      <vt:lpstr>PowerPoint Presentation</vt:lpstr>
      <vt:lpstr>Amager Faelled is at 1 meter below sea level.  However Ørestaden is planned for 1 meters sea level rise</vt:lpstr>
      <vt:lpstr>Dikes</vt:lpstr>
      <vt:lpstr>Dikes, Levees and Floodwalls.  New Orleans (Katarina, Levee failure) </vt:lpstr>
      <vt:lpstr>Dike protection. </vt:lpstr>
      <vt:lpstr>The Guardian 2020</vt:lpstr>
    </vt:vector>
  </TitlesOfParts>
  <Company>www.skabelondesign.com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DTU</dc:title>
  <dc:creator>SkabelonDesign</dc:creator>
  <cp:lastModifiedBy>Ole Baltazar Andersen</cp:lastModifiedBy>
  <cp:revision>379</cp:revision>
  <cp:lastPrinted>2017-01-18T07:00:56Z</cp:lastPrinted>
  <dcterms:created xsi:type="dcterms:W3CDTF">2008-01-10T16:59:47Z</dcterms:created>
  <dcterms:modified xsi:type="dcterms:W3CDTF">2020-02-17T15:15:55Z</dcterms:modified>
</cp:coreProperties>
</file>