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4" r:id="rId2"/>
  </p:sldMasterIdLst>
  <p:notesMasterIdLst>
    <p:notesMasterId r:id="rId89"/>
  </p:notesMasterIdLst>
  <p:handoutMasterIdLst>
    <p:handoutMasterId r:id="rId90"/>
  </p:handoutMasterIdLst>
  <p:sldIdLst>
    <p:sldId id="256" r:id="rId3"/>
    <p:sldId id="754" r:id="rId4"/>
    <p:sldId id="756" r:id="rId5"/>
    <p:sldId id="672" r:id="rId6"/>
    <p:sldId id="764" r:id="rId7"/>
    <p:sldId id="763" r:id="rId8"/>
    <p:sldId id="761" r:id="rId9"/>
    <p:sldId id="673" r:id="rId10"/>
    <p:sldId id="674" r:id="rId11"/>
    <p:sldId id="675" r:id="rId12"/>
    <p:sldId id="765" r:id="rId13"/>
    <p:sldId id="678" r:id="rId14"/>
    <p:sldId id="677" r:id="rId15"/>
    <p:sldId id="679" r:id="rId16"/>
    <p:sldId id="680" r:id="rId17"/>
    <p:sldId id="766" r:id="rId18"/>
    <p:sldId id="762" r:id="rId19"/>
    <p:sldId id="759" r:id="rId20"/>
    <p:sldId id="760" r:id="rId21"/>
    <p:sldId id="688" r:id="rId22"/>
    <p:sldId id="767" r:id="rId23"/>
    <p:sldId id="670" r:id="rId24"/>
    <p:sldId id="681" r:id="rId25"/>
    <p:sldId id="683" r:id="rId26"/>
    <p:sldId id="684" r:id="rId27"/>
    <p:sldId id="685" r:id="rId28"/>
    <p:sldId id="687" r:id="rId29"/>
    <p:sldId id="686" r:id="rId30"/>
    <p:sldId id="691" r:id="rId31"/>
    <p:sldId id="692" r:id="rId32"/>
    <p:sldId id="693" r:id="rId33"/>
    <p:sldId id="694" r:id="rId34"/>
    <p:sldId id="695" r:id="rId35"/>
    <p:sldId id="696" r:id="rId36"/>
    <p:sldId id="703" r:id="rId37"/>
    <p:sldId id="701" r:id="rId38"/>
    <p:sldId id="702" r:id="rId39"/>
    <p:sldId id="704" r:id="rId40"/>
    <p:sldId id="706" r:id="rId41"/>
    <p:sldId id="708" r:id="rId42"/>
    <p:sldId id="707" r:id="rId43"/>
    <p:sldId id="710" r:id="rId44"/>
    <p:sldId id="715" r:id="rId45"/>
    <p:sldId id="713" r:id="rId46"/>
    <p:sldId id="722" r:id="rId47"/>
    <p:sldId id="723" r:id="rId48"/>
    <p:sldId id="721" r:id="rId49"/>
    <p:sldId id="725" r:id="rId50"/>
    <p:sldId id="726" r:id="rId51"/>
    <p:sldId id="727" r:id="rId52"/>
    <p:sldId id="728" r:id="rId53"/>
    <p:sldId id="729" r:id="rId54"/>
    <p:sldId id="730" r:id="rId55"/>
    <p:sldId id="731" r:id="rId56"/>
    <p:sldId id="732" r:id="rId57"/>
    <p:sldId id="733" r:id="rId58"/>
    <p:sldId id="734" r:id="rId59"/>
    <p:sldId id="736" r:id="rId60"/>
    <p:sldId id="739" r:id="rId61"/>
    <p:sldId id="741" r:id="rId62"/>
    <p:sldId id="742" r:id="rId63"/>
    <p:sldId id="724" r:id="rId64"/>
    <p:sldId id="744" r:id="rId65"/>
    <p:sldId id="745" r:id="rId66"/>
    <p:sldId id="746" r:id="rId67"/>
    <p:sldId id="750" r:id="rId68"/>
    <p:sldId id="749" r:id="rId69"/>
    <p:sldId id="751" r:id="rId70"/>
    <p:sldId id="752" r:id="rId71"/>
    <p:sldId id="622" r:id="rId72"/>
    <p:sldId id="650" r:id="rId73"/>
    <p:sldId id="768" r:id="rId74"/>
    <p:sldId id="769" r:id="rId75"/>
    <p:sldId id="770" r:id="rId76"/>
    <p:sldId id="771" r:id="rId77"/>
    <p:sldId id="772" r:id="rId78"/>
    <p:sldId id="773" r:id="rId79"/>
    <p:sldId id="774" r:id="rId80"/>
    <p:sldId id="775" r:id="rId81"/>
    <p:sldId id="776" r:id="rId82"/>
    <p:sldId id="777" r:id="rId83"/>
    <p:sldId id="778" r:id="rId84"/>
    <p:sldId id="779" r:id="rId85"/>
    <p:sldId id="780" r:id="rId86"/>
    <p:sldId id="781" r:id="rId87"/>
    <p:sldId id="618" r:id="rId88"/>
  </p:sldIdLst>
  <p:sldSz cx="9144000" cy="6858000" type="screen4x3"/>
  <p:notesSz cx="6794500" cy="9931400"/>
  <p:defaultTextStyle>
    <a:defPPr>
      <a:defRPr lang="da-DK"/>
    </a:defPPr>
    <a:lvl1pPr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99"/>
    <a:srgbClr val="000066"/>
    <a:srgbClr val="99CC33"/>
    <a:srgbClr val="33CCFF"/>
    <a:srgbClr val="660066"/>
    <a:srgbClr val="990066"/>
    <a:srgbClr val="CC339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5" autoAdjust="0"/>
  </p:normalViewPr>
  <p:slideViewPr>
    <p:cSldViewPr>
      <p:cViewPr>
        <p:scale>
          <a:sx n="58" d="100"/>
          <a:sy n="58" d="100"/>
        </p:scale>
        <p:origin x="1039" y="51"/>
      </p:cViewPr>
      <p:guideLst>
        <p:guide orient="horz" pos="2160"/>
        <p:guide pos="2880"/>
      </p:guideLst>
    </p:cSldViewPr>
  </p:slideViewPr>
  <p:notesTextViewPr>
    <p:cViewPr>
      <p:scale>
        <a:sx n="3" d="2"/>
        <a:sy n="3" d="2"/>
      </p:scale>
      <p:origin x="0" y="0"/>
    </p:cViewPr>
  </p:notesTextViewPr>
  <p:sorterViewPr>
    <p:cViewPr>
      <p:scale>
        <a:sx n="50" d="100"/>
        <a:sy n="50" d="100"/>
      </p:scale>
      <p:origin x="0" y="-3363"/>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ea typeface="MS PGothic" pitchFamily="34" charset="-128"/>
              </a:defRPr>
            </a:lvl1pPr>
          </a:lstStyle>
          <a:p>
            <a:pPr>
              <a:defRPr/>
            </a:pPr>
            <a:endParaRPr lang="en-US"/>
          </a:p>
        </p:txBody>
      </p:sp>
      <p:sp>
        <p:nvSpPr>
          <p:cNvPr id="63491" name="Rectangle 3"/>
          <p:cNvSpPr>
            <a:spLocks noGrp="1" noChangeArrowheads="1"/>
          </p:cNvSpPr>
          <p:nvPr>
            <p:ph type="dt" sz="quarter" idx="1"/>
          </p:nvPr>
        </p:nvSpPr>
        <p:spPr bwMode="auto">
          <a:xfrm>
            <a:off x="384810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ea typeface="MS PGothic" pitchFamily="34" charset="-128"/>
              </a:defRPr>
            </a:lvl1pPr>
          </a:lstStyle>
          <a:p>
            <a:pPr>
              <a:defRPr/>
            </a:pPr>
            <a:endParaRPr lang="en-US"/>
          </a:p>
        </p:txBody>
      </p:sp>
      <p:sp>
        <p:nvSpPr>
          <p:cNvPr id="63492" name="Rectangle 4"/>
          <p:cNvSpPr>
            <a:spLocks noGrp="1" noChangeArrowheads="1"/>
          </p:cNvSpPr>
          <p:nvPr>
            <p:ph type="ftr" sz="quarter" idx="2"/>
          </p:nvPr>
        </p:nvSpPr>
        <p:spPr bwMode="auto">
          <a:xfrm>
            <a:off x="0" y="9432925"/>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ea typeface="MS PGothic" pitchFamily="34" charset="-128"/>
              </a:defRPr>
            </a:lvl1pPr>
          </a:lstStyle>
          <a:p>
            <a:pPr>
              <a:defRPr/>
            </a:pPr>
            <a:endParaRPr lang="en-US"/>
          </a:p>
        </p:txBody>
      </p:sp>
      <p:sp>
        <p:nvSpPr>
          <p:cNvPr id="63493" name="Rectangle 5"/>
          <p:cNvSpPr>
            <a:spLocks noGrp="1" noChangeArrowheads="1"/>
          </p:cNvSpPr>
          <p:nvPr>
            <p:ph type="sldNum" sz="quarter" idx="3"/>
          </p:nvPr>
        </p:nvSpPr>
        <p:spPr bwMode="auto">
          <a:xfrm>
            <a:off x="3848100" y="9432925"/>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109F4B5-4F80-4B30-9C37-04A89FC50EB2}" type="slidenum">
              <a:rPr lang="en-US" altLang="da-DK"/>
              <a:pPr/>
              <a:t>‹#›</a:t>
            </a:fld>
            <a:endParaRPr lang="en-US" altLang="da-DK"/>
          </a:p>
        </p:txBody>
      </p:sp>
    </p:spTree>
    <p:extLst>
      <p:ext uri="{BB962C8B-B14F-4D97-AF65-F5344CB8AC3E}">
        <p14:creationId xmlns:p14="http://schemas.microsoft.com/office/powerpoint/2010/main" val="3054299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813"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ea typeface="MS PGothic" pitchFamily="34" charset="-128"/>
              </a:defRPr>
            </a:lvl1pPr>
          </a:lstStyle>
          <a:p>
            <a:pPr>
              <a:defRPr/>
            </a:pPr>
            <a:endParaRPr lang="da-DK"/>
          </a:p>
        </p:txBody>
      </p:sp>
      <p:sp>
        <p:nvSpPr>
          <p:cNvPr id="3075" name="Rectangle 3"/>
          <p:cNvSpPr>
            <a:spLocks noGrp="1" noChangeArrowheads="1"/>
          </p:cNvSpPr>
          <p:nvPr>
            <p:ph type="dt" idx="1"/>
          </p:nvPr>
        </p:nvSpPr>
        <p:spPr bwMode="auto">
          <a:xfrm>
            <a:off x="3849688" y="0"/>
            <a:ext cx="2944812"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ea typeface="MS PGothic" pitchFamily="34" charset="-128"/>
              </a:defRPr>
            </a:lvl1pPr>
          </a:lstStyle>
          <a:p>
            <a:pPr>
              <a:defRPr/>
            </a:pPr>
            <a:endParaRPr lang="da-DK"/>
          </a:p>
        </p:txBody>
      </p:sp>
      <p:sp>
        <p:nvSpPr>
          <p:cNvPr id="52228"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6463" y="4718050"/>
            <a:ext cx="4981575" cy="44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noProof="0" smtClean="0"/>
              <a:t>Click to edit Master text styles</a:t>
            </a:r>
          </a:p>
          <a:p>
            <a:pPr lvl="1"/>
            <a:r>
              <a:rPr lang="da-DK" noProof="0" smtClean="0"/>
              <a:t>Second level</a:t>
            </a:r>
          </a:p>
          <a:p>
            <a:pPr lvl="2"/>
            <a:r>
              <a:rPr lang="da-DK" noProof="0" smtClean="0"/>
              <a:t>Third level</a:t>
            </a:r>
          </a:p>
          <a:p>
            <a:pPr lvl="3"/>
            <a:r>
              <a:rPr lang="da-DK" noProof="0" smtClean="0"/>
              <a:t>Fourth level</a:t>
            </a:r>
          </a:p>
          <a:p>
            <a:pPr lvl="4"/>
            <a:r>
              <a:rPr lang="da-DK" noProof="0" smtClean="0"/>
              <a:t>Fifth level</a:t>
            </a:r>
          </a:p>
        </p:txBody>
      </p:sp>
      <p:sp>
        <p:nvSpPr>
          <p:cNvPr id="3078" name="Rectangle 6"/>
          <p:cNvSpPr>
            <a:spLocks noGrp="1" noChangeArrowheads="1"/>
          </p:cNvSpPr>
          <p:nvPr>
            <p:ph type="ftr" sz="quarter" idx="4"/>
          </p:nvPr>
        </p:nvSpPr>
        <p:spPr bwMode="auto">
          <a:xfrm>
            <a:off x="0" y="9434513"/>
            <a:ext cx="2944813"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ea typeface="MS PGothic" pitchFamily="34" charset="-128"/>
              </a:defRPr>
            </a:lvl1pPr>
          </a:lstStyle>
          <a:p>
            <a:pPr>
              <a:defRPr/>
            </a:pPr>
            <a:endParaRPr lang="da-DK"/>
          </a:p>
        </p:txBody>
      </p:sp>
      <p:sp>
        <p:nvSpPr>
          <p:cNvPr id="3079" name="Rectangle 7"/>
          <p:cNvSpPr>
            <a:spLocks noGrp="1" noChangeArrowheads="1"/>
          </p:cNvSpPr>
          <p:nvPr>
            <p:ph type="sldNum" sz="quarter" idx="5"/>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C1FA1490-C533-4899-A2C8-9BCDC02A7241}" type="slidenum">
              <a:rPr lang="da-DK" altLang="da-DK"/>
              <a:pPr/>
              <a:t>‹#›</a:t>
            </a:fld>
            <a:endParaRPr lang="da-DK" altLang="da-DK"/>
          </a:p>
        </p:txBody>
      </p:sp>
    </p:spTree>
    <p:extLst>
      <p:ext uri="{BB962C8B-B14F-4D97-AF65-F5344CB8AC3E}">
        <p14:creationId xmlns:p14="http://schemas.microsoft.com/office/powerpoint/2010/main" val="2391467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Verdana" panose="020B0604030504040204" pitchFamily="34" charset="0"/>
                <a:ea typeface="ＭＳ Ｐゴシック" panose="020B0600070205080204" pitchFamily="34" charset="-128"/>
              </a:defRPr>
            </a:lvl1pPr>
            <a:lvl2pPr marL="742950" indent="-285750">
              <a:spcBef>
                <a:spcPct val="30000"/>
              </a:spcBef>
              <a:defRPr sz="1200">
                <a:solidFill>
                  <a:schemeClr val="tx1"/>
                </a:solidFill>
                <a:latin typeface="Verdana" panose="020B0604030504040204" pitchFamily="34" charset="0"/>
                <a:ea typeface="ＭＳ Ｐゴシック" panose="020B0600070205080204" pitchFamily="34" charset="-128"/>
              </a:defRPr>
            </a:lvl2pPr>
            <a:lvl3pPr marL="1143000" indent="-228600">
              <a:spcBef>
                <a:spcPct val="30000"/>
              </a:spcBef>
              <a:defRPr sz="1200">
                <a:solidFill>
                  <a:schemeClr val="tx1"/>
                </a:solidFill>
                <a:latin typeface="Verdana" panose="020B0604030504040204" pitchFamily="34" charset="0"/>
                <a:ea typeface="ＭＳ Ｐゴシック" panose="020B0600070205080204" pitchFamily="34" charset="-128"/>
              </a:defRPr>
            </a:lvl3pPr>
            <a:lvl4pPr marL="1600200" indent="-228600">
              <a:spcBef>
                <a:spcPct val="3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30000"/>
              </a:spcBef>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a:spcBef>
                <a:spcPct val="0"/>
              </a:spcBef>
            </a:pPr>
            <a:fld id="{6C4863A5-A1F7-441A-910A-3C4241391C5B}" type="slidenum">
              <a:rPr lang="da-DK" altLang="da-DK"/>
              <a:pPr>
                <a:spcBef>
                  <a:spcPct val="0"/>
                </a:spcBef>
              </a:pPr>
              <a:t>1</a:t>
            </a:fld>
            <a:endParaRPr lang="da-DK" altLang="da-DK"/>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679450" y="4718050"/>
            <a:ext cx="5435600" cy="4468813"/>
          </a:xfrm>
          <a:noFill/>
        </p:spPr>
        <p:txBody>
          <a:bodyPr/>
          <a:lstStyle/>
          <a:p>
            <a:pPr eaLnBrk="1" hangingPunct="1"/>
            <a:endParaRPr lang="en-US" altLang="da-DK" smtClean="0">
              <a:ea typeface="ＭＳ Ｐゴシック" panose="020B0600070205080204" pitchFamily="34" charset="-128"/>
            </a:endParaRPr>
          </a:p>
        </p:txBody>
      </p:sp>
    </p:spTree>
    <p:extLst>
      <p:ext uri="{BB962C8B-B14F-4D97-AF65-F5344CB8AC3E}">
        <p14:creationId xmlns:p14="http://schemas.microsoft.com/office/powerpoint/2010/main" val="71141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C5B9FE-4970-4118-B1CE-D83BFCCA732E}" type="slidenum">
              <a:rPr lang="en-US" altLang="da-DK" smtClean="0"/>
              <a:pPr/>
              <a:t>19</a:t>
            </a:fld>
            <a:endParaRPr lang="en-US" altLang="da-DK"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da-DK" altLang="da-DK" smtClean="0"/>
          </a:p>
        </p:txBody>
      </p:sp>
    </p:spTree>
    <p:extLst>
      <p:ext uri="{BB962C8B-B14F-4D97-AF65-F5344CB8AC3E}">
        <p14:creationId xmlns:p14="http://schemas.microsoft.com/office/powerpoint/2010/main" val="99997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90A437-B410-4F5C-A3F2-AA2362A07177}" type="slidenum">
              <a:rPr lang="en-US" altLang="zh-TW"/>
              <a:pPr>
                <a:spcBef>
                  <a:spcPct val="0"/>
                </a:spcBef>
              </a:pPr>
              <a:t>43</a:t>
            </a:fld>
            <a:endParaRPr lang="en-US" altLang="zh-TW"/>
          </a:p>
        </p:txBody>
      </p:sp>
      <p:sp>
        <p:nvSpPr>
          <p:cNvPr id="30723" name="Rectangle 2"/>
          <p:cNvSpPr>
            <a:spLocks noGrp="1" noRot="1" noChangeAspect="1" noChangeArrowheads="1" noTextEdit="1"/>
          </p:cNvSpPr>
          <p:nvPr>
            <p:ph type="sldImg"/>
          </p:nvPr>
        </p:nvSpPr>
        <p:spPr>
          <a:xfrm>
            <a:off x="1133475" y="673100"/>
            <a:ext cx="4692650" cy="3519488"/>
          </a:xfrm>
          <a:ln/>
        </p:spPr>
      </p:sp>
      <p:sp>
        <p:nvSpPr>
          <p:cNvPr id="30724"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204930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908FE9-03AB-4A27-A251-44F813D1BF0A}" type="slidenum">
              <a:rPr lang="en-US" altLang="zh-TW"/>
              <a:pPr>
                <a:spcBef>
                  <a:spcPct val="0"/>
                </a:spcBef>
              </a:pPr>
              <a:t>44</a:t>
            </a:fld>
            <a:endParaRPr lang="en-US" altLang="zh-TW"/>
          </a:p>
        </p:txBody>
      </p:sp>
      <p:sp>
        <p:nvSpPr>
          <p:cNvPr id="27651" name="Rectangle 2"/>
          <p:cNvSpPr>
            <a:spLocks noGrp="1" noRot="1" noChangeAspect="1" noChangeArrowheads="1" noTextEdit="1"/>
          </p:cNvSpPr>
          <p:nvPr>
            <p:ph type="sldImg"/>
          </p:nvPr>
        </p:nvSpPr>
        <p:spPr>
          <a:xfrm>
            <a:off x="1133475" y="673100"/>
            <a:ext cx="4692650" cy="3519488"/>
          </a:xfrm>
          <a:ln/>
        </p:spPr>
      </p:sp>
      <p:sp>
        <p:nvSpPr>
          <p:cNvPr id="2765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b="1" smtClean="0">
                <a:latin typeface="Arial" panose="020B0604020202020204" pitchFamily="34" charset="0"/>
              </a:rPr>
              <a:t>IB (mm) = 9.948 * ( 1013.3 -  P )</a:t>
            </a:r>
            <a:endParaRPr lang="en-US" altLang="zh-TW" smtClean="0">
              <a:latin typeface="Arial" panose="020B0604020202020204" pitchFamily="34" charset="0"/>
            </a:endParaRPr>
          </a:p>
        </p:txBody>
      </p:sp>
    </p:spTree>
    <p:extLst>
      <p:ext uri="{BB962C8B-B14F-4D97-AF65-F5344CB8AC3E}">
        <p14:creationId xmlns:p14="http://schemas.microsoft.com/office/powerpoint/2010/main" val="312024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a:ln/>
        </p:spPr>
      </p:sp>
      <p:sp>
        <p:nvSpPr>
          <p:cNvPr id="71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anose="020B0604020202020204" pitchFamily="34" charset="0"/>
              </a:rPr>
              <a:t>http://sealevel.jpl.nasa.gov</a:t>
            </a:r>
          </a:p>
          <a:p>
            <a:r>
              <a:rPr lang="en-US" altLang="zh-TW" smtClean="0">
                <a:latin typeface="Arial" panose="020B0604020202020204" pitchFamily="34" charset="0"/>
              </a:rPr>
              <a:t>http://climate.nasa.gov/SeaLevelViewer/seaLevelViewer.cfm</a:t>
            </a:r>
          </a:p>
          <a:p>
            <a:r>
              <a:rPr lang="en-US" altLang="zh-TW" smtClean="0">
                <a:latin typeface="Arial" panose="020B0604020202020204" pitchFamily="34" charset="0"/>
              </a:rPr>
              <a:t>http://sealevel.colorado.edu/</a:t>
            </a:r>
            <a:endParaRPr lang="zh-TW" altLang="en-US" smtClean="0">
              <a:latin typeface="Arial" panose="020B0604020202020204" pitchFamily="34" charset="0"/>
            </a:endParaRPr>
          </a:p>
        </p:txBody>
      </p:sp>
      <p:sp>
        <p:nvSpPr>
          <p:cNvPr id="71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1F85E8-C0CF-4727-911F-5733992E9F5E}" type="slidenum">
              <a:rPr lang="en-US" altLang="zh-TW"/>
              <a:pPr>
                <a:spcBef>
                  <a:spcPct val="0"/>
                </a:spcBef>
              </a:pPr>
              <a:t>72</a:t>
            </a:fld>
            <a:endParaRPr lang="en-US" altLang="zh-TW"/>
          </a:p>
        </p:txBody>
      </p:sp>
    </p:spTree>
    <p:extLst>
      <p:ext uri="{BB962C8B-B14F-4D97-AF65-F5344CB8AC3E}">
        <p14:creationId xmlns:p14="http://schemas.microsoft.com/office/powerpoint/2010/main" val="359249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5A0464-4BD1-4DBA-AC7C-B62216F29521}" type="slidenum">
              <a:rPr lang="en-US" altLang="zh-TW"/>
              <a:pPr>
                <a:spcBef>
                  <a:spcPct val="0"/>
                </a:spcBef>
              </a:pPr>
              <a:t>74</a:t>
            </a:fld>
            <a:endParaRPr lang="en-US" altLang="zh-TW"/>
          </a:p>
        </p:txBody>
      </p:sp>
      <p:sp>
        <p:nvSpPr>
          <p:cNvPr id="12291" name="Rectangle 2"/>
          <p:cNvSpPr>
            <a:spLocks noGrp="1" noRot="1" noChangeAspect="1" noChangeArrowheads="1" noTextEdit="1"/>
          </p:cNvSpPr>
          <p:nvPr>
            <p:ph type="sldImg"/>
          </p:nvPr>
        </p:nvSpPr>
        <p:spPr>
          <a:xfrm>
            <a:off x="1133475" y="673100"/>
            <a:ext cx="4692650" cy="3519488"/>
          </a:xfrm>
          <a:ln/>
        </p:spPr>
      </p:sp>
      <p:sp>
        <p:nvSpPr>
          <p:cNvPr id="1229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Movement of sediment from tidal region to beneath near-shore waters</a:t>
            </a:r>
          </a:p>
          <a:p>
            <a:pPr eaLnBrk="1" hangingPunct="1"/>
            <a:r>
              <a:rPr lang="en-US" altLang="zh-TW" smtClean="0">
                <a:latin typeface="Arial" panose="020B0604020202020204" pitchFamily="34" charset="0"/>
              </a:rPr>
              <a:t>Change to rate of sedimentation due to change in weight of overlying water column</a:t>
            </a:r>
          </a:p>
          <a:p>
            <a:pPr eaLnBrk="1" hangingPunct="1"/>
            <a:r>
              <a:rPr lang="en-US" altLang="zh-TW" smtClean="0">
                <a:latin typeface="Arial" panose="020B0604020202020204" pitchFamily="34" charset="0"/>
              </a:rPr>
              <a:t>Wetlands/salt marshes – high tide water level regions</a:t>
            </a:r>
          </a:p>
          <a:p>
            <a:pPr eaLnBrk="1" hangingPunct="1"/>
            <a:r>
              <a:rPr lang="en-US" altLang="zh-TW" smtClean="0">
                <a:latin typeface="Arial" panose="020B0604020202020204" pitchFamily="34" charset="0"/>
              </a:rPr>
              <a:t>e.g. mangrove ecosystems: provide natural protection against storm surges/hurricanes;</a:t>
            </a:r>
          </a:p>
          <a:p>
            <a:pPr eaLnBrk="1" hangingPunct="1"/>
            <a:r>
              <a:rPr lang="en-US" altLang="zh-TW" smtClean="0">
                <a:latin typeface="Arial" panose="020B0604020202020204" pitchFamily="34" charset="0"/>
              </a:rPr>
              <a:t>					sedimentary traps: stabilise coastlines;</a:t>
            </a:r>
          </a:p>
          <a:p>
            <a:pPr eaLnBrk="1" hangingPunct="1"/>
            <a:r>
              <a:rPr lang="en-US" altLang="zh-TW" smtClean="0">
                <a:latin typeface="Arial" panose="020B0604020202020204" pitchFamily="34" charset="0"/>
              </a:rPr>
              <a:t>					home to commercially exploited fish</a:t>
            </a:r>
          </a:p>
          <a:p>
            <a:pPr eaLnBrk="1" hangingPunct="1"/>
            <a:r>
              <a:rPr lang="en-US" altLang="zh-TW" smtClean="0">
                <a:latin typeface="Arial" panose="020B0604020202020204" pitchFamily="34" charset="0"/>
              </a:rPr>
              <a:t> -in danger of being overcome by rising sea-levels  (natural rate of mangrove rise:~2/3 mm yr-1)</a:t>
            </a:r>
          </a:p>
        </p:txBody>
      </p:sp>
    </p:spTree>
    <p:extLst>
      <p:ext uri="{BB962C8B-B14F-4D97-AF65-F5344CB8AC3E}">
        <p14:creationId xmlns:p14="http://schemas.microsoft.com/office/powerpoint/2010/main" val="381034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51225D-90FD-4AD3-849E-E36AA05C56E5}" type="slidenum">
              <a:rPr lang="en-US" altLang="zh-TW"/>
              <a:pPr>
                <a:spcBef>
                  <a:spcPct val="0"/>
                </a:spcBef>
              </a:pPr>
              <a:t>75</a:t>
            </a:fld>
            <a:endParaRPr lang="en-US" altLang="zh-TW"/>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25513" y="4386263"/>
            <a:ext cx="5095875" cy="415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zh-TW" smtClean="0">
                <a:latin typeface="Arial" panose="020B0604020202020204" pitchFamily="34" charset="0"/>
              </a:rPr>
              <a:t>Assessing erosion involves using the Bruun Rule for straight areas of coastline. The assumption is that the profile conserves its average or equilibrium shape relative to sea level. Using appropriate boundary conditions, the profile shape defines all the information necessary to predict the response to sea level rise. To maintain the profile shape the upper part of the profile erodes and the lower part of the profile accretes, translating the shoreline landward. </a:t>
            </a:r>
          </a:p>
          <a:p>
            <a:pPr>
              <a:lnSpc>
                <a:spcPct val="90000"/>
              </a:lnSpc>
              <a:spcBef>
                <a:spcPct val="50000"/>
              </a:spcBef>
              <a:buClr>
                <a:schemeClr val="folHlink"/>
              </a:buClr>
              <a:buSzPct val="60000"/>
              <a:buFont typeface="Wingdings" panose="05000000000000000000" pitchFamily="2" charset="2"/>
              <a:buNone/>
            </a:pPr>
            <a:r>
              <a:rPr lang="en-GB" altLang="zh-TW" smtClean="0">
                <a:latin typeface="Arial" panose="020B0604020202020204" pitchFamily="34" charset="0"/>
                <a:cs typeface="Arial" panose="020B0604020202020204" pitchFamily="34" charset="0"/>
              </a:rPr>
              <a:t>Source: Nicholls, 1998.</a:t>
            </a:r>
          </a:p>
          <a:p>
            <a:pPr>
              <a:lnSpc>
                <a:spcPct val="90000"/>
              </a:lnSpc>
              <a:spcBef>
                <a:spcPct val="50000"/>
              </a:spcBef>
              <a:buClr>
                <a:schemeClr val="folHlink"/>
              </a:buClr>
              <a:buSzPct val="60000"/>
              <a:buFont typeface="Wingdings" panose="05000000000000000000" pitchFamily="2" charset="2"/>
              <a:buNone/>
            </a:pPr>
            <a:endParaRPr lang="en-GB" altLang="zh-TW" smtClean="0">
              <a:latin typeface="Arial" panose="020B0604020202020204" pitchFamily="34" charset="0"/>
              <a:cs typeface="Arial" panose="020B0604020202020204" pitchFamily="34" charset="0"/>
            </a:endParaRPr>
          </a:p>
          <a:p>
            <a:r>
              <a:rPr lang="en-GB" altLang="zh-TW" smtClean="0">
                <a:latin typeface="Arial" panose="020B0604020202020204" pitchFamily="34" charset="0"/>
              </a:rPr>
              <a:t>R = G(L/H)S</a:t>
            </a:r>
          </a:p>
          <a:p>
            <a:pPr lvl="1"/>
            <a:r>
              <a:rPr lang="en-GB" altLang="zh-TW" smtClean="0">
                <a:latin typeface="Arial" panose="020B0604020202020204" pitchFamily="34" charset="0"/>
              </a:rPr>
              <a:t>where:          H = B + h</a:t>
            </a:r>
            <a:r>
              <a:rPr lang="en-GB" altLang="zh-TW" baseline="-25000" smtClean="0">
                <a:latin typeface="Arial" panose="020B0604020202020204" pitchFamily="34" charset="0"/>
              </a:rPr>
              <a:t>*</a:t>
            </a:r>
          </a:p>
          <a:p>
            <a:pPr lvl="1"/>
            <a:endParaRPr lang="en-GB" altLang="zh-TW" baseline="-25000" smtClean="0">
              <a:latin typeface="Arial" panose="020B0604020202020204" pitchFamily="34" charset="0"/>
            </a:endParaRPr>
          </a:p>
          <a:p>
            <a:pPr lvl="1"/>
            <a:r>
              <a:rPr lang="en-GB" altLang="zh-TW" smtClean="0">
                <a:latin typeface="Arial" panose="020B0604020202020204" pitchFamily="34" charset="0"/>
              </a:rPr>
              <a:t>R = shoreline recession due to a sea-level</a:t>
            </a:r>
            <a:br>
              <a:rPr lang="en-GB" altLang="zh-TW" smtClean="0">
                <a:latin typeface="Arial" panose="020B0604020202020204" pitchFamily="34" charset="0"/>
              </a:rPr>
            </a:br>
            <a:r>
              <a:rPr lang="en-GB" altLang="zh-TW" smtClean="0">
                <a:latin typeface="Arial" panose="020B0604020202020204" pitchFamily="34" charset="0"/>
              </a:rPr>
              <a:t>	     rise S</a:t>
            </a:r>
          </a:p>
          <a:p>
            <a:pPr lvl="1"/>
            <a:r>
              <a:rPr lang="en-GB" altLang="zh-TW" smtClean="0">
                <a:latin typeface="Arial" panose="020B0604020202020204" pitchFamily="34" charset="0"/>
              </a:rPr>
              <a:t>h</a:t>
            </a:r>
            <a:r>
              <a:rPr lang="en-GB" altLang="zh-TW" baseline="-25000" smtClean="0">
                <a:latin typeface="Arial" panose="020B0604020202020204" pitchFamily="34" charset="0"/>
              </a:rPr>
              <a:t>* </a:t>
            </a:r>
            <a:r>
              <a:rPr lang="en-GB" altLang="zh-TW" smtClean="0">
                <a:latin typeface="Arial" panose="020B0604020202020204" pitchFamily="34" charset="0"/>
              </a:rPr>
              <a:t>= depth at the offshore boundary</a:t>
            </a:r>
          </a:p>
          <a:p>
            <a:pPr lvl="1"/>
            <a:r>
              <a:rPr lang="en-GB" altLang="zh-TW" smtClean="0">
                <a:latin typeface="Arial" panose="020B0604020202020204" pitchFamily="34" charset="0"/>
              </a:rPr>
              <a:t>B = appropriate land elevation </a:t>
            </a:r>
          </a:p>
          <a:p>
            <a:pPr lvl="1"/>
            <a:r>
              <a:rPr lang="en-GB" altLang="zh-TW" smtClean="0">
                <a:latin typeface="Arial" panose="020B0604020202020204" pitchFamily="34" charset="0"/>
              </a:rPr>
              <a:t>L = active profile width between boundaries</a:t>
            </a:r>
          </a:p>
          <a:p>
            <a:pPr lvl="1"/>
            <a:r>
              <a:rPr lang="en-GB" altLang="zh-TW" smtClean="0">
                <a:latin typeface="Arial" panose="020B0604020202020204" pitchFamily="34" charset="0"/>
              </a:rPr>
              <a:t>G = inverse of the overfill ratio</a:t>
            </a:r>
            <a:endParaRPr lang="en-US" altLang="zh-TW" smtClean="0">
              <a:latin typeface="Arial" panose="020B0604020202020204" pitchFamily="34" charset="0"/>
            </a:endParaRPr>
          </a:p>
          <a:p>
            <a:endParaRPr lang="en-GB" altLang="zh-TW" smtClean="0">
              <a:latin typeface="Arial" panose="020B0604020202020204" pitchFamily="34" charset="0"/>
            </a:endParaRPr>
          </a:p>
          <a:p>
            <a:endParaRPr lang="en-US" altLang="zh-TW" smtClean="0">
              <a:latin typeface="Arial" panose="020B0604020202020204" pitchFamily="34" charset="0"/>
            </a:endParaRPr>
          </a:p>
        </p:txBody>
      </p:sp>
    </p:spTree>
    <p:extLst>
      <p:ext uri="{BB962C8B-B14F-4D97-AF65-F5344CB8AC3E}">
        <p14:creationId xmlns:p14="http://schemas.microsoft.com/office/powerpoint/2010/main" val="139279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793F07-0E7B-4123-AA55-2DA18B2075EF}" type="slidenum">
              <a:rPr lang="en-US" altLang="zh-TW"/>
              <a:pPr>
                <a:spcBef>
                  <a:spcPct val="0"/>
                </a:spcBef>
              </a:pPr>
              <a:t>77</a:t>
            </a:fld>
            <a:endParaRPr lang="en-US" altLang="zh-TW"/>
          </a:p>
        </p:txBody>
      </p:sp>
      <p:sp>
        <p:nvSpPr>
          <p:cNvPr id="17411" name="Rectangle 2"/>
          <p:cNvSpPr>
            <a:spLocks noGrp="1" noRot="1" noChangeAspect="1" noChangeArrowheads="1" noTextEdit="1"/>
          </p:cNvSpPr>
          <p:nvPr>
            <p:ph type="sldImg"/>
          </p:nvPr>
        </p:nvSpPr>
        <p:spPr>
          <a:xfrm>
            <a:off x="1133475" y="673100"/>
            <a:ext cx="4692650" cy="3519488"/>
          </a:xfrm>
          <a:ln/>
        </p:spPr>
      </p:sp>
      <p:sp>
        <p:nvSpPr>
          <p:cNvPr id="1741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323290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7CB79-DDC9-4D99-BAC4-7E53BDBD1666}" type="slidenum">
              <a:rPr lang="en-US" altLang="zh-TW" smtClean="0"/>
              <a:pPr>
                <a:spcBef>
                  <a:spcPct val="0"/>
                </a:spcBef>
              </a:pPr>
              <a:t>79</a:t>
            </a:fld>
            <a:endParaRPr lang="en-US" altLang="zh-TW" smtClean="0"/>
          </a:p>
        </p:txBody>
      </p:sp>
      <p:sp>
        <p:nvSpPr>
          <p:cNvPr id="21507" name="Rectangle 2"/>
          <p:cNvSpPr>
            <a:spLocks noGrp="1" noRot="1" noChangeAspect="1" noChangeArrowheads="1" noTextEdit="1"/>
          </p:cNvSpPr>
          <p:nvPr>
            <p:ph type="sldImg"/>
          </p:nvPr>
        </p:nvSpPr>
        <p:spPr>
          <a:xfrm>
            <a:off x="1133475" y="673100"/>
            <a:ext cx="4692650" cy="3519488"/>
          </a:xfrm>
          <a:ln/>
        </p:spPr>
      </p:sp>
      <p:sp>
        <p:nvSpPr>
          <p:cNvPr id="21508"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Impair:</a:t>
            </a:r>
            <a:r>
              <a:rPr lang="zh-TW" altLang="en-US" smtClean="0">
                <a:latin typeface="Arial" panose="020B0604020202020204" pitchFamily="34" charset="0"/>
              </a:rPr>
              <a:t>損害</a:t>
            </a:r>
            <a:r>
              <a:rPr lang="en-US" altLang="zh-TW" smtClean="0">
                <a:latin typeface="Arial" panose="020B0604020202020204" pitchFamily="34" charset="0"/>
              </a:rPr>
              <a:t>,</a:t>
            </a:r>
            <a:r>
              <a:rPr lang="zh-TW" altLang="en-US" smtClean="0">
                <a:latin typeface="Arial" panose="020B0604020202020204" pitchFamily="34" charset="0"/>
              </a:rPr>
              <a:t>減少</a:t>
            </a:r>
            <a:r>
              <a:rPr lang="en-US" altLang="zh-TW" smtClean="0">
                <a:latin typeface="Arial" panose="020B0604020202020204" pitchFamily="34" charset="0"/>
              </a:rPr>
              <a:t>,</a:t>
            </a:r>
            <a:r>
              <a:rPr lang="zh-TW" altLang="en-US" smtClean="0">
                <a:latin typeface="Arial" panose="020B0604020202020204" pitchFamily="34" charset="0"/>
              </a:rPr>
              <a:t>削弱 </a:t>
            </a:r>
            <a:endParaRPr lang="en-US" altLang="zh-TW" smtClean="0">
              <a:latin typeface="Arial" panose="020B0604020202020204" pitchFamily="34" charset="0"/>
            </a:endParaRPr>
          </a:p>
          <a:p>
            <a:pPr eaLnBrk="1" hangingPunct="1"/>
            <a:r>
              <a:rPr lang="en-US" altLang="zh-TW" smtClean="0">
                <a:latin typeface="Arial" panose="020B0604020202020204" pitchFamily="34" charset="0"/>
              </a:rPr>
              <a:t>Germination:</a:t>
            </a:r>
            <a:r>
              <a:rPr lang="zh-TW" altLang="en-US" smtClean="0">
                <a:latin typeface="Arial" panose="020B0604020202020204" pitchFamily="34" charset="0"/>
              </a:rPr>
              <a:t>發芽</a:t>
            </a:r>
            <a:r>
              <a:rPr lang="en-US" altLang="zh-TW" smtClean="0">
                <a:latin typeface="Arial" panose="020B0604020202020204" pitchFamily="34" charset="0"/>
              </a:rPr>
              <a:t>,</a:t>
            </a:r>
            <a:r>
              <a:rPr lang="zh-TW" altLang="en-US" smtClean="0">
                <a:latin typeface="Arial" panose="020B0604020202020204" pitchFamily="34" charset="0"/>
              </a:rPr>
              <a:t>萌芽</a:t>
            </a:r>
            <a:endParaRPr lang="en-US" altLang="zh-TW" smtClean="0">
              <a:latin typeface="Arial" panose="020B0604020202020204" pitchFamily="34" charset="0"/>
            </a:endParaRPr>
          </a:p>
          <a:p>
            <a:pPr eaLnBrk="1" hangingPunct="1"/>
            <a:r>
              <a:rPr lang="en-US" altLang="zh-TW" smtClean="0">
                <a:latin typeface="Arial" panose="020B0604020202020204" pitchFamily="34" charset="0"/>
              </a:rPr>
              <a:t>Oyster:</a:t>
            </a:r>
            <a:r>
              <a:rPr lang="zh-TW" altLang="en-US" smtClean="0">
                <a:latin typeface="Arial" panose="020B0604020202020204" pitchFamily="34" charset="0"/>
              </a:rPr>
              <a:t>牡蠣</a:t>
            </a:r>
            <a:r>
              <a:rPr lang="en-US" altLang="zh-TW" smtClean="0">
                <a:latin typeface="Arial" panose="020B0604020202020204" pitchFamily="34" charset="0"/>
              </a:rPr>
              <a:t>,</a:t>
            </a:r>
            <a:r>
              <a:rPr lang="zh-TW" altLang="en-US" smtClean="0">
                <a:latin typeface="Arial" panose="020B0604020202020204" pitchFamily="34" charset="0"/>
              </a:rPr>
              <a:t>蠔</a:t>
            </a:r>
            <a:r>
              <a:rPr lang="en-US" altLang="zh-TW" smtClean="0">
                <a:latin typeface="Arial" panose="020B0604020202020204" pitchFamily="34" charset="0"/>
              </a:rPr>
              <a:t>,</a:t>
            </a:r>
            <a:r>
              <a:rPr lang="zh-TW" altLang="en-US" smtClean="0">
                <a:latin typeface="Arial" panose="020B0604020202020204" pitchFamily="34" charset="0"/>
              </a:rPr>
              <a:t>沈默者 </a:t>
            </a:r>
            <a:endParaRPr lang="en-US" altLang="zh-TW" smtClean="0">
              <a:latin typeface="Arial" panose="020B0604020202020204" pitchFamily="34" charset="0"/>
            </a:endParaRPr>
          </a:p>
        </p:txBody>
      </p:sp>
    </p:spTree>
    <p:extLst>
      <p:ext uri="{BB962C8B-B14F-4D97-AF65-F5344CB8AC3E}">
        <p14:creationId xmlns:p14="http://schemas.microsoft.com/office/powerpoint/2010/main" val="3975065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DTU frise RGB"/>
          <p:cNvPicPr>
            <a:picLocks noChangeAspect="1" noChangeArrowheads="1"/>
          </p:cNvPicPr>
          <p:nvPr/>
        </p:nvPicPr>
        <p:blipFill>
          <a:blip r:embed="rId3">
            <a:extLst>
              <a:ext uri="{28A0092B-C50C-407E-A947-70E740481C1C}">
                <a14:useLocalDpi xmlns:a14="http://schemas.microsoft.com/office/drawing/2010/main" val="0"/>
              </a:ext>
            </a:extLst>
          </a:blip>
          <a:srcRect r="25990"/>
          <a:stretch>
            <a:fillRect/>
          </a:stretch>
        </p:blipFill>
        <p:spPr bwMode="auto">
          <a:xfrm>
            <a:off x="4432300" y="4191000"/>
            <a:ext cx="47117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C:\Users\cls\Desktop\DTU_ppt\Til PAW\DTU_LOGOS\Done\DTU Space A UK.png"/>
          <p:cNvPicPr>
            <a:picLocks noChangeAspect="1" noChangeArrowheads="1"/>
          </p:cNvPicPr>
          <p:nvPr/>
        </p:nvPicPr>
        <p:blipFill>
          <a:blip r:embed="rId4" cstate="print">
            <a:extLst>
              <a:ext uri="{28A0092B-C50C-407E-A947-70E740481C1C}">
                <a14:useLocalDpi xmlns:a14="http://schemas.microsoft.com/office/drawing/2010/main" val="0"/>
              </a:ext>
            </a:extLst>
          </a:blip>
          <a:srcRect l="10336" t="34251" b="14568"/>
          <a:stretch>
            <a:fillRect/>
          </a:stretch>
        </p:blipFill>
        <p:spPr bwMode="auto">
          <a:xfrm>
            <a:off x="619125" y="6029325"/>
            <a:ext cx="52133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295400"/>
            <a:ext cx="6402388" cy="838200"/>
          </a:xfrm>
        </p:spPr>
        <p:txBody>
          <a:bodyPr/>
          <a:lstStyle>
            <a:lvl1pPr>
              <a:defRPr/>
            </a:lvl1pPr>
          </a:lstStyle>
          <a:p>
            <a:pPr lvl="0"/>
            <a:r>
              <a:rPr lang="en-GB" noProof="0" smtClean="0"/>
              <a:t>Click to edit Master title style</a:t>
            </a:r>
          </a:p>
        </p:txBody>
      </p:sp>
      <p:sp>
        <p:nvSpPr>
          <p:cNvPr id="5123"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13891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120294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004926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da-DK"/>
          </a:p>
        </p:txBody>
      </p:sp>
      <p:sp>
        <p:nvSpPr>
          <p:cNvPr id="3" name="Table Placeholder 2"/>
          <p:cNvSpPr>
            <a:spLocks noGrp="1"/>
          </p:cNvSpPr>
          <p:nvPr>
            <p:ph type="tbl" idx="1"/>
          </p:nvPr>
        </p:nvSpPr>
        <p:spPr>
          <a:xfrm>
            <a:off x="609600" y="1600200"/>
            <a:ext cx="7772400" cy="4565650"/>
          </a:xfrm>
        </p:spPr>
        <p:txBody>
          <a:bodyPr/>
          <a:lstStyle/>
          <a:p>
            <a:pPr lvl="0"/>
            <a:endParaRPr lang="da-DK" noProof="0" smtClean="0"/>
          </a:p>
        </p:txBody>
      </p:sp>
    </p:spTree>
    <p:extLst>
      <p:ext uri="{BB962C8B-B14F-4D97-AF65-F5344CB8AC3E}">
        <p14:creationId xmlns:p14="http://schemas.microsoft.com/office/powerpoint/2010/main" val="352198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SA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8695681" y="6629400"/>
            <a:ext cx="457200" cy="274320"/>
          </a:xfrm>
          <a:prstGeom prst="rect">
            <a:avLst/>
          </a:prstGeom>
        </p:spPr>
        <p:txBody>
          <a:bodyPr/>
          <a:lstStyle/>
          <a:p>
            <a:fld id="{A6DF0AC7-1FD7-064A-8F89-A3B17B0F64E6}" type="slidenum">
              <a:rPr lang="en-US" smtClean="0"/>
              <a:pPr/>
              <a:t>‹#›</a:t>
            </a:fld>
            <a:endParaRPr lang="en-US" dirty="0"/>
          </a:p>
        </p:txBody>
      </p:sp>
      <p:sp>
        <p:nvSpPr>
          <p:cNvPr id="4" name="Footer Placeholder 3"/>
          <p:cNvSpPr>
            <a:spLocks noGrp="1"/>
          </p:cNvSpPr>
          <p:nvPr>
            <p:ph type="ftr" sz="quarter" idx="11"/>
          </p:nvPr>
        </p:nvSpPr>
        <p:spPr>
          <a:xfrm>
            <a:off x="304800" y="6567362"/>
            <a:ext cx="8229600" cy="336358"/>
          </a:xfrm>
          <a:prstGeom prst="rect">
            <a:avLst/>
          </a:prstGeom>
        </p:spPr>
        <p:txBody>
          <a:bodyPr/>
          <a:lstStyle>
            <a:lvl1pPr>
              <a:defRPr b="0" i="0">
                <a:latin typeface="Avenir Book"/>
                <a:cs typeface="Avenir Book"/>
              </a:defRPr>
            </a:lvl1pPr>
          </a:lstStyle>
          <a:p>
            <a:r>
              <a:rPr lang="en-US" dirty="0" smtClean="0"/>
              <a:t>Ocean Surface Topography Science Team Meeting • 20 October 2015</a:t>
            </a:r>
            <a:endParaRPr lang="en-US" dirty="0"/>
          </a:p>
        </p:txBody>
      </p:sp>
      <p:sp>
        <p:nvSpPr>
          <p:cNvPr id="8" name="Text Placeholder 7"/>
          <p:cNvSpPr>
            <a:spLocks noGrp="1"/>
          </p:cNvSpPr>
          <p:nvPr>
            <p:ph type="body" sz="quarter" idx="12"/>
          </p:nvPr>
        </p:nvSpPr>
        <p:spPr>
          <a:xfrm>
            <a:off x="152400" y="966302"/>
            <a:ext cx="8839200" cy="557165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833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76151902"/>
          <p:cNvPicPr>
            <a:picLocks noChangeAspect="1" noChangeArrowheads="1"/>
          </p:cNvPicPr>
          <p:nvPr/>
        </p:nvPicPr>
        <p:blipFill>
          <a:blip r:embed="rId3">
            <a:extLst>
              <a:ext uri="{28A0092B-C50C-407E-A947-70E740481C1C}">
                <a14:useLocalDpi xmlns:a14="http://schemas.microsoft.com/office/drawing/2010/main" val="0"/>
              </a:ext>
            </a:extLst>
          </a:blip>
          <a:srcRect l="73628" t="43704"/>
          <a:stretch>
            <a:fillRect/>
          </a:stretch>
        </p:blipFill>
        <p:spPr bwMode="auto">
          <a:xfrm>
            <a:off x="6732588" y="2997200"/>
            <a:ext cx="241141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TU frise RGB"/>
          <p:cNvPicPr>
            <a:picLocks noChangeAspect="1" noChangeArrowheads="1"/>
          </p:cNvPicPr>
          <p:nvPr/>
        </p:nvPicPr>
        <p:blipFill>
          <a:blip r:embed="rId4">
            <a:extLst>
              <a:ext uri="{28A0092B-C50C-407E-A947-70E740481C1C}">
                <a14:useLocalDpi xmlns:a14="http://schemas.microsoft.com/office/drawing/2010/main" val="0"/>
              </a:ext>
            </a:extLst>
          </a:blip>
          <a:srcRect r="25990"/>
          <a:stretch>
            <a:fillRect/>
          </a:stretch>
        </p:blipFill>
        <p:spPr bwMode="auto">
          <a:xfrm>
            <a:off x="4432300" y="3124200"/>
            <a:ext cx="47117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609600" y="1295400"/>
            <a:ext cx="6402388" cy="838200"/>
          </a:xfrm>
        </p:spPr>
        <p:txBody>
          <a:bodyPr/>
          <a:lstStyle>
            <a:lvl1pPr>
              <a:defRPr/>
            </a:lvl1pPr>
          </a:lstStyle>
          <a:p>
            <a:pPr lvl="0"/>
            <a:r>
              <a:rPr lang="en-GB" noProof="0" smtClean="0"/>
              <a:t>Click to edit Master title style</a:t>
            </a:r>
          </a:p>
        </p:txBody>
      </p:sp>
      <p:sp>
        <p:nvSpPr>
          <p:cNvPr id="114691"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3773626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590472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82553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152489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62823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260125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890132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05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1505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729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427061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95108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874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71069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07530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68252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89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218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075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da-DK" smtClean="0"/>
              <a:t>Click to edit Master title style</a:t>
            </a:r>
          </a:p>
        </p:txBody>
      </p:sp>
      <p:sp>
        <p:nvSpPr>
          <p:cNvPr id="1027"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Click to edit Master text styles</a:t>
            </a:r>
          </a:p>
          <a:p>
            <a:pPr lvl="1"/>
            <a:r>
              <a:rPr lang="en-GB" altLang="da-DK" smtClean="0"/>
              <a:t>Second level</a:t>
            </a:r>
          </a:p>
          <a:p>
            <a:pPr lvl="2"/>
            <a:r>
              <a:rPr lang="en-GB" altLang="da-DK" smtClean="0"/>
              <a:t>Third level</a:t>
            </a:r>
          </a:p>
          <a:p>
            <a:pPr lvl="3"/>
            <a:r>
              <a:rPr lang="en-GB" altLang="da-DK" smtClean="0"/>
              <a:t>Fourth level</a:t>
            </a:r>
          </a:p>
          <a:p>
            <a:pPr lvl="4"/>
            <a:r>
              <a:rPr lang="en-GB" altLang="da-DK" smtClean="0"/>
              <a:t>Fifth level</a:t>
            </a:r>
          </a:p>
        </p:txBody>
      </p:sp>
      <p:pic>
        <p:nvPicPr>
          <p:cNvPr id="1028" name="Picture 9" descr="DTU-DK-A1"/>
          <p:cNvPicPr>
            <a:picLocks noChangeAspect="1" noChangeArrowheads="1"/>
          </p:cNvPicPr>
          <p:nvPr/>
        </p:nvPicPr>
        <p:blipFill>
          <a:blip r:embed="rId15">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2"/>
          <p:cNvSpPr>
            <a:spLocks noChangeArrowheads="1"/>
          </p:cNvSpPr>
          <p:nvPr/>
        </p:nvSpPr>
        <p:spPr bwMode="auto">
          <a:xfrm>
            <a:off x="5438775" y="6484938"/>
            <a:ext cx="3311525"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lgn="r">
              <a:defRPr/>
            </a:pPr>
            <a:r>
              <a:rPr lang="da-DK" altLang="da-DK" sz="900" b="1" dirty="0" err="1" smtClean="0"/>
              <a:t>Climate</a:t>
            </a:r>
            <a:r>
              <a:rPr lang="da-DK" altLang="da-DK" sz="900" b="1" baseline="0" dirty="0" smtClean="0"/>
              <a:t> Course </a:t>
            </a:r>
            <a:r>
              <a:rPr lang="da-DK" altLang="da-DK" sz="900" b="1" dirty="0" smtClean="0"/>
              <a:t> 305754, 2020</a:t>
            </a:r>
          </a:p>
        </p:txBody>
      </p:sp>
      <p:sp>
        <p:nvSpPr>
          <p:cNvPr id="1030" name="Rectangle 13"/>
          <p:cNvSpPr>
            <a:spLocks noChangeArrowheads="1"/>
          </p:cNvSpPr>
          <p:nvPr/>
        </p:nvSpPr>
        <p:spPr bwMode="auto">
          <a:xfrm>
            <a:off x="609600" y="64770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anose="020B0604030504040204" pitchFamily="34" charset="0"/>
                <a:ea typeface="ＭＳ Ｐゴシック" panose="020B0600070205080204" pitchFamily="34" charset="-128"/>
              </a:defRPr>
            </a:lvl1pPr>
            <a:lvl2pPr marL="742950" indent="-285750">
              <a:defRPr sz="1600">
                <a:solidFill>
                  <a:schemeClr val="tx1"/>
                </a:solidFill>
                <a:latin typeface="Verdana" panose="020B0604030504040204" pitchFamily="34" charset="0"/>
                <a:ea typeface="ＭＳ Ｐゴシック" panose="020B0600070205080204" pitchFamily="34" charset="-128"/>
              </a:defRPr>
            </a:lvl2pPr>
            <a:lvl3pPr marL="1143000" indent="-228600">
              <a:defRPr sz="1600">
                <a:solidFill>
                  <a:schemeClr val="tx1"/>
                </a:solidFill>
                <a:latin typeface="Verdana" panose="020B0604030504040204" pitchFamily="34" charset="0"/>
                <a:ea typeface="ＭＳ Ｐゴシック" panose="020B0600070205080204" pitchFamily="34" charset="-128"/>
              </a:defRPr>
            </a:lvl3pPr>
            <a:lvl4pPr marL="1600200" indent="-228600">
              <a:defRPr sz="1600">
                <a:solidFill>
                  <a:schemeClr val="tx1"/>
                </a:solidFill>
                <a:latin typeface="Verdana" panose="020B0604030504040204" pitchFamily="34" charset="0"/>
                <a:ea typeface="ＭＳ Ｐゴシック" panose="020B0600070205080204" pitchFamily="34" charset="-128"/>
              </a:defRPr>
            </a:lvl4pPr>
            <a:lvl5pPr marL="2057400" indent="-22860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B5DBD292-3600-4CB4-B949-5DF2084DAF44}" type="slidenum">
              <a:rPr lang="da-DK" altLang="da-DK" sz="900"/>
              <a:pPr/>
              <a:t>‹#›</a:t>
            </a:fld>
            <a:endParaRPr lang="da-DK" altLang="da-DK" sz="900"/>
          </a:p>
        </p:txBody>
      </p:sp>
      <p:sp>
        <p:nvSpPr>
          <p:cNvPr id="1031" name="Rectangle 14"/>
          <p:cNvSpPr>
            <a:spLocks noChangeArrowheads="1"/>
          </p:cNvSpPr>
          <p:nvPr/>
        </p:nvSpPr>
        <p:spPr bwMode="auto">
          <a:xfrm>
            <a:off x="989013" y="6477000"/>
            <a:ext cx="41592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defRPr/>
            </a:pPr>
            <a:r>
              <a:rPr lang="en-GB" altLang="da-DK" sz="900" b="1" smtClean="0"/>
              <a:t>DTU Space, Technical University of Denmark</a:t>
            </a:r>
          </a:p>
        </p:txBody>
      </p:sp>
      <p:pic>
        <p:nvPicPr>
          <p:cNvPr id="1032" name="Picture 38" descr="C:\Users\cls\Desktop\DTU_ppt\Til PAW\DTU_LOGOS\Done\DTU Space A UK.png"/>
          <p:cNvPicPr>
            <a:picLocks noChangeAspect="1" noChangeArrowheads="1"/>
          </p:cNvPicPr>
          <p:nvPr/>
        </p:nvPicPr>
        <p:blipFill>
          <a:blip r:embed="rId16" cstate="print">
            <a:extLst>
              <a:ext uri="{28A0092B-C50C-407E-A947-70E740481C1C}">
                <a14:useLocalDpi xmlns:a14="http://schemas.microsoft.com/office/drawing/2010/main" val="0"/>
              </a:ext>
            </a:extLst>
          </a:blip>
          <a:srcRect l="10336" t="34251" b="14568"/>
          <a:stretch>
            <a:fillRect/>
          </a:stretch>
        </p:blipFill>
        <p:spPr bwMode="auto">
          <a:xfrm>
            <a:off x="79375" y="134938"/>
            <a:ext cx="52133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5"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77" r:id="rId13"/>
  </p:sldLayoutIdLst>
  <p:txStyles>
    <p:title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p:titleStyle>
    <p:bodyStyle>
      <a:lvl1pPr marL="188913" indent="-188913" algn="l" rtl="0" eaLnBrk="0" fontAlgn="base" hangingPunct="0">
        <a:spcBef>
          <a:spcPct val="20000"/>
        </a:spcBef>
        <a:spcAft>
          <a:spcPct val="0"/>
        </a:spcAft>
        <a:buChar char="•"/>
        <a:defRPr sz="1600">
          <a:solidFill>
            <a:schemeClr val="tx1"/>
          </a:solidFill>
          <a:latin typeface="+mn-lt"/>
          <a:ea typeface="ＭＳ Ｐゴシック" pitchFamily="1" charset="-128"/>
          <a:cs typeface="+mn-cs"/>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1"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da-DK" smtClean="0"/>
              <a:t>Click to edit Master title style</a:t>
            </a:r>
          </a:p>
        </p:txBody>
      </p:sp>
      <p:sp>
        <p:nvSpPr>
          <p:cNvPr id="2051"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Click to edit Master text styles</a:t>
            </a:r>
          </a:p>
          <a:p>
            <a:pPr lvl="1"/>
            <a:r>
              <a:rPr lang="en-GB" altLang="da-DK" smtClean="0"/>
              <a:t>Second level</a:t>
            </a:r>
          </a:p>
          <a:p>
            <a:pPr lvl="2"/>
            <a:r>
              <a:rPr lang="en-GB" altLang="da-DK" smtClean="0"/>
              <a:t>Third level</a:t>
            </a:r>
          </a:p>
          <a:p>
            <a:pPr lvl="3"/>
            <a:r>
              <a:rPr lang="en-GB" altLang="da-DK" smtClean="0"/>
              <a:t>Fourth level</a:t>
            </a:r>
          </a:p>
          <a:p>
            <a:pPr lvl="4"/>
            <a:r>
              <a:rPr lang="en-GB" altLang="da-DK" smtClean="0"/>
              <a:t>Fifth level</a:t>
            </a:r>
          </a:p>
        </p:txBody>
      </p:sp>
      <p:pic>
        <p:nvPicPr>
          <p:cNvPr id="2052" name="Picture 7" descr="DTU-DK-A1"/>
          <p:cNvPicPr>
            <a:picLocks noChangeAspect="1" noChangeArrowheads="1"/>
          </p:cNvPicPr>
          <p:nvPr/>
        </p:nvPicPr>
        <p:blipFill>
          <a:blip r:embed="rId13">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9"/>
          <p:cNvSpPr>
            <a:spLocks noChangeArrowheads="1"/>
          </p:cNvSpPr>
          <p:nvPr/>
        </p:nvSpPr>
        <p:spPr bwMode="auto">
          <a:xfrm>
            <a:off x="7618413" y="6477000"/>
            <a:ext cx="76358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lgn="r">
              <a:defRPr/>
            </a:pPr>
            <a:r>
              <a:rPr lang="en-GB" altLang="da-DK" sz="900" smtClean="0"/>
              <a:t>17/04/2008</a:t>
            </a:r>
            <a:endParaRPr lang="da-DK" altLang="da-DK" sz="900" smtClean="0"/>
          </a:p>
        </p:txBody>
      </p:sp>
      <p:sp>
        <p:nvSpPr>
          <p:cNvPr id="2054" name="Rectangle 10"/>
          <p:cNvSpPr>
            <a:spLocks noChangeArrowheads="1"/>
          </p:cNvSpPr>
          <p:nvPr/>
        </p:nvSpPr>
        <p:spPr bwMode="auto">
          <a:xfrm>
            <a:off x="4800600" y="6477000"/>
            <a:ext cx="27416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lgn="r">
              <a:defRPr/>
            </a:pPr>
            <a:r>
              <a:rPr lang="da-DK" altLang="da-DK" sz="900" smtClean="0"/>
              <a:t>Presentation name</a:t>
            </a:r>
          </a:p>
        </p:txBody>
      </p:sp>
      <p:sp>
        <p:nvSpPr>
          <p:cNvPr id="2055" name="Rectangle 11"/>
          <p:cNvSpPr>
            <a:spLocks noChangeArrowheads="1"/>
          </p:cNvSpPr>
          <p:nvPr/>
        </p:nvSpPr>
        <p:spPr bwMode="auto">
          <a:xfrm>
            <a:off x="609600" y="64770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anose="020B0604030504040204" pitchFamily="34" charset="0"/>
                <a:ea typeface="ＭＳ Ｐゴシック" panose="020B0600070205080204" pitchFamily="34" charset="-128"/>
              </a:defRPr>
            </a:lvl1pPr>
            <a:lvl2pPr marL="742950" indent="-285750">
              <a:defRPr sz="1600">
                <a:solidFill>
                  <a:schemeClr val="tx1"/>
                </a:solidFill>
                <a:latin typeface="Verdana" panose="020B0604030504040204" pitchFamily="34" charset="0"/>
                <a:ea typeface="ＭＳ Ｐゴシック" panose="020B0600070205080204" pitchFamily="34" charset="-128"/>
              </a:defRPr>
            </a:lvl2pPr>
            <a:lvl3pPr marL="1143000" indent="-228600">
              <a:defRPr sz="1600">
                <a:solidFill>
                  <a:schemeClr val="tx1"/>
                </a:solidFill>
                <a:latin typeface="Verdana" panose="020B0604030504040204" pitchFamily="34" charset="0"/>
                <a:ea typeface="ＭＳ Ｐゴシック" panose="020B0600070205080204" pitchFamily="34" charset="-128"/>
              </a:defRPr>
            </a:lvl3pPr>
            <a:lvl4pPr marL="1600200" indent="-228600">
              <a:defRPr sz="1600">
                <a:solidFill>
                  <a:schemeClr val="tx1"/>
                </a:solidFill>
                <a:latin typeface="Verdana" panose="020B0604030504040204" pitchFamily="34" charset="0"/>
                <a:ea typeface="ＭＳ Ｐゴシック" panose="020B0600070205080204" pitchFamily="34" charset="-128"/>
              </a:defRPr>
            </a:lvl4pPr>
            <a:lvl5pPr marL="2057400" indent="-22860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88328822-60BD-4A5B-8DA5-E44D9DCC13B4}" type="slidenum">
              <a:rPr lang="da-DK" altLang="da-DK" sz="900"/>
              <a:pPr/>
              <a:t>‹#›</a:t>
            </a:fld>
            <a:endParaRPr lang="da-DK" altLang="da-DK" sz="900"/>
          </a:p>
        </p:txBody>
      </p:sp>
      <p:sp>
        <p:nvSpPr>
          <p:cNvPr id="2056" name="Rectangle 12"/>
          <p:cNvSpPr>
            <a:spLocks noChangeArrowheads="1"/>
          </p:cNvSpPr>
          <p:nvPr/>
        </p:nvSpPr>
        <p:spPr bwMode="auto">
          <a:xfrm>
            <a:off x="989013" y="6477000"/>
            <a:ext cx="369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defRPr/>
            </a:pPr>
            <a:r>
              <a:rPr lang="en-GB" altLang="da-DK" sz="900" b="1" smtClean="0"/>
              <a:t>DTU Space, Technical University of Denmark</a:t>
            </a:r>
          </a:p>
        </p:txBody>
      </p:sp>
    </p:spTree>
  </p:cSld>
  <p:clrMap bg1="lt1" tx1="dk1" bg2="lt2" tx2="dk2" accent1="accent1" accent2="accent2" accent3="accent3" accent4="accent4" accent5="accent5" accent6="accent6" hlink="hlink" folHlink="folHlink"/>
  <p:sldLayoutIdLst>
    <p:sldLayoutId id="2147484076"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p:titleStyle>
    <p:bodyStyle>
      <a:lvl1pPr marL="188913" indent="-188913" algn="l" rtl="0" eaLnBrk="0" fontAlgn="base" hangingPunct="0">
        <a:spcBef>
          <a:spcPct val="20000"/>
        </a:spcBef>
        <a:spcAft>
          <a:spcPct val="0"/>
        </a:spcAft>
        <a:buChar char="•"/>
        <a:defRPr sz="1600">
          <a:solidFill>
            <a:schemeClr val="tx1"/>
          </a:solidFill>
          <a:latin typeface="+mn-lt"/>
          <a:ea typeface="ＭＳ Ｐゴシック" pitchFamily="1" charset="-128"/>
          <a:cs typeface="+mn-cs"/>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1"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http://en.wikipedia.org/wiki/File:France_location_map-Regions_and_departements.sv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1.png"/><Relationship Id="rId7" Type="http://schemas.openxmlformats.org/officeDocument/2006/relationships/image" Target="../media/image38.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9.wmf"/></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2.w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CAcQjRw&amp;url=http://www.mx.dk/nyheder/danmark/story/20569657&amp;ei=RMqQVKGiBKTpywOk3oKgCA&amp;bvm=bv.82001339,d.bGQ&amp;psig=AFQjCNGywp_sgP5udT17rAp3-rSzGSMZVQ&amp;ust=1418861468700130" TargetMode="Externa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3025" y="549275"/>
            <a:ext cx="9324975" cy="1830388"/>
          </a:xfrm>
        </p:spPr>
        <p:txBody>
          <a:bodyPr/>
          <a:lstStyle/>
          <a:p>
            <a:pPr algn="ctr" eaLnBrk="1" hangingPunct="1"/>
            <a:r>
              <a:rPr lang="da-DK" altLang="da-DK" sz="3200" dirty="0">
                <a:ea typeface="ＭＳ Ｐゴシック" panose="020B0600070205080204" pitchFamily="34" charset="-128"/>
              </a:rPr>
              <a:t>Sea </a:t>
            </a:r>
            <a:r>
              <a:rPr lang="da-DK" altLang="da-DK" sz="3200" dirty="0" err="1">
                <a:ea typeface="ＭＳ Ｐゴシック" panose="020B0600070205080204" pitchFamily="34" charset="-128"/>
              </a:rPr>
              <a:t>level</a:t>
            </a:r>
            <a:r>
              <a:rPr lang="da-DK" altLang="da-DK" sz="3200" dirty="0">
                <a:ea typeface="ＭＳ Ｐゴシック" panose="020B0600070205080204" pitchFamily="34" charset="-128"/>
              </a:rPr>
              <a:t> </a:t>
            </a:r>
            <a:r>
              <a:rPr lang="da-DK" altLang="da-DK" sz="3200" dirty="0" err="1" smtClean="0">
                <a:ea typeface="ＭＳ Ｐゴシック" panose="020B0600070205080204" pitchFamily="34" charset="-128"/>
              </a:rPr>
              <a:t>extreme</a:t>
            </a:r>
            <a:r>
              <a:rPr lang="da-DK" altLang="da-DK" sz="3200" dirty="0" smtClean="0">
                <a:ea typeface="ＭＳ Ｐゴシック" panose="020B0600070205080204" pitchFamily="34" charset="-128"/>
              </a:rPr>
              <a:t> and </a:t>
            </a:r>
            <a:r>
              <a:rPr lang="da-DK" altLang="da-DK" sz="3200" dirty="0" err="1" smtClean="0">
                <a:ea typeface="ＭＳ Ｐゴシック" panose="020B0600070205080204" pitchFamily="34" charset="-128"/>
              </a:rPr>
              <a:t>projections</a:t>
            </a:r>
            <a:r>
              <a:rPr lang="da-DK" altLang="da-DK" sz="3200" dirty="0" smtClean="0">
                <a:ea typeface="ＭＳ Ｐゴシック" panose="020B0600070205080204" pitchFamily="34" charset="-128"/>
              </a:rPr>
              <a:t/>
            </a:r>
            <a:br>
              <a:rPr lang="da-DK" altLang="da-DK" sz="3200" dirty="0" smtClean="0">
                <a:ea typeface="ＭＳ Ｐゴシック" panose="020B0600070205080204" pitchFamily="34" charset="-128"/>
              </a:rPr>
            </a:br>
            <a:r>
              <a:rPr lang="da-DK" altLang="da-DK" sz="3200" dirty="0" err="1" smtClean="0">
                <a:ea typeface="ＭＳ Ｐゴシック" panose="020B0600070205080204" pitchFamily="34" charset="-128"/>
              </a:rPr>
              <a:t>surges</a:t>
            </a:r>
            <a:r>
              <a:rPr lang="da-DK" altLang="da-DK" sz="3200" dirty="0" smtClean="0">
                <a:ea typeface="ＭＳ Ｐゴシック" panose="020B0600070205080204" pitchFamily="34" charset="-128"/>
              </a:rPr>
              <a:t>, </a:t>
            </a:r>
            <a:r>
              <a:rPr lang="da-DK" altLang="da-DK" sz="3200" dirty="0" err="1" smtClean="0">
                <a:ea typeface="ＭＳ Ｐゴシック" panose="020B0600070205080204" pitchFamily="34" charset="-128"/>
              </a:rPr>
              <a:t>tides</a:t>
            </a:r>
            <a:r>
              <a:rPr lang="da-DK" altLang="da-DK" sz="3200" dirty="0" smtClean="0">
                <a:ea typeface="ＭＳ Ｐゴシック" panose="020B0600070205080204" pitchFamily="34" charset="-128"/>
              </a:rPr>
              <a:t> and </a:t>
            </a:r>
            <a:r>
              <a:rPr lang="da-DK" altLang="da-DK" sz="3200" dirty="0" err="1" smtClean="0">
                <a:ea typeface="ＭＳ Ｐゴシック" panose="020B0600070205080204" pitchFamily="34" charset="-128"/>
              </a:rPr>
              <a:t>waves</a:t>
            </a:r>
            <a:endParaRPr lang="da-DK" altLang="da-DK" sz="3200" dirty="0" smtClean="0">
              <a:ea typeface="ＭＳ Ｐゴシック" panose="020B0600070205080204" pitchFamily="34" charset="-128"/>
            </a:endParaRPr>
          </a:p>
        </p:txBody>
      </p:sp>
      <p:sp>
        <p:nvSpPr>
          <p:cNvPr id="5123" name="Rectangle 3"/>
          <p:cNvSpPr>
            <a:spLocks noGrp="1" noChangeArrowheads="1"/>
          </p:cNvSpPr>
          <p:nvPr>
            <p:ph type="subTitle" idx="1"/>
          </p:nvPr>
        </p:nvSpPr>
        <p:spPr>
          <a:xfrm>
            <a:off x="395288" y="3716338"/>
            <a:ext cx="6400800" cy="1752600"/>
          </a:xfrm>
        </p:spPr>
        <p:txBody>
          <a:bodyPr/>
          <a:lstStyle/>
          <a:p>
            <a:pPr eaLnBrk="1" hangingPunct="1"/>
            <a:r>
              <a:rPr lang="da-DK" altLang="da-DK" sz="2000" dirty="0" smtClean="0">
                <a:ea typeface="ＭＳ Ｐゴシック" panose="020B0600070205080204" pitchFamily="34" charset="-128"/>
              </a:rPr>
              <a:t>Ole B. Andersen.</a:t>
            </a:r>
          </a:p>
          <a:p>
            <a:pPr eaLnBrk="1" hangingPunct="1"/>
            <a:endParaRPr lang="da-DK" altLang="da-DK" sz="2000" dirty="0" smtClean="0">
              <a:ea typeface="ＭＳ Ｐゴシック" panose="020B0600070205080204" pitchFamily="34" charset="-128"/>
            </a:endParaRPr>
          </a:p>
          <a:p>
            <a:pPr eaLnBrk="1" hangingPunct="1"/>
            <a:r>
              <a:rPr lang="da-DK" altLang="da-DK" sz="2000" dirty="0" smtClean="0">
                <a:ea typeface="ＭＳ Ｐゴシック" panose="020B0600070205080204" pitchFamily="34" charset="-128"/>
              </a:rPr>
              <a:t>DTU Space, Denmark</a:t>
            </a:r>
          </a:p>
          <a:p>
            <a:pPr eaLnBrk="1" hangingPunct="1"/>
            <a:endParaRPr lang="da-DK" altLang="da-DK" sz="2000" dirty="0" smtClean="0">
              <a:ea typeface="ＭＳ Ｐゴシック" panose="020B0600070205080204" pitchFamily="34" charset="-128"/>
            </a:endParaRPr>
          </a:p>
          <a:p>
            <a:pPr eaLnBrk="1" hangingPunct="1"/>
            <a:r>
              <a:rPr lang="da-DK" altLang="da-DK" sz="2000" dirty="0" smtClean="0">
                <a:ea typeface="ＭＳ Ｐゴシック" panose="020B0600070205080204" pitchFamily="34" charset="-128"/>
              </a:rPr>
              <a:t>2020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763" y="2060575"/>
            <a:ext cx="4802187" cy="389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itle 1"/>
          <p:cNvSpPr>
            <a:spLocks noGrp="1"/>
          </p:cNvSpPr>
          <p:nvPr>
            <p:ph type="title"/>
          </p:nvPr>
        </p:nvSpPr>
        <p:spPr>
          <a:xfrm>
            <a:off x="539750" y="476250"/>
            <a:ext cx="7772400" cy="1143000"/>
          </a:xfrm>
        </p:spPr>
        <p:txBody>
          <a:bodyPr/>
          <a:lstStyle/>
          <a:p>
            <a:r>
              <a:rPr lang="en-US" altLang="da-DK" smtClean="0"/>
              <a:t>EMIC = Earth-System Models of Intermediate Complexity</a:t>
            </a:r>
          </a:p>
        </p:txBody>
      </p:sp>
    </p:spTree>
    <p:extLst>
      <p:ext uri="{BB962C8B-B14F-4D97-AF65-F5344CB8AC3E}">
        <p14:creationId xmlns:p14="http://schemas.microsoft.com/office/powerpoint/2010/main" val="1888274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95536" y="1039524"/>
            <a:ext cx="8539039" cy="5818476"/>
          </a:xfrm>
          <a:prstGeom prst="rect">
            <a:avLst/>
          </a:prstGeom>
        </p:spPr>
      </p:pic>
      <p:pic>
        <p:nvPicPr>
          <p:cNvPr id="105474" name="Picture 2" descr="Billedresultat for what is R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035108"/>
            <a:ext cx="7101923"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7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05474"/>
                                        </p:tgtEl>
                                      </p:cBhvr>
                                    </p:animEffect>
                                    <p:set>
                                      <p:cBhvr>
                                        <p:cTn id="7" dur="1" fill="hold">
                                          <p:stCondLst>
                                            <p:cond delay="1999"/>
                                          </p:stCondLst>
                                        </p:cTn>
                                        <p:tgtEl>
                                          <p:spTgt spid="1054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392"/>
            <a:ext cx="8534400" cy="1143000"/>
          </a:xfrm>
        </p:spPr>
        <p:txBody>
          <a:bodyPr/>
          <a:lstStyle/>
          <a:p>
            <a:r>
              <a:rPr lang="da-DK" dirty="0" smtClean="0"/>
              <a:t>RCP – </a:t>
            </a:r>
            <a:r>
              <a:rPr lang="da-DK" dirty="0" err="1" smtClean="0"/>
              <a:t>Representative</a:t>
            </a:r>
            <a:r>
              <a:rPr lang="da-DK" dirty="0" smtClean="0"/>
              <a:t> </a:t>
            </a:r>
            <a:r>
              <a:rPr lang="da-DK" dirty="0" err="1" smtClean="0"/>
              <a:t>Concentration</a:t>
            </a:r>
            <a:r>
              <a:rPr lang="da-DK" dirty="0" smtClean="0"/>
              <a:t> </a:t>
            </a:r>
            <a:r>
              <a:rPr lang="da-DK" dirty="0" err="1" smtClean="0"/>
              <a:t>pathways</a:t>
            </a:r>
            <a:r>
              <a:rPr lang="da-DK" dirty="0" smtClean="0"/>
              <a:t>.</a:t>
            </a:r>
            <a:endParaRPr lang="da-DK" dirty="0"/>
          </a:p>
        </p:txBody>
      </p:sp>
      <p:pic>
        <p:nvPicPr>
          <p:cNvPr id="4" name="Content Placeholder 3"/>
          <p:cNvPicPr>
            <a:picLocks noGrp="1" noChangeAspect="1"/>
          </p:cNvPicPr>
          <p:nvPr>
            <p:ph idx="1"/>
          </p:nvPr>
        </p:nvPicPr>
        <p:blipFill>
          <a:blip r:embed="rId2"/>
          <a:stretch>
            <a:fillRect/>
          </a:stretch>
        </p:blipFill>
        <p:spPr>
          <a:xfrm>
            <a:off x="3203848" y="1268760"/>
            <a:ext cx="5566442" cy="4089528"/>
          </a:xfrm>
          <a:prstGeom prst="rect">
            <a:avLst/>
          </a:prstGeom>
        </p:spPr>
      </p:pic>
      <p:sp>
        <p:nvSpPr>
          <p:cNvPr id="3" name="TextBox 2"/>
          <p:cNvSpPr txBox="1"/>
          <p:nvPr/>
        </p:nvSpPr>
        <p:spPr>
          <a:xfrm>
            <a:off x="395536" y="5589240"/>
            <a:ext cx="8374754" cy="954107"/>
          </a:xfrm>
          <a:prstGeom prst="rect">
            <a:avLst/>
          </a:prstGeom>
          <a:noFill/>
        </p:spPr>
        <p:txBody>
          <a:bodyPr wrap="square" rtlCol="0">
            <a:spAutoFit/>
          </a:bodyPr>
          <a:lstStyle/>
          <a:p>
            <a:r>
              <a:rPr lang="en-US" sz="1400" dirty="0" smtClean="0"/>
              <a:t>Radiative forcing values in year 2100 relative to pre-</a:t>
            </a:r>
            <a:r>
              <a:rPr lang="en-US" sz="1400" dirty="0" err="1" smtClean="0"/>
              <a:t>industraial</a:t>
            </a:r>
            <a:r>
              <a:rPr lang="en-US" sz="1400" dirty="0" smtClean="0"/>
              <a:t> values (+2-6 +4.5 +6 and +8.5 W/m2. RCP 4.5 and RCP 8.5 gives like global mean temperature increase of 2-3.6 or 3.2-5.4 in year 2081-2100. RCP 8.5 is Business as usual. </a:t>
            </a:r>
          </a:p>
          <a:p>
            <a:r>
              <a:rPr lang="en-US" sz="1400" dirty="0" smtClean="0"/>
              <a:t> </a:t>
            </a:r>
            <a:endParaRPr lang="en-US" sz="1400" dirty="0"/>
          </a:p>
        </p:txBody>
      </p:sp>
    </p:spTree>
    <p:extLst>
      <p:ext uri="{BB962C8B-B14F-4D97-AF65-F5344CB8AC3E}">
        <p14:creationId xmlns:p14="http://schemas.microsoft.com/office/powerpoint/2010/main" val="3025777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060848"/>
            <a:ext cx="8354888" cy="1143000"/>
          </a:xfrm>
        </p:spPr>
        <p:txBody>
          <a:bodyPr/>
          <a:lstStyle/>
          <a:p>
            <a:r>
              <a:rPr lang="da-DK" dirty="0"/>
              <a:t/>
            </a:r>
            <a:br>
              <a:rPr lang="da-DK" dirty="0"/>
            </a:br>
            <a:r>
              <a:rPr lang="da-DK" dirty="0"/>
              <a:t>IPCC </a:t>
            </a:r>
            <a:r>
              <a:rPr lang="da-DK" dirty="0" err="1"/>
              <a:t>Intergovermental</a:t>
            </a:r>
            <a:r>
              <a:rPr lang="da-DK" dirty="0"/>
              <a:t> panel of </a:t>
            </a:r>
            <a:r>
              <a:rPr lang="da-DK" dirty="0" err="1"/>
              <a:t>climate</a:t>
            </a:r>
            <a:r>
              <a:rPr lang="da-DK" dirty="0"/>
              <a:t> </a:t>
            </a:r>
            <a:r>
              <a:rPr lang="da-DK" dirty="0" err="1"/>
              <a:t>change</a:t>
            </a:r>
            <a:r>
              <a:rPr lang="da-DK" dirty="0"/>
              <a:t> </a:t>
            </a:r>
            <a:r>
              <a:rPr lang="da-DK" dirty="0" err="1"/>
              <a:t>projections</a:t>
            </a:r>
            <a:r>
              <a:rPr lang="da-DK" dirty="0" smtClean="0"/>
              <a:t>.</a:t>
            </a:r>
            <a:br>
              <a:rPr lang="da-DK" dirty="0" smtClean="0"/>
            </a:br>
            <a:r>
              <a:rPr lang="da-DK" dirty="0"/>
              <a:t/>
            </a:r>
            <a:br>
              <a:rPr lang="da-DK" dirty="0"/>
            </a:br>
            <a:r>
              <a:rPr lang="da-DK" dirty="0" smtClean="0"/>
              <a:t>”</a:t>
            </a:r>
            <a:r>
              <a:rPr lang="da-DK" dirty="0" err="1" smtClean="0"/>
              <a:t>Coupled</a:t>
            </a:r>
            <a:r>
              <a:rPr lang="da-DK" dirty="0" smtClean="0"/>
              <a:t> models” </a:t>
            </a:r>
            <a:br>
              <a:rPr lang="da-DK" dirty="0" smtClean="0"/>
            </a:br>
            <a:r>
              <a:rPr lang="da-DK" dirty="0" err="1" smtClean="0"/>
              <a:t>Intercomparison</a:t>
            </a:r>
            <a:r>
              <a:rPr lang="da-DK" dirty="0" smtClean="0"/>
              <a:t> </a:t>
            </a:r>
            <a:r>
              <a:rPr lang="da-DK" dirty="0" err="1" smtClean="0"/>
              <a:t>phase</a:t>
            </a:r>
            <a:r>
              <a:rPr lang="da-DK" dirty="0" smtClean="0"/>
              <a:t> (CMIPS)</a:t>
            </a:r>
            <a:br>
              <a:rPr lang="da-DK" dirty="0" smtClean="0"/>
            </a:br>
            <a:endParaRPr lang="da-DK" dirty="0"/>
          </a:p>
        </p:txBody>
      </p:sp>
      <p:sp>
        <p:nvSpPr>
          <p:cNvPr id="3" name="Content Placeholder 2"/>
          <p:cNvSpPr>
            <a:spLocks noGrp="1"/>
          </p:cNvSpPr>
          <p:nvPr>
            <p:ph idx="1"/>
          </p:nvPr>
        </p:nvSpPr>
        <p:spPr>
          <a:xfrm>
            <a:off x="539552" y="3140968"/>
            <a:ext cx="7772400" cy="4565650"/>
          </a:xfrm>
        </p:spPr>
        <p:txBody>
          <a:bodyPr/>
          <a:lstStyle/>
          <a:p>
            <a:pPr marL="0" indent="0">
              <a:buNone/>
            </a:pPr>
            <a:r>
              <a:rPr lang="da-DK" dirty="0" err="1" smtClean="0"/>
              <a:t>Coupled</a:t>
            </a:r>
            <a:r>
              <a:rPr lang="da-DK" dirty="0" smtClean="0"/>
              <a:t> model </a:t>
            </a:r>
            <a:r>
              <a:rPr lang="da-DK" dirty="0" err="1" smtClean="0"/>
              <a:t>includes</a:t>
            </a:r>
            <a:r>
              <a:rPr lang="da-DK" dirty="0" smtClean="0"/>
              <a:t> </a:t>
            </a:r>
            <a:r>
              <a:rPr lang="da-DK" dirty="0" err="1" smtClean="0"/>
              <a:t>atmosphere</a:t>
            </a:r>
            <a:r>
              <a:rPr lang="da-DK" dirty="0"/>
              <a:t> </a:t>
            </a:r>
            <a:r>
              <a:rPr lang="da-DK" dirty="0" smtClean="0"/>
              <a:t>– versus normal ocean model</a:t>
            </a:r>
          </a:p>
          <a:p>
            <a:pPr marL="0" indent="0">
              <a:buNone/>
            </a:pPr>
            <a:r>
              <a:rPr lang="da-DK" dirty="0" err="1" smtClean="0"/>
              <a:t>Also</a:t>
            </a:r>
            <a:r>
              <a:rPr lang="da-DK" dirty="0" smtClean="0"/>
              <a:t> models </a:t>
            </a:r>
            <a:r>
              <a:rPr lang="da-DK" dirty="0" err="1" smtClean="0"/>
              <a:t>are</a:t>
            </a:r>
            <a:r>
              <a:rPr lang="da-DK" dirty="0" smtClean="0"/>
              <a:t> run for </a:t>
            </a:r>
            <a:r>
              <a:rPr lang="da-DK" dirty="0" err="1" smtClean="0"/>
              <a:t>different</a:t>
            </a:r>
            <a:r>
              <a:rPr lang="da-DK" dirty="0" smtClean="0"/>
              <a:t> RCP </a:t>
            </a:r>
            <a:r>
              <a:rPr lang="da-DK" dirty="0" err="1" smtClean="0"/>
              <a:t>forcing</a:t>
            </a:r>
            <a:r>
              <a:rPr lang="da-DK" dirty="0" smtClean="0"/>
              <a:t>. </a:t>
            </a:r>
          </a:p>
          <a:p>
            <a:pPr marL="0" indent="0">
              <a:buNone/>
            </a:pPr>
            <a:endParaRPr lang="da-DK" dirty="0"/>
          </a:p>
          <a:p>
            <a:pPr marL="0" indent="0">
              <a:buNone/>
            </a:pPr>
            <a:r>
              <a:rPr lang="da-DK" dirty="0" smtClean="0"/>
              <a:t>6 normal Global models </a:t>
            </a:r>
            <a:r>
              <a:rPr lang="da-DK" dirty="0" err="1" smtClean="0"/>
              <a:t>used</a:t>
            </a:r>
            <a:r>
              <a:rPr lang="da-DK" dirty="0" smtClean="0"/>
              <a:t>: </a:t>
            </a:r>
          </a:p>
          <a:p>
            <a:pPr marL="385762" lvl="1" indent="0">
              <a:buNone/>
            </a:pPr>
            <a:r>
              <a:rPr lang="da-DK" dirty="0" smtClean="0"/>
              <a:t>ACCESS1.0</a:t>
            </a:r>
            <a:r>
              <a:rPr lang="da-DK" dirty="0"/>
              <a:t> </a:t>
            </a:r>
            <a:r>
              <a:rPr lang="da-DK" dirty="0" smtClean="0"/>
              <a:t>(CSIRO) </a:t>
            </a:r>
          </a:p>
          <a:p>
            <a:pPr marL="385762" lvl="1" indent="0">
              <a:buNone/>
            </a:pPr>
            <a:r>
              <a:rPr lang="da-DK" dirty="0" smtClean="0"/>
              <a:t>ACCESS1.3 </a:t>
            </a:r>
            <a:r>
              <a:rPr lang="da-DK" dirty="0"/>
              <a:t>(CSIRO-BOM), </a:t>
            </a:r>
            <a:endParaRPr lang="da-DK" dirty="0" smtClean="0"/>
          </a:p>
          <a:p>
            <a:pPr marL="385762" lvl="1" indent="0">
              <a:buNone/>
            </a:pPr>
            <a:r>
              <a:rPr lang="da-DK" dirty="0" smtClean="0"/>
              <a:t>CSIRO-Mk3.6.0 </a:t>
            </a:r>
            <a:r>
              <a:rPr lang="da-DK" dirty="0"/>
              <a:t>(</a:t>
            </a:r>
            <a:r>
              <a:rPr lang="da-DK" dirty="0" smtClean="0"/>
              <a:t>CSIRO-QCCCE Australia</a:t>
            </a:r>
            <a:r>
              <a:rPr lang="da-DK" dirty="0"/>
              <a:t>), </a:t>
            </a:r>
            <a:endParaRPr lang="da-DK" dirty="0" smtClean="0"/>
          </a:p>
          <a:p>
            <a:pPr marL="385762" lvl="1" indent="0">
              <a:buNone/>
            </a:pPr>
            <a:r>
              <a:rPr lang="da-DK" dirty="0" smtClean="0"/>
              <a:t>EC-EARTH </a:t>
            </a:r>
            <a:r>
              <a:rPr lang="da-DK" dirty="0"/>
              <a:t>(EC-EARTH </a:t>
            </a:r>
            <a:r>
              <a:rPr lang="da-DK" dirty="0" err="1" smtClean="0"/>
              <a:t>consortium</a:t>
            </a:r>
            <a:r>
              <a:rPr lang="da-DK" dirty="0" smtClean="0"/>
              <a:t>)</a:t>
            </a:r>
          </a:p>
          <a:p>
            <a:pPr marL="385762" lvl="1" indent="0">
              <a:buNone/>
            </a:pPr>
            <a:r>
              <a:rPr lang="da-DK" dirty="0" smtClean="0"/>
              <a:t>GFDL-ESM2G</a:t>
            </a:r>
            <a:r>
              <a:rPr lang="da-DK" dirty="0"/>
              <a:t>, and </a:t>
            </a:r>
            <a:endParaRPr lang="da-DK" dirty="0" smtClean="0"/>
          </a:p>
          <a:p>
            <a:pPr marL="385762" lvl="1" indent="0">
              <a:buNone/>
            </a:pPr>
            <a:r>
              <a:rPr lang="da-DK" dirty="0" smtClean="0"/>
              <a:t>GFDL-ESM2M </a:t>
            </a:r>
            <a:r>
              <a:rPr lang="da-DK" dirty="0"/>
              <a:t>(NOAA Geophysical </a:t>
            </a:r>
            <a:r>
              <a:rPr lang="da-DK" dirty="0" smtClean="0"/>
              <a:t>Fluid Dynamics </a:t>
            </a:r>
            <a:r>
              <a:rPr lang="da-DK" dirty="0"/>
              <a:t>Laboratory, USA</a:t>
            </a:r>
            <a:r>
              <a:rPr lang="da-DK" dirty="0" smtClean="0"/>
              <a:t>).</a:t>
            </a:r>
          </a:p>
          <a:p>
            <a:pPr marL="385762" lvl="1" indent="0">
              <a:buNone/>
            </a:pPr>
            <a:r>
              <a:rPr lang="da-DK" b="1" dirty="0" smtClean="0">
                <a:solidFill>
                  <a:srgbClr val="FF0000"/>
                </a:solidFill>
              </a:rPr>
              <a:t>BUT THERE ARE ALSO OTHER MODELS (NOT SO CONSERVATIVE)</a:t>
            </a:r>
            <a:endParaRPr lang="da-DK" b="1" dirty="0">
              <a:solidFill>
                <a:srgbClr val="FF0000"/>
              </a:solidFill>
            </a:endParaRPr>
          </a:p>
        </p:txBody>
      </p:sp>
    </p:spTree>
    <p:extLst>
      <p:ext uri="{BB962C8B-B14F-4D97-AF65-F5344CB8AC3E}">
        <p14:creationId xmlns:p14="http://schemas.microsoft.com/office/powerpoint/2010/main" val="3938276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2100 Projections</a:t>
            </a:r>
            <a:endParaRPr lang="en-US" dirty="0"/>
          </a:p>
        </p:txBody>
      </p:sp>
      <p:sp>
        <p:nvSpPr>
          <p:cNvPr id="3" name="Content Placeholder 2"/>
          <p:cNvSpPr>
            <a:spLocks noGrp="1"/>
          </p:cNvSpPr>
          <p:nvPr>
            <p:ph idx="1"/>
          </p:nvPr>
        </p:nvSpPr>
        <p:spPr/>
        <p:txBody>
          <a:bodyPr/>
          <a:lstStyle/>
          <a:p>
            <a:pPr marL="0" indent="0">
              <a:buNone/>
            </a:pPr>
            <a:r>
              <a:rPr lang="en-US" dirty="0" smtClean="0"/>
              <a:t>Sea surface temperature</a:t>
            </a:r>
          </a:p>
          <a:p>
            <a:pPr marL="0" indent="0">
              <a:buNone/>
            </a:pPr>
            <a:r>
              <a:rPr lang="en-US" dirty="0" smtClean="0"/>
              <a:t>Change will give 15 cm </a:t>
            </a:r>
          </a:p>
          <a:p>
            <a:pPr marL="0" indent="0">
              <a:buNone/>
            </a:pPr>
            <a:r>
              <a:rPr lang="en-US" dirty="0" smtClean="0"/>
              <a:t>Sea level rise due to </a:t>
            </a:r>
          </a:p>
          <a:p>
            <a:pPr marL="0" indent="0">
              <a:buNone/>
            </a:pPr>
            <a:r>
              <a:rPr lang="en-US" dirty="0" smtClean="0"/>
              <a:t>Steric expansion in upper</a:t>
            </a:r>
          </a:p>
          <a:p>
            <a:pPr marL="0" indent="0">
              <a:buNone/>
            </a:pPr>
            <a:r>
              <a:rPr lang="en-US" dirty="0" smtClean="0"/>
              <a:t>2000 meters. </a:t>
            </a:r>
            <a:endParaRPr lang="en-US" dirty="0"/>
          </a:p>
        </p:txBody>
      </p:sp>
      <p:pic>
        <p:nvPicPr>
          <p:cNvPr id="72706" name="Picture 2" descr="Projection Regional Temperature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329" y="-45190"/>
            <a:ext cx="5531516" cy="690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910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Sea </a:t>
            </a:r>
            <a:r>
              <a:rPr lang="da-DK" dirty="0" err="1" smtClean="0"/>
              <a:t>level</a:t>
            </a:r>
            <a:r>
              <a:rPr lang="da-DK" dirty="0" smtClean="0"/>
              <a:t> </a:t>
            </a:r>
            <a:r>
              <a:rPr lang="da-DK" dirty="0" err="1" smtClean="0"/>
              <a:t>projections</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825248" y="1484784"/>
            <a:ext cx="8318752" cy="5224636"/>
          </a:xfrm>
          <a:prstGeom prst="rect">
            <a:avLst/>
          </a:prstGeom>
        </p:spPr>
      </p:pic>
    </p:spTree>
    <p:extLst>
      <p:ext uri="{BB962C8B-B14F-4D97-AF65-F5344CB8AC3E}">
        <p14:creationId xmlns:p14="http://schemas.microsoft.com/office/powerpoint/2010/main" val="3507964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7736" y="1127887"/>
            <a:ext cx="9147071" cy="5047131"/>
          </a:xfrm>
          <a:prstGeom prst="rect">
            <a:avLst/>
          </a:prstGeom>
        </p:spPr>
      </p:pic>
    </p:spTree>
    <p:extLst>
      <p:ext uri="{BB962C8B-B14F-4D97-AF65-F5344CB8AC3E}">
        <p14:creationId xmlns:p14="http://schemas.microsoft.com/office/powerpoint/2010/main" val="2416089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Excersize</a:t>
            </a:r>
            <a:r>
              <a:rPr lang="en-US" dirty="0" smtClean="0"/>
              <a:t> 1 </a:t>
            </a:r>
            <a:r>
              <a:rPr lang="aa-ET" dirty="0" smtClean="0"/>
              <a:t>–</a:t>
            </a:r>
            <a:r>
              <a:rPr lang="en-US" dirty="0" smtClean="0"/>
              <a:t> Empirical SL projection</a:t>
            </a:r>
            <a:r>
              <a:rPr lang="aa-ET" dirty="0" smtClean="0"/>
              <a:t>…</a:t>
            </a:r>
            <a:endParaRPr lang="en-US" dirty="0"/>
          </a:p>
        </p:txBody>
      </p:sp>
      <p:sp>
        <p:nvSpPr>
          <p:cNvPr id="3" name="Content Placeholder 2"/>
          <p:cNvSpPr>
            <a:spLocks noGrp="1"/>
          </p:cNvSpPr>
          <p:nvPr>
            <p:ph idx="1"/>
          </p:nvPr>
        </p:nvSpPr>
        <p:spPr>
          <a:xfrm>
            <a:off x="323528" y="1722239"/>
            <a:ext cx="7772400" cy="4565650"/>
          </a:xfrm>
        </p:spPr>
        <p:txBody>
          <a:bodyPr/>
          <a:lstStyle/>
          <a:p>
            <a:r>
              <a:rPr lang="en-US" dirty="0" smtClean="0"/>
              <a:t>Create your own Sea level projections</a:t>
            </a:r>
            <a:r>
              <a:rPr lang="en-US" dirty="0"/>
              <a:t> </a:t>
            </a:r>
            <a:r>
              <a:rPr lang="en-US" dirty="0" smtClean="0"/>
              <a:t>into 2100</a:t>
            </a:r>
          </a:p>
          <a:p>
            <a:endParaRPr lang="en-US" dirty="0"/>
          </a:p>
          <a:p>
            <a:r>
              <a:rPr lang="en-US" dirty="0" smtClean="0"/>
              <a:t>Load </a:t>
            </a:r>
            <a:r>
              <a:rPr lang="en-US" dirty="0" err="1" smtClean="0"/>
              <a:t>TPJ_mean.mat</a:t>
            </a:r>
            <a:endParaRPr lang="en-US" dirty="0" smtClean="0"/>
          </a:p>
          <a:p>
            <a:r>
              <a:rPr lang="en-US" dirty="0" smtClean="0"/>
              <a:t>Time: </a:t>
            </a:r>
            <a:r>
              <a:rPr lang="en-US" dirty="0" err="1" smtClean="0"/>
              <a:t>t_TPJ</a:t>
            </a:r>
            <a:r>
              <a:rPr lang="en-US" dirty="0"/>
              <a:t>=(1993+1/24:1/12:2020</a:t>
            </a:r>
            <a:r>
              <a:rPr lang="en-US" dirty="0" smtClean="0"/>
              <a:t>)‘ -</a:t>
            </a:r>
            <a:r>
              <a:rPr lang="en-US" dirty="0" err="1" smtClean="0"/>
              <a:t>time_now</a:t>
            </a:r>
            <a:r>
              <a:rPr lang="en-US" dirty="0" smtClean="0"/>
              <a:t> (=2020) &lt;- Shift origin</a:t>
            </a:r>
          </a:p>
          <a:p>
            <a:endParaRPr lang="en-US" dirty="0" smtClean="0"/>
          </a:p>
          <a:p>
            <a:r>
              <a:rPr lang="en-US" dirty="0" err="1" smtClean="0"/>
              <a:t>p_TPJ</a:t>
            </a:r>
            <a:r>
              <a:rPr lang="en-US" dirty="0" smtClean="0"/>
              <a:t>=</a:t>
            </a:r>
            <a:r>
              <a:rPr lang="en-US" dirty="0" err="1" smtClean="0"/>
              <a:t>polyfit</a:t>
            </a:r>
            <a:r>
              <a:rPr lang="en-US" dirty="0" smtClean="0"/>
              <a:t>(t_TPJ,TPJ_mean,2);</a:t>
            </a:r>
          </a:p>
          <a:p>
            <a:endParaRPr lang="en-US" dirty="0"/>
          </a:p>
          <a:p>
            <a:r>
              <a:rPr lang="en-GB" dirty="0" smtClean="0"/>
              <a:t>Projection (first set time into future:</a:t>
            </a:r>
            <a:endParaRPr lang="en-GB" dirty="0"/>
          </a:p>
          <a:p>
            <a:r>
              <a:rPr lang="en-US" dirty="0" err="1"/>
              <a:t>t_future</a:t>
            </a:r>
            <a:r>
              <a:rPr lang="en-US" dirty="0"/>
              <a:t>=(</a:t>
            </a:r>
            <a:r>
              <a:rPr lang="en-US" dirty="0" smtClean="0"/>
              <a:t>1993+1/24:1/12:2100</a:t>
            </a:r>
            <a:r>
              <a:rPr lang="en-US" dirty="0" smtClean="0"/>
              <a:t>)’-</a:t>
            </a:r>
            <a:r>
              <a:rPr lang="en-US" dirty="0" err="1"/>
              <a:t>time_now</a:t>
            </a:r>
            <a:r>
              <a:rPr lang="en-US" dirty="0"/>
              <a:t>;</a:t>
            </a:r>
          </a:p>
          <a:p>
            <a:endParaRPr lang="en-US" dirty="0" smtClean="0"/>
          </a:p>
          <a:p>
            <a:r>
              <a:rPr lang="en-US" dirty="0" smtClean="0"/>
              <a:t>Multiply </a:t>
            </a:r>
            <a:r>
              <a:rPr lang="en-US" dirty="0" err="1" smtClean="0"/>
              <a:t>t_future</a:t>
            </a:r>
            <a:r>
              <a:rPr lang="en-US" dirty="0" smtClean="0"/>
              <a:t> x </a:t>
            </a:r>
            <a:r>
              <a:rPr lang="en-US" dirty="0" err="1" smtClean="0"/>
              <a:t>p_TPJ</a:t>
            </a:r>
            <a:r>
              <a:rPr lang="en-US" dirty="0" smtClean="0"/>
              <a:t> to get sea level projection</a:t>
            </a:r>
          </a:p>
          <a:p>
            <a:r>
              <a:rPr lang="en-US" dirty="0" smtClean="0"/>
              <a:t>1) </a:t>
            </a:r>
            <a:r>
              <a:rPr lang="en-US" dirty="0" smtClean="0"/>
              <a:t>linear:    B </a:t>
            </a:r>
            <a:r>
              <a:rPr lang="en-US" dirty="0"/>
              <a:t>x </a:t>
            </a:r>
            <a:r>
              <a:rPr lang="en-US" dirty="0" err="1"/>
              <a:t>t_future</a:t>
            </a:r>
            <a:r>
              <a:rPr lang="en-US" dirty="0"/>
              <a:t> + C</a:t>
            </a:r>
            <a:endParaRPr lang="en-US" dirty="0" smtClean="0"/>
          </a:p>
          <a:p>
            <a:r>
              <a:rPr lang="en-US" dirty="0" smtClean="0"/>
              <a:t>2) Quadratic  A x </a:t>
            </a:r>
            <a:r>
              <a:rPr lang="en-US" dirty="0" err="1" smtClean="0"/>
              <a:t>t_future</a:t>
            </a:r>
            <a:r>
              <a:rPr lang="en-US" dirty="0" smtClean="0"/>
              <a:t>**2 + B x </a:t>
            </a:r>
            <a:r>
              <a:rPr lang="en-US" dirty="0" err="1" smtClean="0"/>
              <a:t>t_future</a:t>
            </a:r>
            <a:r>
              <a:rPr lang="en-US" dirty="0" smtClean="0"/>
              <a:t> + C</a:t>
            </a:r>
            <a:endParaRPr lang="en-US" dirty="0"/>
          </a:p>
          <a:p>
            <a:r>
              <a:rPr lang="en-US" dirty="0" smtClean="0"/>
              <a:t> </a:t>
            </a:r>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5972374" y="4005064"/>
            <a:ext cx="3171626" cy="2403452"/>
          </a:xfrm>
          <a:prstGeom prst="rect">
            <a:avLst/>
          </a:prstGeom>
        </p:spPr>
      </p:pic>
    </p:spTree>
    <p:extLst>
      <p:ext uri="{BB962C8B-B14F-4D97-AF65-F5344CB8AC3E}">
        <p14:creationId xmlns:p14="http://schemas.microsoft.com/office/powerpoint/2010/main" val="2721802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da-DK" dirty="0" smtClean="0"/>
              <a:t>Denmark in year 2100</a:t>
            </a:r>
            <a:br>
              <a:rPr lang="en-US" altLang="da-DK" dirty="0" smtClean="0"/>
            </a:br>
            <a:r>
              <a:rPr lang="en-US" altLang="da-DK" dirty="0" smtClean="0"/>
              <a:t>DMI model (notice uncertainty)</a:t>
            </a:r>
          </a:p>
        </p:txBody>
      </p:sp>
      <p:sp>
        <p:nvSpPr>
          <p:cNvPr id="28675" name="Content Placeholder 2"/>
          <p:cNvSpPr>
            <a:spLocks noGrp="1"/>
          </p:cNvSpPr>
          <p:nvPr>
            <p:ph idx="1"/>
          </p:nvPr>
        </p:nvSpPr>
        <p:spPr/>
        <p:txBody>
          <a:bodyPr/>
          <a:lstStyle/>
          <a:p>
            <a:endParaRPr lang="da-DK" altLang="da-DK" smtClean="0"/>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604963"/>
            <a:ext cx="6859588"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53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85800" y="2130425"/>
            <a:ext cx="7772400" cy="1470025"/>
          </a:xfrm>
        </p:spPr>
        <p:txBody>
          <a:bodyPr anchor="ctr"/>
          <a:lstStyle/>
          <a:p>
            <a:pPr eaLnBrk="1" hangingPunct="1"/>
            <a:endParaRPr lang="da-DK" altLang="da-DK" sz="4400" smtClean="0"/>
          </a:p>
        </p:txBody>
      </p:sp>
      <p:sp>
        <p:nvSpPr>
          <p:cNvPr id="29699" name="Rectangle 3"/>
          <p:cNvSpPr>
            <a:spLocks noGrp="1" noChangeArrowheads="1"/>
          </p:cNvSpPr>
          <p:nvPr>
            <p:ph type="subTitle" idx="1"/>
          </p:nvPr>
        </p:nvSpPr>
        <p:spPr>
          <a:xfrm>
            <a:off x="1371600" y="3886200"/>
            <a:ext cx="6400800" cy="1752600"/>
          </a:xfrm>
        </p:spPr>
        <p:txBody>
          <a:bodyPr/>
          <a:lstStyle/>
          <a:p>
            <a:pPr eaLnBrk="1" hangingPunct="1"/>
            <a:endParaRPr lang="da-DK" altLang="da-DK" sz="3200" smtClean="0"/>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76250"/>
            <a:ext cx="3363913"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4" y="-5532437"/>
            <a:ext cx="13471525" cy="2400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821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this week (extremes)</a:t>
            </a:r>
            <a:endParaRPr lang="en-US" dirty="0"/>
          </a:p>
        </p:txBody>
      </p:sp>
      <p:sp>
        <p:nvSpPr>
          <p:cNvPr id="3" name="Content Placeholder 2"/>
          <p:cNvSpPr>
            <a:spLocks noGrp="1"/>
          </p:cNvSpPr>
          <p:nvPr>
            <p:ph idx="1"/>
          </p:nvPr>
        </p:nvSpPr>
        <p:spPr>
          <a:xfrm>
            <a:off x="616024" y="1600200"/>
            <a:ext cx="7772400" cy="4565650"/>
          </a:xfrm>
        </p:spPr>
        <p:txBody>
          <a:bodyPr/>
          <a:lstStyle/>
          <a:p>
            <a:pPr marL="0" indent="0">
              <a:buNone/>
            </a:pPr>
            <a:r>
              <a:rPr lang="en-US" b="1" dirty="0" smtClean="0"/>
              <a:t>Sea level rise and impact……. </a:t>
            </a:r>
          </a:p>
          <a:p>
            <a:pPr marL="0" indent="0">
              <a:buNone/>
            </a:pPr>
            <a:r>
              <a:rPr lang="en-US" b="1" dirty="0" smtClean="0"/>
              <a:t>Climate Models and sea level Projections</a:t>
            </a:r>
          </a:p>
          <a:p>
            <a:pPr marL="0" indent="0">
              <a:buNone/>
            </a:pPr>
            <a:r>
              <a:rPr lang="en-US" b="1" dirty="0" smtClean="0"/>
              <a:t>Sea </a:t>
            </a:r>
            <a:r>
              <a:rPr lang="en-US" b="1" dirty="0"/>
              <a:t>level rise and sea level extremes:</a:t>
            </a:r>
          </a:p>
          <a:p>
            <a:pPr marL="0" indent="0">
              <a:buNone/>
            </a:pPr>
            <a:endParaRPr lang="en-US" b="1" dirty="0" smtClean="0"/>
          </a:p>
          <a:p>
            <a:pPr marL="0" indent="0">
              <a:buNone/>
            </a:pPr>
            <a:r>
              <a:rPr lang="en-US" b="1" dirty="0" smtClean="0"/>
              <a:t>Article </a:t>
            </a:r>
            <a:r>
              <a:rPr lang="en-US" b="1" dirty="0"/>
              <a:t>Discussion: </a:t>
            </a:r>
          </a:p>
          <a:p>
            <a:pPr marL="0" indent="0">
              <a:buNone/>
            </a:pPr>
            <a:endParaRPr lang="en-US" b="1" dirty="0" smtClean="0"/>
          </a:p>
          <a:p>
            <a:pPr marL="0" indent="0">
              <a:buNone/>
            </a:pPr>
            <a:r>
              <a:rPr lang="en-US" b="1" dirty="0" smtClean="0"/>
              <a:t>Contributions to sea level extremes:  </a:t>
            </a:r>
          </a:p>
          <a:p>
            <a:pPr lvl="1"/>
            <a:r>
              <a:rPr lang="en-US" b="1" dirty="0" smtClean="0"/>
              <a:t>Contribution from Ocean Tides</a:t>
            </a:r>
          </a:p>
          <a:p>
            <a:pPr lvl="1">
              <a:buFontTx/>
              <a:buChar char="-"/>
            </a:pPr>
            <a:r>
              <a:rPr lang="en-US" b="1" dirty="0" smtClean="0"/>
              <a:t>Contribution from Winds + Waves </a:t>
            </a:r>
          </a:p>
          <a:p>
            <a:pPr lvl="1">
              <a:buFontTx/>
              <a:buChar char="-"/>
            </a:pPr>
            <a:r>
              <a:rPr lang="en-US" b="1" dirty="0" smtClean="0"/>
              <a:t>Contribution from Changing currents + Sea level change. </a:t>
            </a:r>
          </a:p>
          <a:p>
            <a:endParaRPr lang="en-US" b="1" dirty="0" smtClean="0"/>
          </a:p>
          <a:p>
            <a:pPr marL="0" indent="0">
              <a:buNone/>
            </a:pPr>
            <a:r>
              <a:rPr lang="en-US" b="1" dirty="0" smtClean="0"/>
              <a:t>Sea level extremes – observations: </a:t>
            </a:r>
          </a:p>
          <a:p>
            <a:pPr marL="0" indent="0">
              <a:buNone/>
            </a:pPr>
            <a:r>
              <a:rPr lang="en-US" b="1" dirty="0"/>
              <a:t>	</a:t>
            </a:r>
            <a:r>
              <a:rPr lang="en-US" b="1" dirty="0" smtClean="0"/>
              <a:t>Working with Newlyn – Annual + extreme. </a:t>
            </a:r>
            <a:r>
              <a:rPr lang="en-US" b="1" dirty="0" smtClean="0"/>
              <a:t>(might skip)</a:t>
            </a:r>
            <a:endParaRPr lang="en-US" b="1" dirty="0" smtClean="0"/>
          </a:p>
          <a:p>
            <a:pPr marL="0" indent="0">
              <a:buNone/>
            </a:pPr>
            <a:endParaRPr lang="en-US" b="1" dirty="0"/>
          </a:p>
          <a:p>
            <a:pPr marL="0" indent="0">
              <a:buNone/>
            </a:pPr>
            <a:r>
              <a:rPr lang="en-US" b="1" dirty="0" smtClean="0"/>
              <a:t>Impacts </a:t>
            </a:r>
            <a:endParaRPr lang="en-US" b="1" dirty="0" smtClean="0"/>
          </a:p>
        </p:txBody>
      </p:sp>
    </p:spTree>
    <p:extLst>
      <p:ext uri="{BB962C8B-B14F-4D97-AF65-F5344CB8AC3E}">
        <p14:creationId xmlns:p14="http://schemas.microsoft.com/office/powerpoint/2010/main" val="379950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30553"/>
            <a:ext cx="8421633" cy="55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837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a:t>
            </a:r>
            <a:endParaRPr lang="en-US" dirty="0"/>
          </a:p>
        </p:txBody>
      </p:sp>
    </p:spTree>
    <p:extLst>
      <p:ext uri="{BB962C8B-B14F-4D97-AF65-F5344CB8AC3E}">
        <p14:creationId xmlns:p14="http://schemas.microsoft.com/office/powerpoint/2010/main" val="1653235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Extremes </a:t>
            </a:r>
            <a:r>
              <a:rPr lang="en-US" dirty="0" smtClean="0"/>
              <a:t>along Europe’s </a:t>
            </a:r>
            <a:r>
              <a:rPr lang="en-US" dirty="0" smtClean="0"/>
              <a:t>coast. </a:t>
            </a:r>
            <a:endParaRPr lang="en-US" dirty="0"/>
          </a:p>
        </p:txBody>
      </p:sp>
      <p:sp>
        <p:nvSpPr>
          <p:cNvPr id="3" name="Content Placeholder 2"/>
          <p:cNvSpPr>
            <a:spLocks noGrp="1"/>
          </p:cNvSpPr>
          <p:nvPr>
            <p:ph idx="1"/>
          </p:nvPr>
        </p:nvSpPr>
        <p:spPr>
          <a:xfrm>
            <a:off x="539552" y="3717032"/>
            <a:ext cx="7772400" cy="4565650"/>
          </a:xfrm>
        </p:spPr>
        <p:txBody>
          <a:bodyPr/>
          <a:lstStyle/>
          <a:p>
            <a:r>
              <a:rPr lang="en-US" dirty="0" smtClean="0"/>
              <a:t>Article by </a:t>
            </a:r>
            <a:r>
              <a:rPr lang="en-US" dirty="0" err="1" smtClean="0"/>
              <a:t>Vousdoukas</a:t>
            </a:r>
            <a:r>
              <a:rPr lang="en-US" dirty="0" smtClean="0"/>
              <a:t> et al. AGU journal open access: </a:t>
            </a:r>
          </a:p>
          <a:p>
            <a:endParaRPr lang="en-US" dirty="0" smtClean="0"/>
          </a:p>
          <a:p>
            <a:r>
              <a:rPr lang="en-US" dirty="0" smtClean="0"/>
              <a:t>Interesting as it is a detailed </a:t>
            </a:r>
            <a:r>
              <a:rPr lang="en-US" dirty="0"/>
              <a:t>v</a:t>
            </a:r>
            <a:r>
              <a:rPr lang="en-US" dirty="0" smtClean="0"/>
              <a:t>iew of extreme sea level in the future. </a:t>
            </a:r>
          </a:p>
          <a:p>
            <a:endParaRPr lang="en-US" dirty="0"/>
          </a:p>
          <a:p>
            <a:r>
              <a:rPr lang="en-US" dirty="0" smtClean="0"/>
              <a:t>Before we discuss – let me </a:t>
            </a:r>
            <a:r>
              <a:rPr lang="en-US" dirty="0" smtClean="0"/>
              <a:t>introduce usage of nested model…….</a:t>
            </a:r>
            <a:endParaRPr lang="en-US" dirty="0"/>
          </a:p>
        </p:txBody>
      </p:sp>
      <p:sp>
        <p:nvSpPr>
          <p:cNvPr id="5" name="Title 1"/>
          <p:cNvSpPr txBox="1">
            <a:spLocks/>
          </p:cNvSpPr>
          <p:nvPr/>
        </p:nvSpPr>
        <p:spPr bwMode="auto">
          <a:xfrm>
            <a:off x="251520" y="2060848"/>
            <a:ext cx="8274496"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a:lstStyle>
          <a:p>
            <a:r>
              <a:rPr lang="da-DK" altLang="da-DK" kern="0" dirty="0" smtClean="0">
                <a:ea typeface="ＭＳ Ｐゴシック" panose="020B0600070205080204" pitchFamily="34" charset="-128"/>
              </a:rPr>
              <a:t>E(t) = </a:t>
            </a:r>
            <a:r>
              <a:rPr lang="da-DK" altLang="da-DK" kern="0" dirty="0" smtClean="0">
                <a:solidFill>
                  <a:srgbClr val="00B050"/>
                </a:solidFill>
                <a:ea typeface="ＭＳ Ｐゴシック" panose="020B0600070205080204" pitchFamily="34" charset="-128"/>
              </a:rPr>
              <a:t>max(T(t)) + max(S(t)) </a:t>
            </a:r>
            <a:r>
              <a:rPr lang="da-DK" altLang="da-DK" kern="0" dirty="0" smtClean="0">
                <a:solidFill>
                  <a:srgbClr val="00B050"/>
                </a:solidFill>
                <a:ea typeface="ＭＳ Ｐゴシック" panose="020B0600070205080204" pitchFamily="34" charset="-128"/>
              </a:rPr>
              <a:t>+ max(</a:t>
            </a:r>
            <a:r>
              <a:rPr lang="el-GR" altLang="da-DK" kern="0" dirty="0" smtClean="0">
                <a:solidFill>
                  <a:srgbClr val="00B050"/>
                </a:solidFill>
                <a:ea typeface="ＭＳ Ｐゴシック" panose="020B0600070205080204" pitchFamily="34" charset="-128"/>
              </a:rPr>
              <a:t>Δ </a:t>
            </a:r>
            <a:r>
              <a:rPr lang="da-DK" altLang="da-DK" kern="0" dirty="0" smtClean="0">
                <a:solidFill>
                  <a:srgbClr val="00B050"/>
                </a:solidFill>
                <a:ea typeface="ＭＳ Ｐゴシック" panose="020B0600070205080204" pitchFamily="34" charset="-128"/>
              </a:rPr>
              <a:t>O(t</a:t>
            </a:r>
            <a:r>
              <a:rPr lang="da-DK" altLang="da-DK" kern="0" dirty="0" smtClean="0">
                <a:solidFill>
                  <a:srgbClr val="00B050"/>
                </a:solidFill>
                <a:ea typeface="ＭＳ Ｐゴシック" panose="020B0600070205080204" pitchFamily="34" charset="-128"/>
              </a:rPr>
              <a:t>)) </a:t>
            </a:r>
            <a:r>
              <a:rPr lang="da-DK" altLang="da-DK" kern="0" dirty="0" smtClean="0">
                <a:solidFill>
                  <a:srgbClr val="00B050"/>
                </a:solidFill>
                <a:ea typeface="ＭＳ Ｐゴシック" panose="020B0600070205080204" pitchFamily="34" charset="-128"/>
              </a:rPr>
              <a:t>+</a:t>
            </a:r>
            <a:r>
              <a:rPr lang="da-DK" altLang="da-DK" kern="0" dirty="0" smtClean="0">
                <a:ea typeface="ＭＳ Ｐゴシック" panose="020B0600070205080204" pitchFamily="34" charset="-128"/>
              </a:rPr>
              <a:t> Z</a:t>
            </a:r>
            <a:r>
              <a:rPr lang="da-DK" altLang="da-DK" kern="0" baseline="-25000" dirty="0" smtClean="0">
                <a:ea typeface="ＭＳ Ｐゴシック" panose="020B0600070205080204" pitchFamily="34" charset="-128"/>
              </a:rPr>
              <a:t>0</a:t>
            </a:r>
            <a:r>
              <a:rPr lang="da-DK" altLang="da-DK" kern="0" dirty="0" smtClean="0">
                <a:ea typeface="ＭＳ Ｐゴシック" panose="020B0600070205080204" pitchFamily="34" charset="-128"/>
              </a:rPr>
              <a:t>(t).</a:t>
            </a:r>
          </a:p>
          <a:p>
            <a:endParaRPr lang="da-DK" altLang="da-DK" kern="0" dirty="0">
              <a:ea typeface="ＭＳ Ｐゴシック" panose="020B0600070205080204" pitchFamily="34" charset="-128"/>
            </a:endParaRPr>
          </a:p>
          <a:p>
            <a:r>
              <a:rPr lang="da-DK" altLang="da-DK" kern="0" dirty="0" smtClean="0">
                <a:ea typeface="ＭＳ Ｐゴシック" panose="020B0600070205080204" pitchFamily="34" charset="-128"/>
              </a:rPr>
              <a:t>Changes </a:t>
            </a:r>
            <a:r>
              <a:rPr lang="da-DK" altLang="da-DK" kern="0" dirty="0">
                <a:ea typeface="ＭＳ Ｐゴシック" panose="020B0600070205080204" pitchFamily="34" charset="-128"/>
              </a:rPr>
              <a:t>in </a:t>
            </a:r>
            <a:r>
              <a:rPr lang="da-DK" altLang="da-DK" kern="0" dirty="0" smtClean="0">
                <a:ea typeface="ＭＳ Ｐゴシック" panose="020B0600070205080204" pitchFamily="34" charset="-128"/>
              </a:rPr>
              <a:t>Z</a:t>
            </a:r>
            <a:r>
              <a:rPr lang="da-DK" altLang="da-DK" kern="0" baseline="-25000" dirty="0" smtClean="0">
                <a:ea typeface="ＭＳ Ｐゴシック" panose="020B0600070205080204" pitchFamily="34" charset="-128"/>
              </a:rPr>
              <a:t>0</a:t>
            </a:r>
            <a:r>
              <a:rPr lang="da-DK" altLang="da-DK" kern="0" dirty="0" smtClean="0">
                <a:ea typeface="ＭＳ Ｐゴシック" panose="020B0600070205080204" pitchFamily="34" charset="-128"/>
              </a:rPr>
              <a:t>(t) </a:t>
            </a:r>
            <a:r>
              <a:rPr lang="da-DK" altLang="da-DK" kern="0" dirty="0" smtClean="0">
                <a:ea typeface="ＭＳ Ｐゴシック" panose="020B0600070205080204" pitchFamily="34" charset="-128"/>
              </a:rPr>
              <a:t>is given as relative SL(model)</a:t>
            </a:r>
            <a:endParaRPr lang="da-DK" altLang="da-DK" kern="0" dirty="0" smtClean="0">
              <a:ea typeface="ＭＳ Ｐゴシック" panose="020B0600070205080204" pitchFamily="34" charset="-128"/>
            </a:endParaRPr>
          </a:p>
        </p:txBody>
      </p:sp>
    </p:spTree>
    <p:extLst>
      <p:ext uri="{BB962C8B-B14F-4D97-AF65-F5344CB8AC3E}">
        <p14:creationId xmlns:p14="http://schemas.microsoft.com/office/powerpoint/2010/main" val="2378616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Vousdukas</a:t>
            </a:r>
            <a:r>
              <a:rPr lang="da-DK" dirty="0" smtClean="0"/>
              <a:t> et al. 2017. </a:t>
            </a:r>
            <a:endParaRPr lang="da-DK" dirty="0"/>
          </a:p>
        </p:txBody>
      </p:sp>
      <p:sp>
        <p:nvSpPr>
          <p:cNvPr id="3" name="Content Placeholder 2"/>
          <p:cNvSpPr>
            <a:spLocks noGrp="1"/>
          </p:cNvSpPr>
          <p:nvPr>
            <p:ph idx="1"/>
          </p:nvPr>
        </p:nvSpPr>
        <p:spPr/>
        <p:txBody>
          <a:bodyPr/>
          <a:lstStyle/>
          <a:p>
            <a:r>
              <a:rPr lang="da-DK" dirty="0" err="1" smtClean="0"/>
              <a:t>Nested</a:t>
            </a:r>
            <a:r>
              <a:rPr lang="da-DK" dirty="0" smtClean="0"/>
              <a:t> models </a:t>
            </a:r>
            <a:r>
              <a:rPr lang="da-DK" dirty="0" err="1" smtClean="0"/>
              <a:t>vs</a:t>
            </a:r>
            <a:r>
              <a:rPr lang="da-DK" dirty="0" smtClean="0"/>
              <a:t> Global models </a:t>
            </a:r>
            <a:endParaRPr lang="da-DK" dirty="0"/>
          </a:p>
        </p:txBody>
      </p:sp>
      <p:pic>
        <p:nvPicPr>
          <p:cNvPr id="4" name="Picture 3"/>
          <p:cNvPicPr>
            <a:picLocks noChangeAspect="1"/>
          </p:cNvPicPr>
          <p:nvPr/>
        </p:nvPicPr>
        <p:blipFill>
          <a:blip r:embed="rId2"/>
          <a:stretch>
            <a:fillRect/>
          </a:stretch>
        </p:blipFill>
        <p:spPr>
          <a:xfrm>
            <a:off x="0" y="2204864"/>
            <a:ext cx="9144000" cy="4442604"/>
          </a:xfrm>
          <a:prstGeom prst="rect">
            <a:avLst/>
          </a:prstGeom>
        </p:spPr>
      </p:pic>
    </p:spTree>
    <p:extLst>
      <p:ext uri="{BB962C8B-B14F-4D97-AF65-F5344CB8AC3E}">
        <p14:creationId xmlns:p14="http://schemas.microsoft.com/office/powerpoint/2010/main" val="735806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42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18717"/>
            <a:ext cx="8132440" cy="636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28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52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991" y="1124744"/>
            <a:ext cx="8172400" cy="612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34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Vousdoukas</a:t>
            </a:r>
            <a:r>
              <a:rPr lang="en-US" dirty="0" smtClean="0"/>
              <a:t> </a:t>
            </a:r>
            <a:r>
              <a:rPr lang="en-US" dirty="0" smtClean="0"/>
              <a:t>is trying to say is: </a:t>
            </a:r>
            <a:endParaRPr lang="en-US" dirty="0"/>
          </a:p>
        </p:txBody>
      </p:sp>
      <p:sp>
        <p:nvSpPr>
          <p:cNvPr id="3" name="Content Placeholder 2"/>
          <p:cNvSpPr>
            <a:spLocks noGrp="1"/>
          </p:cNvSpPr>
          <p:nvPr>
            <p:ph idx="1"/>
          </p:nvPr>
        </p:nvSpPr>
        <p:spPr>
          <a:xfrm>
            <a:off x="609600" y="1628800"/>
            <a:ext cx="8282880" cy="4537050"/>
          </a:xfrm>
        </p:spPr>
        <p:txBody>
          <a:bodyPr/>
          <a:lstStyle/>
          <a:p>
            <a:endParaRPr lang="en-US" dirty="0" smtClean="0"/>
          </a:p>
          <a:p>
            <a:r>
              <a:rPr lang="en-US" dirty="0" smtClean="0"/>
              <a:t>Predicting future extreme sea levels (ESL) has large REGIONAL VARIATION. </a:t>
            </a:r>
          </a:p>
          <a:p>
            <a:endParaRPr lang="en-US" dirty="0"/>
          </a:p>
          <a:p>
            <a:r>
              <a:rPr lang="en-US" dirty="0" smtClean="0"/>
              <a:t>Local effects will create local </a:t>
            </a:r>
            <a:r>
              <a:rPr lang="en-US" dirty="0" smtClean="0"/>
              <a:t>variations in ESL. </a:t>
            </a:r>
          </a:p>
          <a:p>
            <a:endParaRPr lang="en-US" dirty="0"/>
          </a:p>
          <a:p>
            <a:r>
              <a:rPr lang="en-US" dirty="0" smtClean="0"/>
              <a:t>Sea level rise if frequently not the largest component</a:t>
            </a:r>
            <a:r>
              <a:rPr lang="en-US" dirty="0" smtClean="0"/>
              <a:t> </a:t>
            </a: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4054439" y="3716486"/>
            <a:ext cx="5089561" cy="3096890"/>
          </a:xfrm>
          <a:prstGeom prst="rect">
            <a:avLst/>
          </a:prstGeom>
        </p:spPr>
      </p:pic>
    </p:spTree>
    <p:extLst>
      <p:ext uri="{BB962C8B-B14F-4D97-AF65-F5344CB8AC3E}">
        <p14:creationId xmlns:p14="http://schemas.microsoft.com/office/powerpoint/2010/main" val="3672491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801" y="269776"/>
            <a:ext cx="7772400" cy="1143000"/>
          </a:xfrm>
        </p:spPr>
        <p:txBody>
          <a:bodyPr/>
          <a:lstStyle/>
          <a:p>
            <a:r>
              <a:rPr lang="da-DK" dirty="0" smtClean="0"/>
              <a:t>			Sea Level Extremes – </a:t>
            </a:r>
            <a:br>
              <a:rPr lang="da-DK" dirty="0" smtClean="0"/>
            </a:br>
            <a:r>
              <a:rPr lang="da-DK" dirty="0" smtClean="0"/>
              <a:t/>
            </a:r>
            <a:br>
              <a:rPr lang="da-DK" dirty="0" smtClean="0"/>
            </a:br>
            <a:r>
              <a:rPr lang="da-DK" dirty="0" smtClean="0"/>
              <a:t>Group </a:t>
            </a:r>
            <a:r>
              <a:rPr lang="da-DK" dirty="0" err="1" smtClean="0"/>
              <a:t>discusssion</a:t>
            </a:r>
            <a:r>
              <a:rPr lang="da-DK" dirty="0" smtClean="0"/>
              <a:t> / </a:t>
            </a:r>
            <a:r>
              <a:rPr lang="da-DK" dirty="0" err="1" smtClean="0"/>
              <a:t>presentation</a:t>
            </a:r>
            <a:endParaRPr lang="da-DK" dirty="0"/>
          </a:p>
        </p:txBody>
      </p:sp>
      <p:sp>
        <p:nvSpPr>
          <p:cNvPr id="3" name="Content Placeholder 2"/>
          <p:cNvSpPr>
            <a:spLocks noGrp="1"/>
          </p:cNvSpPr>
          <p:nvPr>
            <p:ph idx="1"/>
          </p:nvPr>
        </p:nvSpPr>
        <p:spPr/>
        <p:txBody>
          <a:bodyPr/>
          <a:lstStyle/>
          <a:p>
            <a:pPr marL="0" indent="0">
              <a:buNone/>
            </a:pPr>
            <a:endParaRPr lang="da-DK" dirty="0" smtClean="0"/>
          </a:p>
          <a:p>
            <a:pPr marL="0" indent="0">
              <a:buNone/>
            </a:pPr>
            <a:r>
              <a:rPr lang="da-DK" dirty="0" smtClean="0"/>
              <a:t>Group 1:    </a:t>
            </a:r>
            <a:r>
              <a:rPr lang="da-DK" dirty="0" err="1" smtClean="0"/>
              <a:t>Figure</a:t>
            </a:r>
            <a:r>
              <a:rPr lang="da-DK" dirty="0" smtClean="0"/>
              <a:t> 2 + </a:t>
            </a:r>
            <a:r>
              <a:rPr lang="da-DK" dirty="0" err="1" smtClean="0"/>
              <a:t>Figure</a:t>
            </a:r>
            <a:r>
              <a:rPr lang="da-DK" dirty="0" smtClean="0"/>
              <a:t> 3 (</a:t>
            </a:r>
            <a:r>
              <a:rPr lang="da-DK" dirty="0" err="1" smtClean="0"/>
              <a:t>findings</a:t>
            </a:r>
            <a:r>
              <a:rPr lang="da-DK" dirty="0" smtClean="0"/>
              <a:t>). </a:t>
            </a:r>
            <a:endParaRPr lang="da-DK" dirty="0"/>
          </a:p>
          <a:p>
            <a:pPr marL="0" indent="0">
              <a:buNone/>
            </a:pPr>
            <a:endParaRPr lang="da-DK" dirty="0" smtClean="0"/>
          </a:p>
          <a:p>
            <a:pPr marL="0" indent="0">
              <a:buNone/>
            </a:pPr>
            <a:r>
              <a:rPr lang="da-DK" dirty="0" smtClean="0"/>
              <a:t>Group 2:    </a:t>
            </a:r>
            <a:r>
              <a:rPr lang="da-DK" dirty="0" err="1" smtClean="0"/>
              <a:t>Figure</a:t>
            </a:r>
            <a:r>
              <a:rPr lang="da-DK" dirty="0" smtClean="0"/>
              <a:t> 5  (</a:t>
            </a:r>
            <a:r>
              <a:rPr lang="da-DK" dirty="0" err="1" smtClean="0"/>
              <a:t>Contribution</a:t>
            </a:r>
            <a:r>
              <a:rPr lang="da-DK" dirty="0" smtClean="0"/>
              <a:t> of </a:t>
            </a:r>
            <a:r>
              <a:rPr lang="da-DK" dirty="0" err="1" smtClean="0"/>
              <a:t>weather</a:t>
            </a:r>
            <a:r>
              <a:rPr lang="da-DK" dirty="0" smtClean="0"/>
              <a:t> </a:t>
            </a:r>
            <a:r>
              <a:rPr lang="da-DK" dirty="0" err="1" smtClean="0"/>
              <a:t>extremes</a:t>
            </a:r>
            <a:r>
              <a:rPr lang="da-DK" dirty="0" smtClean="0"/>
              <a:t>) + </a:t>
            </a:r>
            <a:r>
              <a:rPr lang="da-DK" dirty="0" err="1" smtClean="0"/>
              <a:t>Figure</a:t>
            </a:r>
            <a:r>
              <a:rPr lang="da-DK" dirty="0" smtClean="0"/>
              <a:t> </a:t>
            </a:r>
            <a:r>
              <a:rPr lang="da-DK" dirty="0" smtClean="0"/>
              <a:t>6</a:t>
            </a:r>
            <a:endParaRPr lang="da-DK" dirty="0" smtClean="0"/>
          </a:p>
          <a:p>
            <a:pPr marL="0" indent="0">
              <a:buNone/>
            </a:pPr>
            <a:endParaRPr lang="da-DK" dirty="0"/>
          </a:p>
          <a:p>
            <a:pPr marL="0" indent="0">
              <a:buNone/>
            </a:pPr>
            <a:r>
              <a:rPr lang="da-DK" dirty="0" smtClean="0"/>
              <a:t>Group 3:    </a:t>
            </a:r>
            <a:r>
              <a:rPr lang="da-DK" dirty="0" err="1" smtClean="0"/>
              <a:t>Figure</a:t>
            </a:r>
            <a:r>
              <a:rPr lang="da-DK" dirty="0" smtClean="0"/>
              <a:t> 8 + </a:t>
            </a:r>
            <a:r>
              <a:rPr lang="da-DK" dirty="0" err="1" smtClean="0"/>
              <a:t>Table</a:t>
            </a:r>
            <a:r>
              <a:rPr lang="da-DK" dirty="0" smtClean="0"/>
              <a:t> 1 (Evolution of </a:t>
            </a:r>
            <a:r>
              <a:rPr lang="da-DK" dirty="0" smtClean="0"/>
              <a:t>a 100 </a:t>
            </a:r>
            <a:r>
              <a:rPr lang="da-DK" dirty="0" err="1" smtClean="0"/>
              <a:t>year</a:t>
            </a:r>
            <a:r>
              <a:rPr lang="da-DK" dirty="0" smtClean="0"/>
              <a:t> </a:t>
            </a:r>
            <a:r>
              <a:rPr lang="da-DK" dirty="0" err="1" smtClean="0"/>
              <a:t>extreme</a:t>
            </a:r>
            <a:r>
              <a:rPr lang="da-DK" dirty="0" smtClean="0"/>
              <a:t>)</a:t>
            </a:r>
            <a:endParaRPr lang="da-DK" dirty="0" smtClean="0"/>
          </a:p>
          <a:p>
            <a:pPr marL="0" indent="0">
              <a:buNone/>
            </a:pPr>
            <a:endParaRPr lang="da-DK" dirty="0"/>
          </a:p>
          <a:p>
            <a:pPr marL="0" indent="0">
              <a:buNone/>
            </a:pPr>
            <a:r>
              <a:rPr lang="da-DK" dirty="0" smtClean="0"/>
              <a:t>Group 4:    </a:t>
            </a:r>
            <a:r>
              <a:rPr lang="da-DK" dirty="0" err="1" smtClean="0"/>
              <a:t>Figure</a:t>
            </a:r>
            <a:r>
              <a:rPr lang="da-DK" dirty="0" smtClean="0"/>
              <a:t> 9 + </a:t>
            </a:r>
            <a:r>
              <a:rPr lang="da-DK" dirty="0" err="1" smtClean="0"/>
              <a:t>Table</a:t>
            </a:r>
            <a:r>
              <a:rPr lang="da-DK" dirty="0" smtClean="0"/>
              <a:t> 2 (Return </a:t>
            </a:r>
            <a:r>
              <a:rPr lang="da-DK" dirty="0" err="1" smtClean="0"/>
              <a:t>period</a:t>
            </a:r>
            <a:r>
              <a:rPr lang="da-DK" dirty="0" smtClean="0"/>
              <a:t> of present </a:t>
            </a:r>
            <a:r>
              <a:rPr lang="da-DK" dirty="0" err="1" smtClean="0"/>
              <a:t>day</a:t>
            </a:r>
            <a:r>
              <a:rPr lang="da-DK" dirty="0" smtClean="0"/>
              <a:t> 100 </a:t>
            </a:r>
            <a:r>
              <a:rPr lang="da-DK" dirty="0" err="1" smtClean="0"/>
              <a:t>year</a:t>
            </a:r>
            <a:r>
              <a:rPr lang="da-DK" dirty="0" smtClean="0"/>
              <a:t> </a:t>
            </a:r>
            <a:r>
              <a:rPr lang="da-DK" dirty="0" err="1" smtClean="0"/>
              <a:t>extreme</a:t>
            </a:r>
            <a:r>
              <a:rPr lang="da-DK" dirty="0" smtClean="0"/>
              <a:t>)  </a:t>
            </a:r>
          </a:p>
        </p:txBody>
      </p:sp>
    </p:spTree>
    <p:extLst>
      <p:ext uri="{BB962C8B-B14F-4D97-AF65-F5344CB8AC3E}">
        <p14:creationId xmlns:p14="http://schemas.microsoft.com/office/powerpoint/2010/main" val="1318574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5" name="Picture 4"/>
          <p:cNvPicPr>
            <a:picLocks noChangeAspect="1"/>
          </p:cNvPicPr>
          <p:nvPr/>
        </p:nvPicPr>
        <p:blipFill>
          <a:blip r:embed="rId2"/>
          <a:stretch>
            <a:fillRect/>
          </a:stretch>
        </p:blipFill>
        <p:spPr>
          <a:xfrm>
            <a:off x="0" y="0"/>
            <a:ext cx="9144000" cy="6823146"/>
          </a:xfrm>
          <a:prstGeom prst="rect">
            <a:avLst/>
          </a:prstGeom>
        </p:spPr>
      </p:pic>
    </p:spTree>
    <p:extLst>
      <p:ext uri="{BB962C8B-B14F-4D97-AF65-F5344CB8AC3E}">
        <p14:creationId xmlns:p14="http://schemas.microsoft.com/office/powerpoint/2010/main" val="2881515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2339752" y="332656"/>
            <a:ext cx="6192687" cy="457200"/>
          </a:xfrm>
        </p:spPr>
        <p:txBody>
          <a:bodyPr/>
          <a:lstStyle/>
          <a:p>
            <a:r>
              <a:rPr lang="da-DK" altLang="da-DK" dirty="0" smtClean="0">
                <a:ea typeface="ＭＳ Ｐゴシック" panose="020B0600070205080204" pitchFamily="34" charset="-128"/>
              </a:rPr>
              <a:t>Tide and Storm </a:t>
            </a:r>
            <a:r>
              <a:rPr lang="da-DK" altLang="da-DK" dirty="0" err="1" smtClean="0">
                <a:ea typeface="ＭＳ Ｐゴシック" panose="020B0600070205080204" pitchFamily="34" charset="-128"/>
              </a:rPr>
              <a:t>Surges</a:t>
            </a:r>
            <a:r>
              <a:rPr lang="da-DK" altLang="da-DK" dirty="0" smtClean="0">
                <a:ea typeface="ＭＳ Ｐゴシック" panose="020B0600070205080204" pitchFamily="34" charset="-128"/>
              </a:rPr>
              <a:t> Extremes </a:t>
            </a:r>
          </a:p>
        </p:txBody>
      </p:sp>
      <p:pic>
        <p:nvPicPr>
          <p:cNvPr id="20483" name="Picture 1027" descr="K:\bornholm\surge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63" y="4014788"/>
            <a:ext cx="428783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1028"/>
          <p:cNvSpPr txBox="1">
            <a:spLocks noChangeArrowheads="1"/>
          </p:cNvSpPr>
          <p:nvPr/>
        </p:nvSpPr>
        <p:spPr bwMode="auto">
          <a:xfrm>
            <a:off x="179388" y="1052513"/>
            <a:ext cx="5753178"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1600">
                <a:solidFill>
                  <a:schemeClr val="tx1"/>
                </a:solidFill>
                <a:latin typeface="Verdana" pitchFamily="34" charset="0"/>
                <a:ea typeface="ＭＳ Ｐゴシック" pitchFamily="1" charset="-128"/>
              </a:defRPr>
            </a:lvl1pPr>
            <a:lvl2pPr marL="742950" indent="-285750" eaLnBrk="0" hangingPunct="0">
              <a:spcBef>
                <a:spcPct val="20000"/>
              </a:spcBef>
              <a:buChar char="–"/>
              <a:defRPr sz="1600">
                <a:solidFill>
                  <a:schemeClr val="tx1"/>
                </a:solidFill>
                <a:latin typeface="Verdana" pitchFamily="34" charset="0"/>
                <a:ea typeface="ＭＳ Ｐゴシック" pitchFamily="1" charset="-128"/>
              </a:defRPr>
            </a:lvl2pPr>
            <a:lvl3pPr marL="1143000" indent="-228600" eaLnBrk="0" hangingPunct="0">
              <a:spcBef>
                <a:spcPct val="20000"/>
              </a:spcBef>
              <a:buChar char="•"/>
              <a:defRPr sz="1600">
                <a:solidFill>
                  <a:schemeClr val="tx1"/>
                </a:solidFill>
                <a:latin typeface="Verdana" pitchFamily="34" charset="0"/>
                <a:ea typeface="ＭＳ Ｐゴシック" pitchFamily="1" charset="-128"/>
              </a:defRPr>
            </a:lvl3pPr>
            <a:lvl4pPr marL="1600200" indent="-228600" eaLnBrk="0" hangingPunct="0">
              <a:spcBef>
                <a:spcPct val="20000"/>
              </a:spcBef>
              <a:buChar char="–"/>
              <a:defRPr sz="1600">
                <a:solidFill>
                  <a:schemeClr val="tx1"/>
                </a:solidFill>
                <a:latin typeface="Verdana" pitchFamily="34" charset="0"/>
                <a:ea typeface="ＭＳ Ｐゴシック" pitchFamily="1" charset="-128"/>
              </a:defRPr>
            </a:lvl4pPr>
            <a:lvl5pPr marL="2057400" indent="-228600" eaLnBrk="0" hangingPunct="0">
              <a:spcBef>
                <a:spcPct val="20000"/>
              </a:spcBef>
              <a:buChar char="»"/>
              <a:defRPr sz="1600">
                <a:solidFill>
                  <a:schemeClr val="tx1"/>
                </a:solidFill>
                <a:latin typeface="Verdana" pitchFamily="34" charset="0"/>
                <a:ea typeface="ＭＳ Ｐゴシック" pitchFamily="1"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9pPr>
          </a:lstStyle>
          <a:p>
            <a:pPr>
              <a:spcBef>
                <a:spcPct val="50000"/>
              </a:spcBef>
              <a:buFontTx/>
              <a:buNone/>
              <a:defRPr/>
            </a:pPr>
            <a:r>
              <a:rPr lang="el-GR" altLang="da-DK" b="1" dirty="0" smtClean="0"/>
              <a:t>ξ</a:t>
            </a:r>
            <a:r>
              <a:rPr lang="da-DK" altLang="da-DK" b="1" dirty="0" smtClean="0"/>
              <a:t>(t) = </a:t>
            </a:r>
            <a:r>
              <a:rPr lang="da-DK" altLang="da-DK" b="1" dirty="0" smtClean="0">
                <a:solidFill>
                  <a:schemeClr val="bg2">
                    <a:lumMod val="75000"/>
                  </a:schemeClr>
                </a:solidFill>
              </a:rPr>
              <a:t>Z</a:t>
            </a:r>
            <a:r>
              <a:rPr lang="da-DK" altLang="da-DK" b="1" baseline="-25000" dirty="0" smtClean="0">
                <a:solidFill>
                  <a:schemeClr val="bg2">
                    <a:lumMod val="75000"/>
                  </a:schemeClr>
                </a:solidFill>
              </a:rPr>
              <a:t>0</a:t>
            </a:r>
            <a:r>
              <a:rPr lang="da-DK" altLang="da-DK" b="1" dirty="0" smtClean="0">
                <a:solidFill>
                  <a:schemeClr val="bg2">
                    <a:lumMod val="75000"/>
                  </a:schemeClr>
                </a:solidFill>
              </a:rPr>
              <a:t>(t) </a:t>
            </a:r>
            <a:r>
              <a:rPr lang="da-DK" altLang="da-DK" b="1" dirty="0" smtClean="0"/>
              <a:t>+ </a:t>
            </a:r>
            <a:r>
              <a:rPr lang="da-DK" altLang="da-DK" b="1" dirty="0" smtClean="0">
                <a:solidFill>
                  <a:schemeClr val="accent2"/>
                </a:solidFill>
              </a:rPr>
              <a:t>T(t) + S(t) </a:t>
            </a:r>
            <a:r>
              <a:rPr lang="da-DK" altLang="da-DK" b="1" dirty="0" smtClean="0"/>
              <a:t>+ </a:t>
            </a:r>
            <a:r>
              <a:rPr lang="da-DK" altLang="da-DK" b="1" dirty="0" smtClean="0">
                <a:solidFill>
                  <a:schemeClr val="bg2">
                    <a:lumMod val="75000"/>
                  </a:schemeClr>
                </a:solidFill>
              </a:rPr>
              <a:t>O(t). </a:t>
            </a:r>
          </a:p>
          <a:p>
            <a:pPr eaLnBrk="1" hangingPunct="1">
              <a:spcBef>
                <a:spcPct val="50000"/>
              </a:spcBef>
              <a:buFontTx/>
              <a:buNone/>
              <a:defRPr/>
            </a:pPr>
            <a:endParaRPr lang="da-DK" altLang="da-DK" dirty="0" smtClean="0"/>
          </a:p>
          <a:p>
            <a:pPr eaLnBrk="1" hangingPunct="1">
              <a:spcBef>
                <a:spcPct val="50000"/>
              </a:spcBef>
              <a:buFontTx/>
              <a:buNone/>
              <a:defRPr/>
            </a:pPr>
            <a:r>
              <a:rPr lang="da-DK" altLang="da-DK" dirty="0" smtClean="0"/>
              <a:t>T(t) is a (</a:t>
            </a:r>
            <a:r>
              <a:rPr lang="da-DK" altLang="da-DK" dirty="0" err="1" smtClean="0"/>
              <a:t>mathematical</a:t>
            </a:r>
            <a:r>
              <a:rPr lang="da-DK" altLang="da-DK" dirty="0" smtClean="0"/>
              <a:t>) </a:t>
            </a:r>
            <a:r>
              <a:rPr lang="da-DK" altLang="da-DK" dirty="0" err="1" smtClean="0"/>
              <a:t>function</a:t>
            </a:r>
            <a:r>
              <a:rPr lang="da-DK" altLang="da-DK" dirty="0" smtClean="0"/>
              <a:t> of the </a:t>
            </a:r>
            <a:r>
              <a:rPr lang="da-DK" altLang="da-DK" dirty="0" err="1" smtClean="0"/>
              <a:t>sun</a:t>
            </a:r>
            <a:r>
              <a:rPr lang="da-DK" altLang="da-DK" dirty="0" smtClean="0"/>
              <a:t> and </a:t>
            </a:r>
            <a:r>
              <a:rPr lang="da-DK" altLang="da-DK" dirty="0" err="1" smtClean="0"/>
              <a:t>moon</a:t>
            </a:r>
            <a:r>
              <a:rPr lang="da-DK" altLang="da-DK" dirty="0" smtClean="0"/>
              <a:t>. </a:t>
            </a:r>
          </a:p>
          <a:p>
            <a:pPr eaLnBrk="1" hangingPunct="1">
              <a:spcBef>
                <a:spcPct val="50000"/>
              </a:spcBef>
              <a:buFontTx/>
              <a:buNone/>
              <a:defRPr/>
            </a:pPr>
            <a:endParaRPr lang="da-DK" altLang="da-DK" dirty="0" smtClean="0"/>
          </a:p>
          <a:p>
            <a:pPr eaLnBrk="1" hangingPunct="1">
              <a:spcBef>
                <a:spcPct val="50000"/>
              </a:spcBef>
              <a:buFontTx/>
              <a:buNone/>
              <a:defRPr/>
            </a:pPr>
            <a:r>
              <a:rPr lang="da-DK" altLang="da-DK" dirty="0" smtClean="0"/>
              <a:t>S(t ) = (”</a:t>
            </a:r>
            <a:r>
              <a:rPr lang="da-DK" altLang="da-DK" dirty="0" err="1" smtClean="0"/>
              <a:t>random</a:t>
            </a:r>
            <a:r>
              <a:rPr lang="da-DK" altLang="da-DK" dirty="0" smtClean="0"/>
              <a:t>”) </a:t>
            </a:r>
            <a:r>
              <a:rPr lang="da-DK" altLang="da-DK" dirty="0" err="1" smtClean="0"/>
              <a:t>function</a:t>
            </a:r>
            <a:r>
              <a:rPr lang="da-DK" altLang="da-DK" dirty="0" smtClean="0"/>
              <a:t> of Pressure and Wind. </a:t>
            </a:r>
          </a:p>
          <a:p>
            <a:pPr eaLnBrk="1" hangingPunct="1">
              <a:spcBef>
                <a:spcPct val="50000"/>
              </a:spcBef>
              <a:buFontTx/>
              <a:buNone/>
              <a:defRPr/>
            </a:pPr>
            <a:endParaRPr lang="da-DK" altLang="da-DK" dirty="0" smtClean="0"/>
          </a:p>
          <a:p>
            <a:pPr eaLnBrk="1" hangingPunct="1">
              <a:spcBef>
                <a:spcPct val="50000"/>
              </a:spcBef>
              <a:buFontTx/>
              <a:buNone/>
              <a:defRPr/>
            </a:pPr>
            <a:r>
              <a:rPr lang="da-DK" altLang="da-DK" dirty="0" smtClean="0"/>
              <a:t>Low </a:t>
            </a:r>
            <a:r>
              <a:rPr lang="da-DK" altLang="da-DK" dirty="0" err="1" smtClean="0"/>
              <a:t>atmospheric</a:t>
            </a:r>
            <a:r>
              <a:rPr lang="da-DK" altLang="da-DK" dirty="0" smtClean="0"/>
              <a:t> pressure </a:t>
            </a:r>
            <a:r>
              <a:rPr lang="da-DK" altLang="da-DK" dirty="0" err="1" smtClean="0"/>
              <a:t>create</a:t>
            </a:r>
            <a:r>
              <a:rPr lang="da-DK" altLang="da-DK" dirty="0" smtClean="0"/>
              <a:t> </a:t>
            </a:r>
            <a:r>
              <a:rPr lang="da-DK" altLang="da-DK" dirty="0" err="1" smtClean="0"/>
              <a:t>high</a:t>
            </a:r>
            <a:r>
              <a:rPr lang="da-DK" altLang="da-DK" dirty="0" smtClean="0"/>
              <a:t> </a:t>
            </a:r>
            <a:r>
              <a:rPr lang="da-DK" altLang="da-DK" dirty="0" err="1" smtClean="0"/>
              <a:t>water</a:t>
            </a:r>
            <a:r>
              <a:rPr lang="da-DK" altLang="da-DK" dirty="0" smtClean="0"/>
              <a:t> </a:t>
            </a:r>
            <a:r>
              <a:rPr lang="da-DK" altLang="da-DK" dirty="0" err="1" smtClean="0"/>
              <a:t>level</a:t>
            </a:r>
            <a:r>
              <a:rPr lang="da-DK" altLang="da-DK" dirty="0" smtClean="0"/>
              <a:t>. </a:t>
            </a:r>
          </a:p>
          <a:p>
            <a:pPr eaLnBrk="1" hangingPunct="1">
              <a:spcBef>
                <a:spcPct val="50000"/>
              </a:spcBef>
              <a:buFontTx/>
              <a:buNone/>
              <a:defRPr/>
            </a:pPr>
            <a:r>
              <a:rPr lang="da-DK" altLang="da-DK" dirty="0" smtClean="0"/>
              <a:t>Wind forces the </a:t>
            </a:r>
            <a:r>
              <a:rPr lang="da-DK" altLang="da-DK" dirty="0" err="1" smtClean="0"/>
              <a:t>water</a:t>
            </a:r>
            <a:r>
              <a:rPr lang="da-DK" altLang="da-DK" dirty="0" smtClean="0"/>
              <a:t> to pile up </a:t>
            </a:r>
            <a:r>
              <a:rPr lang="da-DK" altLang="da-DK" dirty="0" err="1" smtClean="0"/>
              <a:t>along</a:t>
            </a:r>
            <a:r>
              <a:rPr lang="da-DK" altLang="da-DK" dirty="0" smtClean="0"/>
              <a:t> the </a:t>
            </a:r>
            <a:r>
              <a:rPr lang="da-DK" altLang="da-DK" dirty="0" err="1" smtClean="0"/>
              <a:t>coast</a:t>
            </a:r>
            <a:r>
              <a:rPr lang="da-DK" altLang="da-DK" dirty="0" smtClean="0"/>
              <a:t>.</a:t>
            </a:r>
          </a:p>
        </p:txBody>
      </p:sp>
    </p:spTree>
    <p:extLst>
      <p:ext uri="{BB962C8B-B14F-4D97-AF65-F5344CB8AC3E}">
        <p14:creationId xmlns:p14="http://schemas.microsoft.com/office/powerpoint/2010/main" val="4241071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228" y="90496"/>
            <a:ext cx="7772400" cy="1143000"/>
          </a:xfrm>
        </p:spPr>
        <p:txBody>
          <a:bodyPr/>
          <a:lstStyle/>
          <a:p>
            <a:r>
              <a:rPr lang="en-US" dirty="0" smtClean="0"/>
              <a:t>Observed Sea level rise EXPLAINED</a:t>
            </a:r>
            <a:endParaRPr lang="en-US" dirty="0"/>
          </a:p>
        </p:txBody>
      </p:sp>
      <p:sp>
        <p:nvSpPr>
          <p:cNvPr id="3" name="Slide Number Placeholder 2"/>
          <p:cNvSpPr>
            <a:spLocks noGrp="1"/>
          </p:cNvSpPr>
          <p:nvPr>
            <p:ph type="sldNum" sz="quarter" idx="10"/>
          </p:nvPr>
        </p:nvSpPr>
        <p:spPr/>
        <p:txBody>
          <a:bodyPr/>
          <a:lstStyle/>
          <a:p>
            <a:fld id="{A6DF0AC7-1FD7-064A-8F89-A3B17B0F64E6}" type="slidenum">
              <a:rPr lang="en-US" smtClean="0"/>
              <a:pPr/>
              <a:t>3</a:t>
            </a:fld>
            <a:endParaRPr lang="en-US" dirty="0"/>
          </a:p>
        </p:txBody>
      </p:sp>
      <p:sp>
        <p:nvSpPr>
          <p:cNvPr id="5" name="Text Placeholder 4"/>
          <p:cNvSpPr>
            <a:spLocks noGrp="1"/>
          </p:cNvSpPr>
          <p:nvPr>
            <p:ph type="body" sz="quarter" idx="12"/>
          </p:nvPr>
        </p:nvSpPr>
        <p:spPr>
          <a:xfrm>
            <a:off x="323528" y="2974376"/>
            <a:ext cx="3010388" cy="4719248"/>
          </a:xfrm>
        </p:spPr>
        <p:txBody>
          <a:bodyPr>
            <a:normAutofit/>
          </a:bodyPr>
          <a:lstStyle/>
          <a:p>
            <a:pPr marL="0" indent="0">
              <a:buNone/>
            </a:pPr>
            <a:r>
              <a:rPr lang="en-US" sz="2400" dirty="0"/>
              <a:t>Global sea level </a:t>
            </a:r>
            <a:r>
              <a:rPr lang="en-US" sz="2400" dirty="0" smtClean="0"/>
              <a:t>rise explained by</a:t>
            </a:r>
          </a:p>
          <a:p>
            <a:pPr marL="0" indent="0">
              <a:buNone/>
            </a:pPr>
            <a:r>
              <a:rPr lang="en-US" sz="2400" dirty="0" err="1" smtClean="0"/>
              <a:t>Eustatic</a:t>
            </a:r>
            <a:r>
              <a:rPr lang="en-US" sz="2400" dirty="0" smtClean="0"/>
              <a:t> (Add)</a:t>
            </a:r>
          </a:p>
          <a:p>
            <a:pPr marL="0" indent="0">
              <a:buNone/>
            </a:pPr>
            <a:r>
              <a:rPr lang="en-US" sz="2400" dirty="0" smtClean="0"/>
              <a:t>And Steric (heat)</a:t>
            </a:r>
            <a:endParaRPr lang="en-US" sz="2400" dirty="0"/>
          </a:p>
        </p:txBody>
      </p:sp>
      <p:pic>
        <p:nvPicPr>
          <p:cNvPr id="6" name="Picture 5" descr="budget_bams20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268" y="2330020"/>
            <a:ext cx="5981212" cy="4352544"/>
          </a:xfrm>
          <a:prstGeom prst="rect">
            <a:avLst/>
          </a:prstGeom>
        </p:spPr>
      </p:pic>
      <p:sp>
        <p:nvSpPr>
          <p:cNvPr id="4" name="Footer Placeholder 3"/>
          <p:cNvSpPr>
            <a:spLocks noGrp="1"/>
          </p:cNvSpPr>
          <p:nvPr>
            <p:ph type="ftr" sz="quarter" idx="11"/>
          </p:nvPr>
        </p:nvSpPr>
        <p:spPr>
          <a:xfrm>
            <a:off x="107504" y="6144095"/>
            <a:ext cx="4267200" cy="432698"/>
          </a:xfrm>
        </p:spPr>
        <p:txBody>
          <a:bodyPr/>
          <a:lstStyle/>
          <a:p>
            <a:r>
              <a:rPr lang="en-US" sz="1400" b="1" dirty="0">
                <a:solidFill>
                  <a:srgbClr val="000000"/>
                </a:solidFill>
              </a:rPr>
              <a:t>BAMS, State of the Climate 2014, [2015]</a:t>
            </a:r>
          </a:p>
        </p:txBody>
      </p:sp>
      <p:sp>
        <p:nvSpPr>
          <p:cNvPr id="8" name="Rectangle 2"/>
          <p:cNvSpPr txBox="1">
            <a:spLocks noChangeArrowheads="1"/>
          </p:cNvSpPr>
          <p:nvPr/>
        </p:nvSpPr>
        <p:spPr bwMode="auto">
          <a:xfrm>
            <a:off x="1633116" y="1941984"/>
            <a:ext cx="6127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a:lstStyle>
          <a:p>
            <a:pPr>
              <a:defRPr/>
            </a:pPr>
            <a:r>
              <a:rPr lang="da-DK" altLang="da-DK" kern="0" dirty="0" smtClean="0"/>
              <a:t/>
            </a:r>
            <a:br>
              <a:rPr lang="da-DK" altLang="da-DK" kern="0" dirty="0" smtClean="0"/>
            </a:br>
            <a:r>
              <a:rPr lang="da-DK" altLang="da-DK" kern="0" dirty="0" smtClean="0"/>
              <a:t/>
            </a:r>
            <a:br>
              <a:rPr lang="da-DK" altLang="da-DK" kern="0" dirty="0" smtClean="0"/>
            </a:br>
            <a:r>
              <a:rPr lang="el-GR" altLang="da-DK" kern="0" dirty="0" smtClean="0"/>
              <a:t>ξ</a:t>
            </a:r>
            <a:r>
              <a:rPr lang="da-DK" altLang="da-DK" kern="0" dirty="0" smtClean="0"/>
              <a:t>(t) = </a:t>
            </a:r>
            <a:r>
              <a:rPr lang="da-DK" altLang="da-DK" kern="0" dirty="0" smtClean="0">
                <a:solidFill>
                  <a:srgbClr val="C00000"/>
                </a:solidFill>
              </a:rPr>
              <a:t>Z</a:t>
            </a:r>
            <a:r>
              <a:rPr lang="da-DK" altLang="da-DK" kern="0" baseline="-25000" dirty="0" smtClean="0">
                <a:solidFill>
                  <a:srgbClr val="C00000"/>
                </a:solidFill>
              </a:rPr>
              <a:t>0</a:t>
            </a:r>
            <a:r>
              <a:rPr lang="da-DK" altLang="da-DK" kern="0" dirty="0" smtClean="0">
                <a:solidFill>
                  <a:srgbClr val="C00000"/>
                </a:solidFill>
              </a:rPr>
              <a:t>(t) </a:t>
            </a:r>
            <a:r>
              <a:rPr lang="da-DK" altLang="da-DK" kern="0" dirty="0" smtClean="0">
                <a:solidFill>
                  <a:srgbClr val="EBEBEB"/>
                </a:solidFill>
              </a:rPr>
              <a:t>+ </a:t>
            </a:r>
            <a:r>
              <a:rPr lang="da-DK" altLang="da-DK" kern="0" dirty="0" smtClean="0">
                <a:solidFill>
                  <a:srgbClr val="00B050"/>
                </a:solidFill>
              </a:rPr>
              <a:t>T(t) + S(t) </a:t>
            </a:r>
            <a:r>
              <a:rPr lang="da-DK" altLang="da-DK" kern="0" dirty="0" smtClean="0">
                <a:solidFill>
                  <a:schemeClr val="bg2">
                    <a:lumMod val="75000"/>
                  </a:schemeClr>
                </a:solidFill>
              </a:rPr>
              <a:t>+ </a:t>
            </a:r>
            <a:r>
              <a:rPr lang="el-GR" altLang="da-DK" kern="0" dirty="0" smtClean="0">
                <a:solidFill>
                  <a:srgbClr val="00B050"/>
                </a:solidFill>
              </a:rPr>
              <a:t>Δ</a:t>
            </a:r>
            <a:r>
              <a:rPr lang="da-DK" altLang="da-DK" kern="0" dirty="0" smtClean="0">
                <a:solidFill>
                  <a:srgbClr val="00B050"/>
                </a:solidFill>
              </a:rPr>
              <a:t>O(t). </a:t>
            </a:r>
            <a:r>
              <a:rPr lang="da-DK" altLang="da-DK" kern="0" dirty="0" smtClean="0">
                <a:solidFill>
                  <a:srgbClr val="FF0000"/>
                </a:solidFill>
              </a:rPr>
              <a:t/>
            </a:r>
            <a:br>
              <a:rPr lang="da-DK" altLang="da-DK" kern="0" dirty="0" smtClean="0">
                <a:solidFill>
                  <a:srgbClr val="FF0000"/>
                </a:solidFill>
              </a:rPr>
            </a:br>
            <a:r>
              <a:rPr lang="da-DK" altLang="da-DK" kern="0" dirty="0" smtClean="0"/>
              <a:t> </a:t>
            </a:r>
          </a:p>
        </p:txBody>
      </p:sp>
    </p:spTree>
    <p:extLst>
      <p:ext uri="{BB962C8B-B14F-4D97-AF65-F5344CB8AC3E}">
        <p14:creationId xmlns:p14="http://schemas.microsoft.com/office/powerpoint/2010/main" val="307915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https://icdc.zmaw.de/uploads/pics/hamtide_ampl_m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458788"/>
            <a:ext cx="7088187"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a:xfrm>
            <a:off x="250825" y="2862263"/>
            <a:ext cx="7772400" cy="1143000"/>
          </a:xfrm>
        </p:spPr>
        <p:txBody>
          <a:bodyPr/>
          <a:lstStyle/>
          <a:p>
            <a:r>
              <a:rPr lang="da-DK" altLang="da-DK" dirty="0" smtClean="0">
                <a:ea typeface="ＭＳ Ｐゴシック" panose="020B0600070205080204" pitchFamily="34" charset="-128"/>
              </a:rPr>
              <a:t>Standard</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Deviation</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of </a:t>
            </a:r>
            <a:r>
              <a:rPr lang="da-DK" altLang="da-DK" dirty="0" err="1" smtClean="0">
                <a:ea typeface="ＭＳ Ｐゴシック" panose="020B0600070205080204" pitchFamily="34" charset="-128"/>
              </a:rPr>
              <a:t>Tides</a:t>
            </a:r>
            <a:r>
              <a:rPr lang="da-DK" altLang="da-DK" dirty="0" smtClean="0">
                <a:ea typeface="ＭＳ Ｐゴシック" panose="020B0600070205080204" pitchFamily="34" charset="-128"/>
              </a:rPr>
              <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and </a:t>
            </a:r>
            <a:r>
              <a:rPr lang="da-DK" altLang="da-DK" dirty="0" err="1" smtClean="0">
                <a:ea typeface="ＭＳ Ｐゴシック" panose="020B0600070205080204" pitchFamily="34" charset="-128"/>
              </a:rPr>
              <a:t>Other</a:t>
            </a:r>
            <a:r>
              <a:rPr lang="da-DK" altLang="da-DK" dirty="0" smtClean="0">
                <a:ea typeface="ＭＳ Ｐゴシック" panose="020B0600070205080204" pitchFamily="34" charset="-128"/>
              </a:rPr>
              <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time </a:t>
            </a:r>
            <a:r>
              <a:rPr lang="da-DK" altLang="da-DK" dirty="0" err="1" smtClean="0">
                <a:ea typeface="ＭＳ Ｐゴシック" panose="020B0600070205080204" pitchFamily="34" charset="-128"/>
              </a:rPr>
              <a:t>varying</a:t>
            </a:r>
            <a:r>
              <a:rPr lang="da-DK" altLang="da-DK" dirty="0" smtClean="0">
                <a:ea typeface="ＭＳ Ｐゴシック" panose="020B0600070205080204" pitchFamily="34" charset="-128"/>
              </a:rPr>
              <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signals</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
            </a:r>
            <a:br>
              <a:rPr lang="da-DK" altLang="da-DK" dirty="0" smtClean="0">
                <a:ea typeface="ＭＳ Ｐゴシック" panose="020B0600070205080204" pitchFamily="34" charset="-128"/>
              </a:rPr>
            </a:br>
            <a:endParaRPr lang="da-DK" altLang="da-DK" dirty="0" smtClean="0">
              <a:ea typeface="ＭＳ Ｐゴシック" panose="020B0600070205080204" pitchFamily="34" charset="-128"/>
            </a:endParaRPr>
          </a:p>
        </p:txBody>
      </p:sp>
      <p:pic>
        <p:nvPicPr>
          <p:cNvPr id="15364" name="Picture 2" descr="http://www.altimetry.info/images/appli/ocean/sdt_d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500438"/>
            <a:ext cx="580231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347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28800" y="685800"/>
            <a:ext cx="6919664" cy="457200"/>
          </a:xfrm>
        </p:spPr>
        <p:txBody>
          <a:bodyPr/>
          <a:lstStyle/>
          <a:p>
            <a:r>
              <a:rPr lang="da-DK" altLang="da-DK" dirty="0" err="1" smtClean="0">
                <a:ea typeface="ＭＳ Ｐゴシック" panose="020B0600070205080204" pitchFamily="34" charset="-128"/>
              </a:rPr>
              <a:t>Tides</a:t>
            </a:r>
            <a:r>
              <a:rPr lang="da-DK" altLang="da-DK" dirty="0" smtClean="0">
                <a:ea typeface="ＭＳ Ｐゴシック" panose="020B0600070205080204" pitchFamily="34" charset="-128"/>
              </a:rPr>
              <a:t> T(t) </a:t>
            </a:r>
            <a:r>
              <a:rPr lang="da-DK" altLang="da-DK" dirty="0" err="1" smtClean="0">
                <a:ea typeface="ＭＳ Ｐゴシック" panose="020B0600070205080204" pitchFamily="34" charset="-128"/>
              </a:rPr>
              <a:t>are</a:t>
            </a:r>
            <a:r>
              <a:rPr lang="da-DK" altLang="da-DK" dirty="0" smtClean="0">
                <a:ea typeface="ＭＳ Ｐゴシック" panose="020B0600070205080204" pitchFamily="34" charset="-128"/>
              </a:rPr>
              <a:t> </a:t>
            </a:r>
            <a:r>
              <a:rPr lang="da-DK" altLang="da-DK" dirty="0" smtClean="0">
                <a:solidFill>
                  <a:srgbClr val="FF0000"/>
                </a:solidFill>
                <a:ea typeface="ＭＳ Ｐゴシック" panose="020B0600070205080204" pitchFamily="34" charset="-128"/>
              </a:rPr>
              <a:t>LARGEST AT THE COAST</a:t>
            </a:r>
            <a:r>
              <a:rPr lang="da-DK" altLang="da-DK" dirty="0" smtClean="0">
                <a:ea typeface="ＭＳ Ｐゴシック" panose="020B0600070205080204" pitchFamily="34" charset="-128"/>
              </a:rPr>
              <a:t>. </a:t>
            </a:r>
          </a:p>
        </p:txBody>
      </p:sp>
      <p:pic>
        <p:nvPicPr>
          <p:cNvPr id="16387" name="Picture 8" descr="K:\bornholm\fund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2850"/>
            <a:ext cx="7874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9"/>
          <p:cNvSpPr txBox="1">
            <a:spLocks noChangeArrowheads="1"/>
          </p:cNvSpPr>
          <p:nvPr/>
        </p:nvSpPr>
        <p:spPr bwMode="auto">
          <a:xfrm>
            <a:off x="990600" y="6553200"/>
            <a:ext cx="56848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r>
              <a:rPr lang="da-DK" altLang="da-DK" b="1"/>
              <a:t>Some countries have a profound interest in tidal research. </a:t>
            </a:r>
          </a:p>
        </p:txBody>
      </p:sp>
    </p:spTree>
    <p:extLst>
      <p:ext uri="{BB962C8B-B14F-4D97-AF65-F5344CB8AC3E}">
        <p14:creationId xmlns:p14="http://schemas.microsoft.com/office/powerpoint/2010/main" val="1345635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348038" y="31750"/>
            <a:ext cx="7772400" cy="1143000"/>
          </a:xfrm>
        </p:spPr>
        <p:txBody>
          <a:bodyPr/>
          <a:lstStyle/>
          <a:p>
            <a:r>
              <a:rPr lang="da-DK" altLang="da-DK" dirty="0" err="1" smtClean="0">
                <a:ea typeface="ＭＳ Ｐゴシック" panose="020B0600070205080204" pitchFamily="34" charset="-128"/>
              </a:rPr>
              <a:t>Tides</a:t>
            </a:r>
            <a:r>
              <a:rPr lang="da-DK" altLang="da-DK" dirty="0" smtClean="0">
                <a:ea typeface="ＭＳ Ｐゴシック" panose="020B0600070205080204" pitchFamily="34" charset="-128"/>
              </a:rPr>
              <a:t> </a:t>
            </a:r>
            <a:r>
              <a:rPr lang="da-DK" altLang="da-DK" dirty="0" err="1" smtClean="0">
                <a:ea typeface="ＭＳ Ｐゴシック" panose="020B0600070205080204" pitchFamily="34" charset="-128"/>
              </a:rPr>
              <a:t>are</a:t>
            </a:r>
            <a:r>
              <a:rPr lang="da-DK" altLang="da-DK" dirty="0" smtClean="0">
                <a:ea typeface="ＭＳ Ｐゴシック" panose="020B0600070205080204" pitchFamily="34" charset="-128"/>
              </a:rPr>
              <a:t> </a:t>
            </a:r>
            <a:r>
              <a:rPr lang="da-DK" altLang="da-DK" dirty="0" err="1" smtClean="0">
                <a:ea typeface="ＭＳ Ｐゴシック" panose="020B0600070205080204" pitchFamily="34" charset="-128"/>
              </a:rPr>
              <a:t>fun</a:t>
            </a:r>
            <a:r>
              <a:rPr lang="da-DK" altLang="da-DK" dirty="0" smtClean="0">
                <a:ea typeface="ＭＳ Ｐゴシック" panose="020B0600070205080204" pitchFamily="34" charset="-128"/>
              </a:rPr>
              <a:t>: </a:t>
            </a:r>
          </a:p>
        </p:txBody>
      </p:sp>
      <p:pic>
        <p:nvPicPr>
          <p:cNvPr id="17411" name="Picture 4" descr="http://4.bp.blogspot.com/-UOhPiwKrZNI/TagrURINcKI/AAAAAAAAD98/pUYng80mbmA/s1600/bay_of_fundy_ti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721100"/>
            <a:ext cx="3744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Mont Saint Mic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602038"/>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Le Mont Saint-Michel is located in France">
            <a:hlinkClick r:id="rId4" tooltip="Le Mont Saint-Michel is located in Franc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588" y="981075"/>
            <a:ext cx="25717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tidalboreraftingphotosinnovascotia"/>
          <p:cNvPicPr>
            <a:picLocks noChangeAspect="1" noChangeArrowheads="1"/>
          </p:cNvPicPr>
          <p:nvPr/>
        </p:nvPicPr>
        <p:blipFill>
          <a:blip r:embed="rId6">
            <a:extLst>
              <a:ext uri="{28A0092B-C50C-407E-A947-70E740481C1C}">
                <a14:useLocalDpi xmlns:a14="http://schemas.microsoft.com/office/drawing/2010/main" val="0"/>
              </a:ext>
            </a:extLst>
          </a:blip>
          <a:srcRect l="34137" r="21971"/>
          <a:stretch>
            <a:fillRect/>
          </a:stretch>
        </p:blipFill>
        <p:spPr bwMode="auto">
          <a:xfrm>
            <a:off x="-57150" y="1236663"/>
            <a:ext cx="68103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281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da-DK" altLang="da-DK" smtClean="0">
              <a:ea typeface="ＭＳ Ｐゴシック" panose="020B0600070205080204" pitchFamily="34" charset="-128"/>
            </a:endParaRPr>
          </a:p>
        </p:txBody>
      </p:sp>
      <p:pic>
        <p:nvPicPr>
          <p:cNvPr id="18435" name="Picture 2" descr="http://www.onegeology.org/extra/kids/images/tides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765175"/>
            <a:ext cx="8002588"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544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828800" y="685800"/>
            <a:ext cx="3721100" cy="457200"/>
          </a:xfrm>
        </p:spPr>
        <p:txBody>
          <a:bodyPr/>
          <a:lstStyle/>
          <a:p>
            <a:r>
              <a:rPr lang="da-DK" altLang="da-DK" smtClean="0"/>
              <a:t>Tidal Forces. </a:t>
            </a:r>
          </a:p>
        </p:txBody>
      </p:sp>
      <p:pic>
        <p:nvPicPr>
          <p:cNvPr id="12291" name="Picture 4" descr="K:\bornholm\forceearthmoo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51054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6"/>
          <p:cNvGraphicFramePr>
            <a:graphicFrameLocks noChangeAspect="1"/>
          </p:cNvGraphicFramePr>
          <p:nvPr/>
        </p:nvGraphicFramePr>
        <p:xfrm>
          <a:off x="4006850" y="3352800"/>
          <a:ext cx="1250950" cy="733425"/>
        </p:xfrm>
        <a:graphic>
          <a:graphicData uri="http://schemas.openxmlformats.org/presentationml/2006/ole">
            <mc:AlternateContent xmlns:mc="http://schemas.openxmlformats.org/markup-compatibility/2006">
              <mc:Choice xmlns:v="urn:schemas-microsoft-com:vml" Requires="v">
                <p:oleObj spid="_x0000_s102462" name="Ligning" r:id="rId4" imgW="736600" imgH="431800" progId="Equation.3">
                  <p:embed/>
                </p:oleObj>
              </mc:Choice>
              <mc:Fallback>
                <p:oleObj name="Ligning" r:id="rId4" imgW="7366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850" y="3352800"/>
                        <a:ext cx="1250950"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3" name="Object 7"/>
          <p:cNvGraphicFramePr>
            <a:graphicFrameLocks noChangeAspect="1"/>
          </p:cNvGraphicFramePr>
          <p:nvPr/>
        </p:nvGraphicFramePr>
        <p:xfrm>
          <a:off x="2281238" y="3413125"/>
          <a:ext cx="885825" cy="733425"/>
        </p:xfrm>
        <a:graphic>
          <a:graphicData uri="http://schemas.openxmlformats.org/presentationml/2006/ole">
            <mc:AlternateContent xmlns:mc="http://schemas.openxmlformats.org/markup-compatibility/2006">
              <mc:Choice xmlns:v="urn:schemas-microsoft-com:vml" Requires="v">
                <p:oleObj spid="_x0000_s102463" name="Equation" r:id="rId6" imgW="520474" imgH="431613" progId="Equation.3">
                  <p:embed/>
                </p:oleObj>
              </mc:Choice>
              <mc:Fallback>
                <p:oleObj name="Equation" r:id="rId6" imgW="520474"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1238" y="3413125"/>
                        <a:ext cx="88582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4" name="Line 8"/>
          <p:cNvSpPr>
            <a:spLocks noChangeShapeType="1"/>
          </p:cNvSpPr>
          <p:nvPr/>
        </p:nvSpPr>
        <p:spPr bwMode="auto">
          <a:xfrm flipV="1">
            <a:off x="2895600" y="2819400"/>
            <a:ext cx="381000" cy="609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2295" name="Line 9"/>
          <p:cNvSpPr>
            <a:spLocks noChangeShapeType="1"/>
          </p:cNvSpPr>
          <p:nvPr/>
        </p:nvSpPr>
        <p:spPr bwMode="auto">
          <a:xfrm flipH="1" flipV="1">
            <a:off x="4267200" y="2743200"/>
            <a:ext cx="152400" cy="685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2296" name="Text Box 12"/>
          <p:cNvSpPr txBox="1">
            <a:spLocks noChangeArrowheads="1"/>
          </p:cNvSpPr>
          <p:nvPr/>
        </p:nvSpPr>
        <p:spPr bwMode="auto">
          <a:xfrm>
            <a:off x="1208088" y="4281488"/>
            <a:ext cx="495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b="1">
                <a:solidFill>
                  <a:schemeClr val="tx1"/>
                </a:solidFill>
                <a:latin typeface="Verdana" pitchFamily="34" charset="0"/>
                <a:ea typeface="ＭＳ Ｐゴシック" pitchFamily="34" charset="-128"/>
              </a:defRPr>
            </a:lvl1pPr>
            <a:lvl2pPr marL="742950" indent="-285750" eaLnBrk="0" hangingPunct="0">
              <a:defRPr sz="1600" b="1">
                <a:solidFill>
                  <a:schemeClr val="tx1"/>
                </a:solidFill>
                <a:latin typeface="Verdana" pitchFamily="34" charset="0"/>
                <a:ea typeface="ＭＳ Ｐゴシック" pitchFamily="34" charset="-128"/>
              </a:defRPr>
            </a:lvl2pPr>
            <a:lvl3pPr marL="1143000" indent="-228600" eaLnBrk="0" hangingPunct="0">
              <a:defRPr sz="1600" b="1">
                <a:solidFill>
                  <a:schemeClr val="tx1"/>
                </a:solidFill>
                <a:latin typeface="Verdana" pitchFamily="34" charset="0"/>
                <a:ea typeface="ＭＳ Ｐゴシック" pitchFamily="34" charset="-128"/>
              </a:defRPr>
            </a:lvl3pPr>
            <a:lvl4pPr marL="1600200" indent="-228600" eaLnBrk="0" hangingPunct="0">
              <a:defRPr sz="1600" b="1">
                <a:solidFill>
                  <a:schemeClr val="tx1"/>
                </a:solidFill>
                <a:latin typeface="Verdana" pitchFamily="34" charset="0"/>
                <a:ea typeface="ＭＳ Ｐゴシック" pitchFamily="34" charset="-128"/>
              </a:defRPr>
            </a:lvl4pPr>
            <a:lvl5pPr marL="2057400" indent="-228600" eaLnBrk="0" hangingPunct="0">
              <a:defRPr sz="1600" b="1">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9pPr>
          </a:lstStyle>
          <a:p>
            <a:pPr eaLnBrk="1" hangingPunct="1"/>
            <a:r>
              <a:rPr lang="da-DK" altLang="da-DK" b="0"/>
              <a:t>Difference (P</a:t>
            </a:r>
            <a:r>
              <a:rPr lang="da-DK" altLang="da-DK" b="0" baseline="-25000"/>
              <a:t>1</a:t>
            </a:r>
            <a:r>
              <a:rPr lang="da-DK" altLang="da-DK" b="0"/>
              <a:t>-O)  is the Tide producing force = </a:t>
            </a:r>
          </a:p>
        </p:txBody>
      </p:sp>
      <p:sp>
        <p:nvSpPr>
          <p:cNvPr id="12297" name="Text Box 13"/>
          <p:cNvSpPr txBox="1">
            <a:spLocks noChangeArrowheads="1"/>
          </p:cNvSpPr>
          <p:nvPr/>
        </p:nvSpPr>
        <p:spPr bwMode="auto">
          <a:xfrm>
            <a:off x="1219200" y="3657600"/>
            <a:ext cx="12303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b="1">
                <a:solidFill>
                  <a:schemeClr val="tx1"/>
                </a:solidFill>
                <a:latin typeface="Verdana" pitchFamily="34" charset="0"/>
                <a:ea typeface="ＭＳ Ｐゴシック" pitchFamily="34" charset="-128"/>
              </a:defRPr>
            </a:lvl1pPr>
            <a:lvl2pPr marL="742950" indent="-285750" eaLnBrk="0" hangingPunct="0">
              <a:defRPr sz="1600" b="1">
                <a:solidFill>
                  <a:schemeClr val="tx1"/>
                </a:solidFill>
                <a:latin typeface="Verdana" pitchFamily="34" charset="0"/>
                <a:ea typeface="ＭＳ Ｐゴシック" pitchFamily="34" charset="-128"/>
              </a:defRPr>
            </a:lvl2pPr>
            <a:lvl3pPr marL="1143000" indent="-228600" eaLnBrk="0" hangingPunct="0">
              <a:defRPr sz="1600" b="1">
                <a:solidFill>
                  <a:schemeClr val="tx1"/>
                </a:solidFill>
                <a:latin typeface="Verdana" pitchFamily="34" charset="0"/>
                <a:ea typeface="ＭＳ Ｐゴシック" pitchFamily="34" charset="-128"/>
              </a:defRPr>
            </a:lvl3pPr>
            <a:lvl4pPr marL="1600200" indent="-228600" eaLnBrk="0" hangingPunct="0">
              <a:defRPr sz="1600" b="1">
                <a:solidFill>
                  <a:schemeClr val="tx1"/>
                </a:solidFill>
                <a:latin typeface="Verdana" pitchFamily="34" charset="0"/>
                <a:ea typeface="ＭＳ Ｐゴシック" pitchFamily="34" charset="-128"/>
              </a:defRPr>
            </a:lvl4pPr>
            <a:lvl5pPr marL="2057400" indent="-228600" eaLnBrk="0" hangingPunct="0">
              <a:defRPr sz="1600" b="1">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9pPr>
          </a:lstStyle>
          <a:p>
            <a:pPr eaLnBrk="1" hangingPunct="1"/>
            <a:r>
              <a:rPr lang="da-DK" altLang="da-DK" b="0"/>
              <a:t>Force   = </a:t>
            </a:r>
          </a:p>
        </p:txBody>
      </p:sp>
      <p:graphicFrame>
        <p:nvGraphicFramePr>
          <p:cNvPr id="12298" name="Object 1"/>
          <p:cNvGraphicFramePr>
            <a:graphicFrameLocks noChangeAspect="1"/>
          </p:cNvGraphicFramePr>
          <p:nvPr/>
        </p:nvGraphicFramePr>
        <p:xfrm>
          <a:off x="1301750" y="5013325"/>
          <a:ext cx="2741613" cy="819150"/>
        </p:xfrm>
        <a:graphic>
          <a:graphicData uri="http://schemas.openxmlformats.org/presentationml/2006/ole">
            <mc:AlternateContent xmlns:mc="http://schemas.openxmlformats.org/markup-compatibility/2006">
              <mc:Choice xmlns:v="urn:schemas-microsoft-com:vml" Requires="v">
                <p:oleObj spid="_x0000_s102464" name="Equation" r:id="rId8" imgW="1612900" imgH="482600" progId="Equation.3">
                  <p:embed/>
                </p:oleObj>
              </mc:Choice>
              <mc:Fallback>
                <p:oleObj name="Equation" r:id="rId8" imgW="16129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1750" y="5013325"/>
                        <a:ext cx="2741613"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9" name="Object 2"/>
          <p:cNvGraphicFramePr>
            <a:graphicFrameLocks noChangeAspect="1"/>
          </p:cNvGraphicFramePr>
          <p:nvPr/>
        </p:nvGraphicFramePr>
        <p:xfrm>
          <a:off x="4716463" y="4652963"/>
          <a:ext cx="2289175" cy="1466850"/>
        </p:xfrm>
        <a:graphic>
          <a:graphicData uri="http://schemas.openxmlformats.org/presentationml/2006/ole">
            <mc:AlternateContent xmlns:mc="http://schemas.openxmlformats.org/markup-compatibility/2006">
              <mc:Choice xmlns:v="urn:schemas-microsoft-com:vml" Requires="v">
                <p:oleObj spid="_x0000_s102465" name="Equation" r:id="rId10" imgW="1345616" imgH="863225" progId="Equation.3">
                  <p:embed/>
                </p:oleObj>
              </mc:Choice>
              <mc:Fallback>
                <p:oleObj name="Equation" r:id="rId10" imgW="1345616" imgH="863225"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6463" y="4652963"/>
                        <a:ext cx="2289175" cy="146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0" name="AutoShape 18" descr="data:image/jpeg;base64,/9j/4AAQSkZJRgABAQAAAQABAAD/2wCEAAkGBhQSEBIUExMWFBUUFRUWFxcWFBIXGRUUFhQWFhcYGBcXHCYeGBkkGRQVHy8gIycqLC0sFR4xNTAqNSYrLCkBCQoKDgwOGg8PGiokHyQtKSksLCwsKSwvLykpLCwvLCwpLCwsLCwsKjQsLCksLCwsLDQpLCksLCksLCwsLCksKf/AABEIAPAA0gMBIgACEQEDEQH/xAAcAAEAAgMBAQEAAAAAAAAAAAAABQYDBAcCAQj/xAA+EAABAwEGAwYEAwcEAgMAAAABAAIRAwQFEiExQVFhcQYigZGh8BMyscEHUtEUQmJykuHxI4KywpOiFTNT/8QAGwEBAAIDAQEAAAAAAAAAAAAAAAIDAQQFBgf/xAAxEQACAQMDAQcCBgIDAAAAAAAAAQIDBBESITEFE0FRYXGBoSLwFDKRscHR4fEzQnL/2gAMAwEAAhEDEQA/AOdoAvhXumot4MmShQkxE++Sl6N2N0NPPx+qx2Bg+nn7+isFlMbeJ18OGSolJkkiMd2aY5sgOa7hr6HXzULeF0VKPzN7uztv7LolgdJ0GXsHot2rZAcnAEOBBB3y3HSVWqzi8MzpyciRS/aa4jZasCcDxLD9WnmPuFELci1JZRXwERFkBERAEREAREQBERAEREAREQBERAEREAREQH1rVloUs/fvdYsULZsj81TIkiXu2hEk5wdNhzU7ZaWIFwPmFH3dMZZkT/b7qwWUTpnIn35LWlLcmkZLKPhhx1JiOZAy6LctNQOphzZy+b6HLbNYbK0PcQdo8clvVYbGGN53yndQ7zJC9qrB8awucR3qXfaTrA+Yf0k+S5mu0Wqzl1CqDHeafVpGi4sFs27ymiEz6iItkgEREAREQBERAEREAREQBERAEREAREQBERAe4Bb0SgYK8tKy02DLgqpbEkT931Mo4SfMAfb/AArLd1U4gDuY45x+gPkqpYHwAeOWv6ZhT9hrQRp82h4gwcuh9RxWrMmiwVKBkFo+YzqNuB4bytmlTjXgMychECPutUWsZGQNR9h75r0bSGtzOQBkk5QPf1VGWSMPay8f2ex1AD3nNwCDu+QY6DEfBcmUz2nv42mrl/8AWyQ0ceLj9uShl0KMNEdyqTywiIriIREQBERAEREAREQBERAEREAREQBERAEREAX1ryF8RGsg3rJb8JE8ff0UtZL2bGbgIM6/aearaKp0kyWotz+0zGAw4uO0CfXzULevaCpW7vys/KDr1O/RRaJGlGO5hybCIitMBERAEREAREQBERAEREAREQBERAEREAREQBERAEREAREQBERAEREAREQBERAERGtJ0EoAikbP2drvGIMwiYl7mszy/MZ3ClbL+H1oeAQaYB5vO8HRushR1x4ySUW+EVlFdB+FlfetRaeDjUH/AFSp+EltiWmi/pUI/wCTQPVSx3mMFLRTtt7DW2lm6zvji0seDHDCSoe02R9N2GoxzHcHNLT6qKkm8JmD2yztcBhf3zlhcMI8HzhjrCxV6DmOLXtLXAwQRBBXhTb76FYNFYAuAAxEfNAiXcHbTv11spw1Sw3ghOTispZIRFktLAHkNzG2c7cVjWGsPBJPKyERFgyEREAREQBERAEREAREQBERAF7o0HPIDWlxOwErNZrA5x4D7fYcyp+y2sU2hlEZx36kCY3DZ0HMqt1FnAZo0OzLwR8Qhk6AnM8mgSXHorbZbqo2UY6gEj5WtiSYicjLjvE5byoWw3u91SAIAGGdyBz6q0WKjTIBcPiVHtGI/lOuFp2AEDnE7rYrWNWDSay38er/AIKoVYyzuadGl8d7ajwKTSDgbJ7waRJ/iOY81aLjuEPOKDg2zgmNoGmf3WSzXbhpCGsbgB+GH6A/Vb9kvY4YeWYv4MUevgtGpRSkozx6L+WbtKM6i+hP1JZ10YmkB2E7OABI/qBnxWajY20mD4jwYjvOhon6arBZrTDS5zoa0EknQAZkquW+0/tVpGAkthrGTI+b5nQdJy5rNxddlHPfwkQlR0vcuFVmOC3C9kQ5hgtcDGYP5h5GfEU7tRcdAnC8Ncw97AZOGehJbrqCvbLKaVoeGMLsLo70gxsS5sQJznmsVcl73F25OWvh02XMuLnVHeOGn94exQ5b7FKvT8OWOJNnqYD+R+bf9rxmB1lU+9bkrWZ0VWFskgO1a6Pyu0P1XZmUI6LxbLuZWYadRuJjtQfqOB5quj1CcHiW6+fv1/UypeJw5Fc+0f4fuYS6zBz2jMsJlwETLSfnHEajntS13KdSNSOqPBJrB9REVhgIiIAiIgCIiAIiIAiIgC27LZcpPgPuVr0aWIgefRWezXUGNa6pyhnEbT6ZKDjOo+zp8mHJRWWalisRqE5wAJJ2HCcxwUhYrDDScQdiyymPVbVlogSQ2J96KVu+75jLJbdCxjRkpz5X79xTKo5LCIGyXM5z8lc2Np2Kjjfm+Mp2/utujZ2UGY3ROy5z2q7QmvUIB7oPmVLqPU5OOiJ1+jdI/EVNU/yrky3v2yrVnGHFo9V77PWqs55OIkDMknT39lWGlWHsyHuqYQTh1IGh6ry7lJy5Pok6MYW8o0kl7d3f7+HmdYuS2tc0tOYIIIPAyCD6r7artogtY1zaeHDBLicTSM8XMEZctdVBtrmmYAwujXUxA0HvRYqVpBzEulxbIl0uGufXglSutKg45aPmld9o8Llc/f7lmvy8mVA1tMyBrk4RBgdQRy2CjadNYaLJAIykHzmFmsDi+BGpEEaGTA8eS0K1WVaWWjV0YybDWLN+ykAGMnZg7e8ltm6XND5klsZAOMg7gxn0We67zolha4NadO8CMWe8jLNThaSnLRU2fcRjnOxHCjzjhyPETuub9ruxrqlY1KQaKj3/AOpTLmANJhrXAwBBInX99q6lVoFpzEcN8uR3UPabK34lSm6CyqMRLtc4bhad4wk56ZKdhOVGs4P9PMvjLWsPuOEvYQSCIIJBB1BBgg+K+LpPbrsUTZja2tHxGO/1sOlRkwKsbO0nkZ2XNl6ZPJWERFkBERAEREAREQBfF9UhcNhFWuxpEtkE9AR/jxQFl7MdmRAe8STBg6A658YEeMqxVbokyVIWelgAAWwrI1NH5SLhnkjKV0hSlENYMl5id19q0DCjOpKRbShHO5U+2d8nDhB1yVCcVcO1thcc40VU+GuJWb17n0bptOKt0oe58pNV67K0vhNxBoJPHfQ67ZSFT7FZS9waBmSuiULGym2k17nAuyOHCSBGWROQmM44qjEnvEq63UlStlGDw29/T/ZJ0LOa72vdGAEcRBbtnqJUpSuhtMNY2W43PIMmQ6MWQ0jI5clq0b5p0gGUmF8DV2Wg4a7clv078q4gHMptE5O14cXd2Z35qyMqUV9by/1PEScUt+88PuvGcNSWVTJFSn8rz/E0/vRE+a17hpVS52KA6jBLDM4hnkJzEK4Mu9uLHJMjdxIHNo28F8dYWCpjECoW4RO4BnSfXmtudnGWGzXck0Vy09rajn9wtYBPdIBLo3PDLYKPrVKtdxqlsmMOQwwB/CfHXPqrg+4qJLnfCZidEnCNQZmNNVE2lpFoqtGktcAP4mgu8zJ/ytW8VejT1uWd1sShJcJGky+TUoFmD/UYMLHDuxA/eBM+X2WGq/EWtecTQ4Yo1IjIZc405LbtN0Co4kEteRAIiJ2kbrUZLCQQQ8EyDEAg7OMDCQfXotPtFVSqrGV/Hn9slDS29tyQFTuEOAfTcC1zSDkCIc0+BOy/PNtawVHikSaYccBcIJZPdkcYX6FsTDDjxMgwBsOHRcS7d2MUrwtDQ3CC4PAGnfaHEjhmTkuhY3bqTlTl3br0KprcgURF1ysIiIAiIgCIiAK19i6eFlWqGOcQWCG6kYg7LLkJ5KqLoHYMtFCARiJLiN4yH2TGQy1vqAZrVq29Rt6W/BlpCgK9+DiuhQtHNZKJ1Ui0i8M9VJWK8ZyOi5+2+hOql7vvQGM1sysnjgqVbct14XOKgkZgqu1+xzZ+X0Vhuq9NFNWq1U2UXVHaNGnEnIAcySB4riXNqo7yO9Z9VqUlhMptmuSnZwXGA6O6MpJ0EA89yvFlpwST3nkQTnmcUmOA2y14Ly+0GpUc92p21DRrA5DILNRXm69dt4hwYuLypcS1TZt0GBsCPcnX6eC23PnM5ytMOMLHYsRJBMQ7DOxkDPzWmoube5rJauSw2Gu+n8pIcYMnMQct/pzUq20uqQ4gZAd6IkSYjnmVDWSprMhwBy1zEQRy2/upCwvZUeabHktFPEYOWsR6n+lZpzqb008rwMTppm0+tsTAkyQ7y1y5rQs9jdL3NdLmgS0j5mzJcCM5HDnzAUjZrD/qlpBwBoPIyTvxED0Xm1YmvJZkWHKdOc8RB2O/grVnZ1Ftx/oio6XsY6L98iDoQfea3X1Q5veaC7ISQM2zJBPDJad490Cs2PhODcQEd1xME9M8+i906oIB46c5VNRVLOb08P58GWTWuOVyS9JgfTEtDeQzjPYwuNfjLdOCrQrR8wfScebCHN9Hu/pXabMyGAHWFz78arFNhD/y1abvR1M/82+S9HGk80qrW6WH7r+8Gv4nEERFvmAiIgCIiAIiIAp667a6iKb2xLRkDoZBJ9D6qAUw4ZCOf1j6Ba9eTSWDKJvtJaC6k140cAfMKlurE7q02W1B9P4LhxwnrnB9VWLXQLHEHZev6TcRq0duVycq4i1I8iqeK3bJeLmnVRqyNK7Cw9maz2Og3FfExmrharaDZKoO7Y8SRC5BdVqLXhdCs7vi0YGogjwXE6ra6acnFZ2ZtUKudjBZz799Fu0itGzZiZ3jp7+y3afBfMKuM7HVinjc2qf38ws9WcPdEkR6EZdMlgpO0WenUAOeXH1K1ZJrdFsZdxN2SHOIOUtIBGx29QtuyXSyk4vpjC5wgxpkOG2vqoplUZAkcvH/ACFINtbj3YkOBk57c+KoTcd0SbyyWuy1yyXkS53dz20Gwyy2Xus4Fx4Zcc+PUqFu+y4amLEO7DWtzAzJPhv6qSZixEk5RkPp6zw1W5O6+hR+/vcOK5IwXo2laalJwxU6ozbOhw5kA5ZgmR/Cty5rF8Gk11YiGk/Dgh2JoPcPlEBVKpanurF7vmxSRviHdg8tlZrroF7qZeZIMDWA3WGjYQt/tOzjBSWfD1yGsZeS0hU38XCP/iq86zTj/wArFcQ8Fc0/Gq9g2g2ju8g+TgfsvSU6faNrwTf6LJpzlpx6o4uiIoEwiIgCIiAIiIApVre43oPUA/qopS1iOKmOXdPUZj0VFdfTkYysGSyuh7DIEOBk7QVs37doqd9kEHgtEhZ7JbDTmACDqD71VnT75Ws/JlNWlrRA1KJGoXwBWp1kZWYSBBGo4f2VctVnwOIXubW5hXWqJy6lNw2Z8pOhWzs/fMQFUGlSN1Hvhb04RqQwylNxex0KrYi6atPPdzRy3AGo4hZqFjqOEtpucOLWOI8xz+q2+zTDDVfKVTCwL5z1HplLtXKLwdyhKUkkUixXNWqZtYQIIl3dE5aTruvduux9OBUbO8tkgiIjLf8AsrVWtqUrVOXH3qFy3Y08Yy8m/wDhpac5KTZrS5/eAgAQAczll9+Km6Fp7ueunsrStrh8esQAO9oPyiADGo085WwzJcC4SUnHwIprBtUHwZ0PXWFs1r0w6NxHYYoWkXwD0UdQtGKs4/lyA5mCfqFCjT7VvPcWLczULG2pVLv3sy4EmRnx4j9FZG1PhMxHIkZDgCoW4LNitDhsZJjTLXPy9Vnv6qXPwjouzbW/1dpLdLj1/wAFlGl2tXS+ETdx2gvLiuJfihfPx7a+DLWHCP8Abr6n0XXq1qFku+tVOoYY6kQPUr87WquXvc45yT57r19pHs7SpWly8RXvu/g5l61O6UI8Lf8Ar5MSIi55IIiIAiIgCIiALbuytDsJ0dl47H3xWoiw1kE1X1579ViWVj8bQ7ciD/MP1WIrlzhplgsNu7aZNRuHbM/y7/WFHX386sfZoSKoj91pnxIj3wUTfdh7xXqug4hHOeTnXabIJqmez9DFUCi22cyrd2WsMEL1NaqoU2znxjmR0js5Zg1uI7Lbtl6LWfW+HRA45qrXje8HVfP7yvmbZ7Hpln2m5YKl5LPY7dmqRTvSTqp656+Ihc6NTLPR1bNQhuTN+WEQKzcjIDo56HxMA9QtKjXyHMSOik79tTWWN4PzPEMHF0j0Cr1nqjujh78Fo3tupTyvc8s4LW0iTFcQZ0Az6LUpuwF5jJxmctI+6YzPiPRenUzhMMBAjKRmPY05LShGNP3Gy3Jzs24B7nfnadOAjXmvbGh9YDdxMDfLXJaNCoaIz1LcIbvHPnyUjdldrKT7U/JrW92Yn+Iz1+gXXs1N6aeN28+xLU6MXN9/7FU/Gm/sFKlZWHM9930aPOT4LjwCl+1V9utdqqVSdXGOmg9PqolepvZKCjbR/wCnP/p8/pwcegnLNR9/7dwREXNNgIiIAiIgCIiAIiIDYsdpwmCe6deXMLexA56jl9lEr3RrFpy8RxVFWlrWVyZydIsl306LJp4u+1p70TGo2y1UbbaIctq7b3ZXotwnvNaA5u4gRvqOaxuGa7VpiMVpNWru9yIF25q0XBZIIWpTpAqduhseCvuLh6cEKdNZMnaK2YW9AudW+8iXFWvtRXJaVz9zsyvIXMm5H0nodKMaWWSNmtmaufZm1iQueNepzs9eOGoAVrQliR27qiqlJ4OjdqabooVdabZaYmWOdnPQgAdQOKiqEQI/RT9rY6vYatNmbi0ECYnC4OjrAVXa6BI+u3vNWXUVnPifOKi0zaJNjs9vFZ/2htnDqr9ADHDFyG5UQ+2ta0mo6GDlM8huSqtfV+vtVQNaDhGTGDPkOpWrGnoak37HW6b0ud3NSltBcvx8kWvsveNS3WtzcwMJOLI4ROZPhK1/xS7YAxZKBhrMnRy2SteLbosZpgg2uuJcBrTbsDwXM6tUucXOMkmSea9PYR/Cw7aX/I+PLz9fBe/ryOt1aVzdONH8kcL1x4eR4X1EUOTnhERAERZ3WQinj2LoHPKdRvplzCAwIiy2azl7sIgHmYHD7oDEiy2iiGkAGZa12kfM0OjU7ELEgCLZbYSWF8iA0OyziXFsOj5TkTH941kAREQHujXcxwc0lpG4U5Y+0u1QeIUAiupVpU3sQlBSL5ZLWHCWkEKcu618VyuhaXMMtJHvgp67+1hbGNviP0W3KrTqrHHr/ZUoyiy237YyQYVAtlnLHGQr1YO09GoMJe3oTB9V7tlw06wlhBXGubWT3R6npfVo0fomc7BWWjWLSCNlN23si9p7qjzcNX8s9FzJUpLlHsKV9RmsqSLTcvb34QAcDlwWpa+19MAilRzJnFUJcZ4xoq9Uu1zfnc1n8zh9NStV9ZjdJf8A+o/U+imo1ZrGDnV59Lpy7Sphvw5+Eb9S0VrS/UvPoB9GhSFmvulYQTRw1rSRHxNadH+T/wDR/PQc1W61ue5uGYb+VuQPX83jKwLco2qg9Ut2cPqPXZ149lQWmHy14eSMlptTqj3Pe4uc4yXEySVjRFuHmwiIgCIiALGS7FplHr7hZEU4S0vOE/Uw1lHtgbuT5KxXTY7scybRaLQx8HJlORO2eAqtIrqlwpxxoivRP+2Vxp4edT+/Ysd8WS7Wg/s1eu87Y6cf9AoItp8T5LCi0pQy+WdGldKnHHZwfm08/DR6fGxK8oinFYWDXqz7SWrCXkuPnIREWSsIiIAiIgPi9NeRoSOhI+i+IgNyje9VpkPJ5O7w8ivdW/67hBquAzybDZnWcIE+K0EUdK8DOWERFIwEREAREQBERAEREB//2Q=="/>
          <p:cNvSpPr>
            <a:spLocks noChangeAspect="1" noChangeArrowheads="1"/>
          </p:cNvSpPr>
          <p:nvPr/>
        </p:nvSpPr>
        <p:spPr bwMode="auto">
          <a:xfrm>
            <a:off x="69850" y="-1109663"/>
            <a:ext cx="200025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Verdana" pitchFamily="34" charset="0"/>
                <a:ea typeface="ＭＳ Ｐゴシック" pitchFamily="34" charset="-128"/>
              </a:defRPr>
            </a:lvl1pPr>
            <a:lvl2pPr marL="742950" indent="-285750" eaLnBrk="0" hangingPunct="0">
              <a:defRPr sz="1600" b="1">
                <a:solidFill>
                  <a:schemeClr val="tx1"/>
                </a:solidFill>
                <a:latin typeface="Verdana" pitchFamily="34" charset="0"/>
                <a:ea typeface="ＭＳ Ｐゴシック" pitchFamily="34" charset="-128"/>
              </a:defRPr>
            </a:lvl2pPr>
            <a:lvl3pPr marL="1143000" indent="-228600" eaLnBrk="0" hangingPunct="0">
              <a:defRPr sz="1600" b="1">
                <a:solidFill>
                  <a:schemeClr val="tx1"/>
                </a:solidFill>
                <a:latin typeface="Verdana" pitchFamily="34" charset="0"/>
                <a:ea typeface="ＭＳ Ｐゴシック" pitchFamily="34" charset="-128"/>
              </a:defRPr>
            </a:lvl3pPr>
            <a:lvl4pPr marL="1600200" indent="-228600" eaLnBrk="0" hangingPunct="0">
              <a:defRPr sz="1600" b="1">
                <a:solidFill>
                  <a:schemeClr val="tx1"/>
                </a:solidFill>
                <a:latin typeface="Verdana" pitchFamily="34" charset="0"/>
                <a:ea typeface="ＭＳ Ｐゴシック" pitchFamily="34" charset="-128"/>
              </a:defRPr>
            </a:lvl4pPr>
            <a:lvl5pPr marL="2057400" indent="-228600" eaLnBrk="0" hangingPunct="0">
              <a:defRPr sz="1600" b="1">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9pPr>
          </a:lstStyle>
          <a:p>
            <a:pPr eaLnBrk="1" hangingPunct="1"/>
            <a:endParaRPr lang="da-DK" altLang="da-DK"/>
          </a:p>
        </p:txBody>
      </p:sp>
    </p:spTree>
    <p:extLst>
      <p:ext uri="{BB962C8B-B14F-4D97-AF65-F5344CB8AC3E}">
        <p14:creationId xmlns:p14="http://schemas.microsoft.com/office/powerpoint/2010/main" val="200589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868613" y="188913"/>
            <a:ext cx="3721100" cy="457200"/>
          </a:xfrm>
        </p:spPr>
        <p:txBody>
          <a:bodyPr/>
          <a:lstStyle/>
          <a:p>
            <a:r>
              <a:rPr lang="da-DK" altLang="da-DK" smtClean="0"/>
              <a:t>Basic Frequencies </a:t>
            </a:r>
          </a:p>
        </p:txBody>
      </p:sp>
      <p:pic>
        <p:nvPicPr>
          <p:cNvPr id="19459" name="Picture 3" descr="K:\bornholm\basicperiod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41800"/>
            <a:ext cx="892968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0" name="Object 8"/>
          <p:cNvGraphicFramePr>
            <a:graphicFrameLocks noChangeAspect="1"/>
          </p:cNvGraphicFramePr>
          <p:nvPr/>
        </p:nvGraphicFramePr>
        <p:xfrm>
          <a:off x="323850" y="3736975"/>
          <a:ext cx="3657600" cy="349250"/>
        </p:xfrm>
        <a:graphic>
          <a:graphicData uri="http://schemas.openxmlformats.org/presentationml/2006/ole">
            <mc:AlternateContent xmlns:mc="http://schemas.openxmlformats.org/markup-compatibility/2006">
              <mc:Choice xmlns:v="urn:schemas-microsoft-com:vml" Requires="v">
                <p:oleObj spid="_x0000_s104465" name="Ligning" r:id="rId4" imgW="2527300" imgH="241300" progId="Equation.3">
                  <p:embed/>
                </p:oleObj>
              </mc:Choice>
              <mc:Fallback>
                <p:oleObj name="Ligning" r:id="rId4" imgW="25273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736975"/>
                        <a:ext cx="365760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1" name="Text Box 9"/>
          <p:cNvSpPr txBox="1">
            <a:spLocks noChangeArrowheads="1"/>
          </p:cNvSpPr>
          <p:nvPr/>
        </p:nvSpPr>
        <p:spPr bwMode="auto">
          <a:xfrm>
            <a:off x="468313" y="3492500"/>
            <a:ext cx="70119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b="1">
                <a:solidFill>
                  <a:schemeClr val="tx1"/>
                </a:solidFill>
                <a:latin typeface="Verdana" pitchFamily="34" charset="0"/>
                <a:ea typeface="ＭＳ Ｐゴシック" pitchFamily="34" charset="-128"/>
              </a:defRPr>
            </a:lvl1pPr>
            <a:lvl2pPr marL="742950" indent="-285750" eaLnBrk="0" hangingPunct="0">
              <a:defRPr sz="1600" b="1">
                <a:solidFill>
                  <a:schemeClr val="tx1"/>
                </a:solidFill>
                <a:latin typeface="Verdana" pitchFamily="34" charset="0"/>
                <a:ea typeface="ＭＳ Ｐゴシック" pitchFamily="34" charset="-128"/>
              </a:defRPr>
            </a:lvl2pPr>
            <a:lvl3pPr marL="1143000" indent="-228600" eaLnBrk="0" hangingPunct="0">
              <a:defRPr sz="1600" b="1">
                <a:solidFill>
                  <a:schemeClr val="tx1"/>
                </a:solidFill>
                <a:latin typeface="Verdana" pitchFamily="34" charset="0"/>
                <a:ea typeface="ＭＳ Ｐゴシック" pitchFamily="34" charset="-128"/>
              </a:defRPr>
            </a:lvl3pPr>
            <a:lvl4pPr marL="1600200" indent="-228600" eaLnBrk="0" hangingPunct="0">
              <a:defRPr sz="1600" b="1">
                <a:solidFill>
                  <a:schemeClr val="tx1"/>
                </a:solidFill>
                <a:latin typeface="Verdana" pitchFamily="34" charset="0"/>
                <a:ea typeface="ＭＳ Ｐゴシック" pitchFamily="34" charset="-128"/>
              </a:defRPr>
            </a:lvl4pPr>
            <a:lvl5pPr marL="2057400" indent="-228600" eaLnBrk="0" hangingPunct="0">
              <a:defRPr sz="1600" b="1">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9pPr>
          </a:lstStyle>
          <a:p>
            <a:pPr eaLnBrk="1" hangingPunct="1"/>
            <a:r>
              <a:rPr lang="da-DK" altLang="da-DK" b="0" dirty="0"/>
              <a:t>The </a:t>
            </a:r>
            <a:r>
              <a:rPr lang="da-DK" altLang="da-DK" b="0" dirty="0" err="1"/>
              <a:t>angular</a:t>
            </a:r>
            <a:r>
              <a:rPr lang="da-DK" altLang="da-DK" b="0" dirty="0"/>
              <a:t> speed </a:t>
            </a:r>
            <a:r>
              <a:rPr lang="da-DK" altLang="da-DK" b="0" dirty="0" err="1"/>
              <a:t>can</a:t>
            </a:r>
            <a:r>
              <a:rPr lang="da-DK" altLang="da-DK" b="0" dirty="0"/>
              <a:t> </a:t>
            </a:r>
            <a:r>
              <a:rPr lang="da-DK" altLang="da-DK" b="0" dirty="0" err="1"/>
              <a:t>be</a:t>
            </a:r>
            <a:r>
              <a:rPr lang="da-DK" altLang="da-DK" b="0" dirty="0"/>
              <a:t> </a:t>
            </a:r>
            <a:r>
              <a:rPr lang="da-DK" altLang="da-DK" b="0" dirty="0" err="1"/>
              <a:t>described</a:t>
            </a:r>
            <a:r>
              <a:rPr lang="da-DK" altLang="da-DK" b="0" dirty="0"/>
              <a:t> </a:t>
            </a:r>
            <a:r>
              <a:rPr lang="da-DK" altLang="da-DK" b="0" dirty="0" err="1"/>
              <a:t>using</a:t>
            </a:r>
            <a:r>
              <a:rPr lang="da-DK" altLang="da-DK" b="0" dirty="0"/>
              <a:t> a series of </a:t>
            </a:r>
            <a:r>
              <a:rPr lang="da-DK" altLang="da-DK" b="0" dirty="0" err="1"/>
              <a:t>predefined</a:t>
            </a:r>
            <a:r>
              <a:rPr lang="da-DK" altLang="da-DK" b="0" dirty="0"/>
              <a:t> </a:t>
            </a:r>
            <a:r>
              <a:rPr lang="da-DK" altLang="da-DK" b="0" dirty="0" err="1"/>
              <a:t>frequencies</a:t>
            </a:r>
            <a:r>
              <a:rPr lang="da-DK" altLang="da-DK" b="0" dirty="0"/>
              <a:t> </a:t>
            </a:r>
          </a:p>
        </p:txBody>
      </p:sp>
      <p:sp>
        <p:nvSpPr>
          <p:cNvPr id="19462" name="Text Box 10"/>
          <p:cNvSpPr txBox="1">
            <a:spLocks noChangeArrowheads="1"/>
          </p:cNvSpPr>
          <p:nvPr/>
        </p:nvSpPr>
        <p:spPr bwMode="auto">
          <a:xfrm>
            <a:off x="4297363" y="3736975"/>
            <a:ext cx="47942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b="1">
                <a:solidFill>
                  <a:schemeClr val="tx1"/>
                </a:solidFill>
                <a:latin typeface="Verdana" pitchFamily="34" charset="0"/>
                <a:ea typeface="ＭＳ Ｐゴシック" pitchFamily="34" charset="-128"/>
              </a:defRPr>
            </a:lvl1pPr>
            <a:lvl2pPr marL="742950" indent="-285750" eaLnBrk="0" hangingPunct="0">
              <a:defRPr sz="1600" b="1">
                <a:solidFill>
                  <a:schemeClr val="tx1"/>
                </a:solidFill>
                <a:latin typeface="Verdana" pitchFamily="34" charset="0"/>
                <a:ea typeface="ＭＳ Ｐゴシック" pitchFamily="34" charset="-128"/>
              </a:defRPr>
            </a:lvl2pPr>
            <a:lvl3pPr marL="1143000" indent="-228600" eaLnBrk="0" hangingPunct="0">
              <a:defRPr sz="1600" b="1">
                <a:solidFill>
                  <a:schemeClr val="tx1"/>
                </a:solidFill>
                <a:latin typeface="Verdana" pitchFamily="34" charset="0"/>
                <a:ea typeface="ＭＳ Ｐゴシック" pitchFamily="34" charset="-128"/>
              </a:defRPr>
            </a:lvl3pPr>
            <a:lvl4pPr marL="1600200" indent="-228600" eaLnBrk="0" hangingPunct="0">
              <a:defRPr sz="1600" b="1">
                <a:solidFill>
                  <a:schemeClr val="tx1"/>
                </a:solidFill>
                <a:latin typeface="Verdana" pitchFamily="34" charset="0"/>
                <a:ea typeface="ＭＳ Ｐゴシック" pitchFamily="34" charset="-128"/>
              </a:defRPr>
            </a:lvl4pPr>
            <a:lvl5pPr marL="2057400" indent="-228600" eaLnBrk="0" hangingPunct="0">
              <a:defRPr sz="1600" b="1">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b="1">
                <a:solidFill>
                  <a:schemeClr val="tx1"/>
                </a:solidFill>
                <a:latin typeface="Verdana" pitchFamily="34" charset="0"/>
                <a:ea typeface="ＭＳ Ｐゴシック" pitchFamily="34" charset="-128"/>
              </a:defRPr>
            </a:lvl9pPr>
          </a:lstStyle>
          <a:p>
            <a:pPr eaLnBrk="1" hangingPunct="1"/>
            <a:r>
              <a:rPr lang="da-DK" altLang="da-DK" b="0" dirty="0"/>
              <a:t>The I’s </a:t>
            </a:r>
            <a:r>
              <a:rPr lang="da-DK" altLang="da-DK" b="0" dirty="0" err="1"/>
              <a:t>are</a:t>
            </a:r>
            <a:r>
              <a:rPr lang="da-DK" altLang="da-DK" b="0" dirty="0"/>
              <a:t> small </a:t>
            </a:r>
            <a:r>
              <a:rPr lang="da-DK" altLang="da-DK" b="0" dirty="0" err="1"/>
              <a:t>integer</a:t>
            </a:r>
            <a:r>
              <a:rPr lang="da-DK" altLang="da-DK" b="0" dirty="0"/>
              <a:t> (</a:t>
            </a:r>
            <a:r>
              <a:rPr lang="da-DK" altLang="da-DK" b="0" dirty="0" err="1"/>
              <a:t>Doodson</a:t>
            </a:r>
            <a:r>
              <a:rPr lang="da-DK" altLang="da-DK" b="0" dirty="0"/>
              <a:t> </a:t>
            </a:r>
            <a:r>
              <a:rPr lang="da-DK" altLang="da-DK" b="0" dirty="0" err="1"/>
              <a:t>numbers</a:t>
            </a:r>
            <a:r>
              <a:rPr lang="da-DK" altLang="da-DK" b="0" dirty="0"/>
              <a:t>). </a:t>
            </a:r>
          </a:p>
        </p:txBody>
      </p:sp>
      <p:pic>
        <p:nvPicPr>
          <p:cNvPr id="19463" name="Picture 4" descr="http://www.jgiesen.de/planets/moon/FullMoonPerige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765175"/>
            <a:ext cx="2895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http://www.eso.org/public/outreach/eduoff/vt-2004/Background/Infol2/vt2004-if60-fig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0" y="765175"/>
            <a:ext cx="5078413"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837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into the sky and observe……….</a:t>
            </a:r>
            <a:endParaRPr lang="en-US" dirty="0"/>
          </a:p>
        </p:txBody>
      </p:sp>
      <p:pic>
        <p:nvPicPr>
          <p:cNvPr id="5" name="Picture 8" descr="Billedresultat for earth moon sun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26" y="1700808"/>
            <a:ext cx="8656274" cy="48005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Billedresultat for full m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Billedresultat for full m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Billedresultat for full m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476" name="Picture 12" descr="Billedresultat for full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36" y="1412776"/>
            <a:ext cx="8715673" cy="573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263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55776" y="188640"/>
            <a:ext cx="7482408" cy="457200"/>
          </a:xfrm>
        </p:spPr>
        <p:txBody>
          <a:bodyPr/>
          <a:lstStyle/>
          <a:p>
            <a:r>
              <a:rPr lang="da-DK" altLang="da-DK" dirty="0" err="1" smtClean="0"/>
              <a:t>Tidal</a:t>
            </a:r>
            <a:r>
              <a:rPr lang="da-DK" altLang="da-DK" dirty="0" smtClean="0"/>
              <a:t> Pattern - Spring / </a:t>
            </a:r>
            <a:r>
              <a:rPr lang="da-DK" altLang="da-DK" dirty="0" err="1" smtClean="0"/>
              <a:t>Neap</a:t>
            </a:r>
            <a:r>
              <a:rPr lang="da-DK" altLang="da-DK" dirty="0" smtClean="0"/>
              <a:t> </a:t>
            </a:r>
            <a:r>
              <a:rPr lang="da-DK" altLang="da-DK" dirty="0" err="1" smtClean="0"/>
              <a:t>tides</a:t>
            </a:r>
            <a:endParaRPr lang="da-DK" altLang="da-DK" dirty="0" smtClean="0"/>
          </a:p>
        </p:txBody>
      </p:sp>
      <p:pic>
        <p:nvPicPr>
          <p:cNvPr id="24579" name="Picture 3" descr="K:\bornholm\springneap.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68760"/>
            <a:ext cx="61722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606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Acqua</a:t>
            </a:r>
            <a:r>
              <a:rPr lang="en-US" dirty="0" smtClean="0"/>
              <a:t> Alta”</a:t>
            </a:r>
            <a:endParaRPr lang="en-US" dirty="0"/>
          </a:p>
        </p:txBody>
      </p:sp>
      <p:pic>
        <p:nvPicPr>
          <p:cNvPr id="68610" name="Picture 2" descr="Billedresultat for venice high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8451304" cy="422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941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68" y="341784"/>
            <a:ext cx="7772400" cy="1143000"/>
          </a:xfrm>
        </p:spPr>
        <p:txBody>
          <a:bodyPr/>
          <a:lstStyle/>
          <a:p>
            <a:r>
              <a:rPr lang="en-US" dirty="0" smtClean="0"/>
              <a:t>Projection -&gt; Tides in year </a:t>
            </a:r>
            <a:r>
              <a:rPr lang="en-US" dirty="0" smtClean="0"/>
              <a:t>2100</a:t>
            </a:r>
            <a:br>
              <a:rPr lang="en-US" dirty="0" smtClean="0"/>
            </a:br>
            <a:r>
              <a:rPr lang="en-US" dirty="0" smtClean="0"/>
              <a:t>will get smaller </a:t>
            </a:r>
            <a:endParaRPr lang="en-US" dirty="0"/>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44" y="1844824"/>
            <a:ext cx="642235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063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07704" y="260648"/>
            <a:ext cx="7772400" cy="1143000"/>
          </a:xfrm>
        </p:spPr>
        <p:txBody>
          <a:bodyPr/>
          <a:lstStyle/>
          <a:p>
            <a:r>
              <a:rPr lang="da-DK" altLang="da-DK" dirty="0" err="1" smtClean="0"/>
              <a:t>Climate</a:t>
            </a:r>
            <a:r>
              <a:rPr lang="da-DK" altLang="da-DK" dirty="0" smtClean="0"/>
              <a:t> models </a:t>
            </a:r>
            <a:r>
              <a:rPr lang="da-DK" altLang="da-DK" dirty="0" smtClean="0"/>
              <a:t>and </a:t>
            </a:r>
            <a:r>
              <a:rPr lang="da-DK" altLang="da-DK" dirty="0" smtClean="0"/>
              <a:t>SL </a:t>
            </a:r>
            <a:r>
              <a:rPr lang="da-DK" altLang="da-DK" dirty="0" err="1" smtClean="0"/>
              <a:t>projections</a:t>
            </a:r>
            <a:endParaRPr lang="da-DK" altLang="da-DK" dirty="0" smtClean="0"/>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9544"/>
            <a:ext cx="7812558" cy="535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070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Queensland sea level during Surge</a:t>
            </a:r>
            <a:endParaRPr lang="en-US" dirty="0"/>
          </a:p>
        </p:txBody>
      </p:sp>
      <p:pic>
        <p:nvPicPr>
          <p:cNvPr id="3" name="Picture 2" descr="Graph of storm surge recorded at Cardwell during tropical cyclone Yasi, on 3 February 2011, showing a peak tide of 6.36 metres above lowest astronomical tide, and a peak surge of 5.33 metres at 1.20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6946726" cy="488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24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3059832" y="260648"/>
            <a:ext cx="4893419" cy="457200"/>
          </a:xfrm>
        </p:spPr>
        <p:txBody>
          <a:bodyPr/>
          <a:lstStyle/>
          <a:p>
            <a:r>
              <a:rPr lang="da-DK" altLang="da-DK" dirty="0" err="1" smtClean="0">
                <a:ea typeface="ＭＳ Ｐゴシック" panose="020B0600070205080204" pitchFamily="34" charset="-128"/>
              </a:rPr>
              <a:t>Tides</a:t>
            </a:r>
            <a:r>
              <a:rPr lang="da-DK" altLang="da-DK" dirty="0" smtClean="0">
                <a:ea typeface="ＭＳ Ｐゴシック" panose="020B0600070205080204" pitchFamily="34" charset="-128"/>
              </a:rPr>
              <a:t> and Storm </a:t>
            </a:r>
            <a:r>
              <a:rPr lang="da-DK" altLang="da-DK" dirty="0" err="1" smtClean="0">
                <a:ea typeface="ＭＳ Ｐゴシック" panose="020B0600070205080204" pitchFamily="34" charset="-128"/>
              </a:rPr>
              <a:t>Surges</a:t>
            </a:r>
            <a:r>
              <a:rPr lang="da-DK" altLang="da-DK" dirty="0" smtClean="0">
                <a:ea typeface="ＭＳ Ｐゴシック" panose="020B0600070205080204" pitchFamily="34" charset="-128"/>
              </a:rPr>
              <a:t> </a:t>
            </a:r>
          </a:p>
        </p:txBody>
      </p:sp>
      <p:pic>
        <p:nvPicPr>
          <p:cNvPr id="20483" name="Picture 1027" descr="K:\bornholm\surge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63" y="4014788"/>
            <a:ext cx="428783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1028"/>
          <p:cNvSpPr txBox="1">
            <a:spLocks noChangeArrowheads="1"/>
          </p:cNvSpPr>
          <p:nvPr/>
        </p:nvSpPr>
        <p:spPr bwMode="auto">
          <a:xfrm>
            <a:off x="179388" y="1052513"/>
            <a:ext cx="8272586"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1600">
                <a:solidFill>
                  <a:schemeClr val="tx1"/>
                </a:solidFill>
                <a:latin typeface="Verdana" pitchFamily="34" charset="0"/>
                <a:ea typeface="ＭＳ Ｐゴシック" pitchFamily="1" charset="-128"/>
              </a:defRPr>
            </a:lvl1pPr>
            <a:lvl2pPr marL="742950" indent="-285750" eaLnBrk="0" hangingPunct="0">
              <a:spcBef>
                <a:spcPct val="20000"/>
              </a:spcBef>
              <a:buChar char="–"/>
              <a:defRPr sz="1600">
                <a:solidFill>
                  <a:schemeClr val="tx1"/>
                </a:solidFill>
                <a:latin typeface="Verdana" pitchFamily="34" charset="0"/>
                <a:ea typeface="ＭＳ Ｐゴシック" pitchFamily="1" charset="-128"/>
              </a:defRPr>
            </a:lvl2pPr>
            <a:lvl3pPr marL="1143000" indent="-228600" eaLnBrk="0" hangingPunct="0">
              <a:spcBef>
                <a:spcPct val="20000"/>
              </a:spcBef>
              <a:buChar char="•"/>
              <a:defRPr sz="1600">
                <a:solidFill>
                  <a:schemeClr val="tx1"/>
                </a:solidFill>
                <a:latin typeface="Verdana" pitchFamily="34" charset="0"/>
                <a:ea typeface="ＭＳ Ｐゴシック" pitchFamily="1" charset="-128"/>
              </a:defRPr>
            </a:lvl3pPr>
            <a:lvl4pPr marL="1600200" indent="-228600" eaLnBrk="0" hangingPunct="0">
              <a:spcBef>
                <a:spcPct val="20000"/>
              </a:spcBef>
              <a:buChar char="–"/>
              <a:defRPr sz="1600">
                <a:solidFill>
                  <a:schemeClr val="tx1"/>
                </a:solidFill>
                <a:latin typeface="Verdana" pitchFamily="34" charset="0"/>
                <a:ea typeface="ＭＳ Ｐゴシック" pitchFamily="1" charset="-128"/>
              </a:defRPr>
            </a:lvl4pPr>
            <a:lvl5pPr marL="2057400" indent="-228600" eaLnBrk="0" hangingPunct="0">
              <a:spcBef>
                <a:spcPct val="20000"/>
              </a:spcBef>
              <a:buChar char="»"/>
              <a:defRPr sz="1600">
                <a:solidFill>
                  <a:schemeClr val="tx1"/>
                </a:solidFill>
                <a:latin typeface="Verdana" pitchFamily="34" charset="0"/>
                <a:ea typeface="ＭＳ Ｐゴシック" pitchFamily="1"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1" charset="-128"/>
              </a:defRPr>
            </a:lvl9pPr>
          </a:lstStyle>
          <a:p>
            <a:pPr>
              <a:spcBef>
                <a:spcPct val="50000"/>
              </a:spcBef>
              <a:buFontTx/>
              <a:buNone/>
              <a:defRPr/>
            </a:pPr>
            <a:r>
              <a:rPr lang="el-GR" altLang="da-DK" b="1" dirty="0" smtClean="0"/>
              <a:t>ξ</a:t>
            </a:r>
            <a:r>
              <a:rPr lang="da-DK" altLang="da-DK" b="1" dirty="0" smtClean="0"/>
              <a:t>(t) = </a:t>
            </a:r>
            <a:r>
              <a:rPr lang="da-DK" altLang="da-DK" b="1" dirty="0" smtClean="0">
                <a:solidFill>
                  <a:schemeClr val="bg2">
                    <a:lumMod val="75000"/>
                  </a:schemeClr>
                </a:solidFill>
              </a:rPr>
              <a:t>Z</a:t>
            </a:r>
            <a:r>
              <a:rPr lang="da-DK" altLang="da-DK" b="1" baseline="-25000" dirty="0" smtClean="0">
                <a:solidFill>
                  <a:schemeClr val="bg2">
                    <a:lumMod val="75000"/>
                  </a:schemeClr>
                </a:solidFill>
              </a:rPr>
              <a:t>0</a:t>
            </a:r>
            <a:r>
              <a:rPr lang="da-DK" altLang="da-DK" b="1" dirty="0" smtClean="0">
                <a:solidFill>
                  <a:schemeClr val="bg2">
                    <a:lumMod val="75000"/>
                  </a:schemeClr>
                </a:solidFill>
              </a:rPr>
              <a:t>(t) </a:t>
            </a:r>
            <a:r>
              <a:rPr lang="da-DK" altLang="da-DK" b="1" dirty="0" smtClean="0"/>
              <a:t>+ </a:t>
            </a:r>
            <a:r>
              <a:rPr lang="da-DK" altLang="da-DK" b="1" dirty="0" smtClean="0">
                <a:solidFill>
                  <a:schemeClr val="accent2"/>
                </a:solidFill>
              </a:rPr>
              <a:t>T(t) + S(t) </a:t>
            </a:r>
            <a:r>
              <a:rPr lang="da-DK" altLang="da-DK" b="1" dirty="0" smtClean="0"/>
              <a:t>+ </a:t>
            </a:r>
            <a:r>
              <a:rPr lang="da-DK" altLang="da-DK" b="1" dirty="0" smtClean="0">
                <a:solidFill>
                  <a:schemeClr val="bg2">
                    <a:lumMod val="75000"/>
                  </a:schemeClr>
                </a:solidFill>
              </a:rPr>
              <a:t>O(t). </a:t>
            </a:r>
          </a:p>
          <a:p>
            <a:pPr eaLnBrk="1" hangingPunct="1">
              <a:spcBef>
                <a:spcPct val="50000"/>
              </a:spcBef>
              <a:buFontTx/>
              <a:buNone/>
              <a:defRPr/>
            </a:pPr>
            <a:endParaRPr lang="da-DK" altLang="da-DK" dirty="0" smtClean="0"/>
          </a:p>
          <a:p>
            <a:pPr eaLnBrk="1" hangingPunct="1">
              <a:spcBef>
                <a:spcPct val="50000"/>
              </a:spcBef>
              <a:buFontTx/>
              <a:buNone/>
              <a:defRPr/>
            </a:pPr>
            <a:r>
              <a:rPr lang="da-DK" altLang="da-DK" dirty="0" smtClean="0"/>
              <a:t>The </a:t>
            </a:r>
            <a:r>
              <a:rPr lang="da-DK" altLang="da-DK" dirty="0" err="1" smtClean="0"/>
              <a:t>astronomical</a:t>
            </a:r>
            <a:r>
              <a:rPr lang="da-DK" altLang="da-DK" dirty="0" smtClean="0"/>
              <a:t> </a:t>
            </a:r>
            <a:r>
              <a:rPr lang="da-DK" altLang="da-DK" dirty="0" err="1" smtClean="0"/>
              <a:t>tides</a:t>
            </a:r>
            <a:r>
              <a:rPr lang="da-DK" altLang="da-DK" dirty="0" smtClean="0"/>
              <a:t> </a:t>
            </a:r>
            <a:r>
              <a:rPr lang="da-DK" altLang="da-DK" dirty="0" err="1" smtClean="0"/>
              <a:t>are</a:t>
            </a:r>
            <a:r>
              <a:rPr lang="da-DK" altLang="da-DK" dirty="0" smtClean="0"/>
              <a:t> </a:t>
            </a:r>
            <a:r>
              <a:rPr lang="da-DK" altLang="da-DK" dirty="0" err="1" smtClean="0"/>
              <a:t>modified</a:t>
            </a:r>
            <a:r>
              <a:rPr lang="da-DK" altLang="da-DK" dirty="0" smtClean="0"/>
              <a:t> by the </a:t>
            </a:r>
            <a:r>
              <a:rPr lang="da-DK" altLang="da-DK" dirty="0" err="1" smtClean="0"/>
              <a:t>weather</a:t>
            </a:r>
            <a:r>
              <a:rPr lang="da-DK" altLang="da-DK" dirty="0" smtClean="0"/>
              <a:t> to </a:t>
            </a:r>
            <a:r>
              <a:rPr lang="da-DK" altLang="da-DK" dirty="0" err="1" smtClean="0"/>
              <a:t>greater</a:t>
            </a:r>
            <a:r>
              <a:rPr lang="da-DK" altLang="da-DK" dirty="0" smtClean="0"/>
              <a:t> or </a:t>
            </a:r>
            <a:r>
              <a:rPr lang="da-DK" altLang="da-DK" dirty="0" err="1" smtClean="0"/>
              <a:t>lesser</a:t>
            </a:r>
            <a:r>
              <a:rPr lang="da-DK" altLang="da-DK" dirty="0" smtClean="0"/>
              <a:t> </a:t>
            </a:r>
            <a:r>
              <a:rPr lang="da-DK" altLang="da-DK" dirty="0" err="1" smtClean="0"/>
              <a:t>extent</a:t>
            </a:r>
            <a:r>
              <a:rPr lang="da-DK" altLang="da-DK" dirty="0" smtClean="0"/>
              <a:t>. </a:t>
            </a:r>
          </a:p>
          <a:p>
            <a:pPr eaLnBrk="1" hangingPunct="1">
              <a:spcBef>
                <a:spcPct val="50000"/>
              </a:spcBef>
              <a:buFontTx/>
              <a:buNone/>
              <a:defRPr/>
            </a:pPr>
            <a:r>
              <a:rPr lang="da-DK" altLang="da-DK" dirty="0" smtClean="0"/>
              <a:t>If </a:t>
            </a:r>
            <a:r>
              <a:rPr lang="da-DK" altLang="da-DK" dirty="0" err="1" smtClean="0"/>
              <a:t>severe</a:t>
            </a:r>
            <a:r>
              <a:rPr lang="da-DK" altLang="da-DK" dirty="0" smtClean="0"/>
              <a:t> </a:t>
            </a:r>
            <a:r>
              <a:rPr lang="da-DK" altLang="da-DK" dirty="0" err="1" smtClean="0"/>
              <a:t>weather</a:t>
            </a:r>
            <a:r>
              <a:rPr lang="da-DK" altLang="da-DK" dirty="0" smtClean="0"/>
              <a:t> </a:t>
            </a:r>
            <a:r>
              <a:rPr lang="da-DK" altLang="da-DK" dirty="0" err="1" smtClean="0"/>
              <a:t>couples</a:t>
            </a:r>
            <a:r>
              <a:rPr lang="da-DK" altLang="da-DK" dirty="0" smtClean="0"/>
              <a:t> with </a:t>
            </a:r>
            <a:r>
              <a:rPr lang="da-DK" altLang="da-DK" dirty="0" err="1" smtClean="0"/>
              <a:t>high</a:t>
            </a:r>
            <a:r>
              <a:rPr lang="da-DK" altLang="da-DK" dirty="0" smtClean="0"/>
              <a:t> </a:t>
            </a:r>
            <a:r>
              <a:rPr lang="da-DK" altLang="da-DK" dirty="0" err="1" smtClean="0"/>
              <a:t>tides</a:t>
            </a:r>
            <a:r>
              <a:rPr lang="da-DK" altLang="da-DK" dirty="0" smtClean="0"/>
              <a:t> storm </a:t>
            </a:r>
            <a:r>
              <a:rPr lang="da-DK" altLang="da-DK" dirty="0" err="1" smtClean="0"/>
              <a:t>surges</a:t>
            </a:r>
            <a:r>
              <a:rPr lang="da-DK" altLang="da-DK" dirty="0" smtClean="0"/>
              <a:t> </a:t>
            </a:r>
            <a:r>
              <a:rPr lang="da-DK" altLang="da-DK" dirty="0" err="1" smtClean="0"/>
              <a:t>occur</a:t>
            </a:r>
            <a:r>
              <a:rPr lang="da-DK" altLang="da-DK" dirty="0" smtClean="0"/>
              <a:t>. </a:t>
            </a:r>
          </a:p>
          <a:p>
            <a:pPr eaLnBrk="1" hangingPunct="1">
              <a:spcBef>
                <a:spcPct val="50000"/>
              </a:spcBef>
              <a:buFontTx/>
              <a:buNone/>
              <a:defRPr/>
            </a:pPr>
            <a:endParaRPr lang="da-DK" altLang="da-DK" dirty="0" smtClean="0"/>
          </a:p>
          <a:p>
            <a:pPr eaLnBrk="1" hangingPunct="1">
              <a:spcBef>
                <a:spcPct val="50000"/>
              </a:spcBef>
              <a:buFontTx/>
              <a:buNone/>
              <a:defRPr/>
            </a:pPr>
            <a:r>
              <a:rPr lang="da-DK" altLang="da-DK" dirty="0" smtClean="0"/>
              <a:t>S(t ) = </a:t>
            </a:r>
            <a:r>
              <a:rPr lang="da-DK" altLang="da-DK" dirty="0" err="1" smtClean="0"/>
              <a:t>function</a:t>
            </a:r>
            <a:r>
              <a:rPr lang="da-DK" altLang="da-DK" dirty="0" smtClean="0"/>
              <a:t> of </a:t>
            </a:r>
            <a:r>
              <a:rPr lang="da-DK" altLang="da-DK" b="1" dirty="0" smtClean="0"/>
              <a:t>Pressure and Wind</a:t>
            </a:r>
            <a:r>
              <a:rPr lang="da-DK" altLang="da-DK" dirty="0" smtClean="0"/>
              <a:t>. </a:t>
            </a:r>
          </a:p>
          <a:p>
            <a:pPr eaLnBrk="1" hangingPunct="1">
              <a:spcBef>
                <a:spcPct val="50000"/>
              </a:spcBef>
              <a:buFontTx/>
              <a:buNone/>
              <a:defRPr/>
            </a:pPr>
            <a:r>
              <a:rPr lang="da-DK" altLang="da-DK" dirty="0" smtClean="0"/>
              <a:t>Low </a:t>
            </a:r>
            <a:r>
              <a:rPr lang="da-DK" altLang="da-DK" dirty="0" err="1" smtClean="0"/>
              <a:t>atmospheric</a:t>
            </a:r>
            <a:r>
              <a:rPr lang="da-DK" altLang="da-DK" dirty="0" smtClean="0"/>
              <a:t> pressure </a:t>
            </a:r>
            <a:r>
              <a:rPr lang="da-DK" altLang="da-DK" dirty="0" err="1" smtClean="0"/>
              <a:t>create</a:t>
            </a:r>
            <a:r>
              <a:rPr lang="da-DK" altLang="da-DK" dirty="0" smtClean="0"/>
              <a:t> </a:t>
            </a:r>
            <a:r>
              <a:rPr lang="da-DK" altLang="da-DK" dirty="0" err="1" smtClean="0"/>
              <a:t>high</a:t>
            </a:r>
            <a:r>
              <a:rPr lang="da-DK" altLang="da-DK" dirty="0" smtClean="0"/>
              <a:t> </a:t>
            </a:r>
            <a:r>
              <a:rPr lang="da-DK" altLang="da-DK" dirty="0" err="1" smtClean="0"/>
              <a:t>water</a:t>
            </a:r>
            <a:r>
              <a:rPr lang="da-DK" altLang="da-DK" dirty="0" smtClean="0"/>
              <a:t> </a:t>
            </a:r>
            <a:r>
              <a:rPr lang="da-DK" altLang="da-DK" dirty="0" err="1" smtClean="0"/>
              <a:t>level</a:t>
            </a:r>
            <a:r>
              <a:rPr lang="da-DK" altLang="da-DK" dirty="0" smtClean="0"/>
              <a:t>. </a:t>
            </a:r>
          </a:p>
          <a:p>
            <a:pPr eaLnBrk="1" hangingPunct="1">
              <a:spcBef>
                <a:spcPct val="50000"/>
              </a:spcBef>
              <a:buNone/>
              <a:defRPr/>
            </a:pPr>
            <a:r>
              <a:rPr lang="da-DK" altLang="da-DK" dirty="0" err="1"/>
              <a:t>Meteorological</a:t>
            </a:r>
            <a:r>
              <a:rPr lang="da-DK" altLang="da-DK" dirty="0"/>
              <a:t> </a:t>
            </a:r>
            <a:r>
              <a:rPr lang="da-DK" altLang="da-DK" dirty="0" err="1"/>
              <a:t>effects</a:t>
            </a:r>
            <a:r>
              <a:rPr lang="da-DK" altLang="da-DK" dirty="0"/>
              <a:t> </a:t>
            </a:r>
            <a:r>
              <a:rPr lang="da-DK" altLang="da-DK" dirty="0" err="1"/>
              <a:t>are</a:t>
            </a:r>
            <a:r>
              <a:rPr lang="da-DK" altLang="da-DK" dirty="0"/>
              <a:t> </a:t>
            </a:r>
            <a:r>
              <a:rPr lang="da-DK" altLang="da-DK" dirty="0" err="1"/>
              <a:t>greatest</a:t>
            </a:r>
            <a:r>
              <a:rPr lang="da-DK" altLang="da-DK" dirty="0"/>
              <a:t> in </a:t>
            </a:r>
            <a:r>
              <a:rPr lang="da-DK" altLang="da-DK" dirty="0" err="1"/>
              <a:t>winter</a:t>
            </a:r>
            <a:r>
              <a:rPr lang="da-DK" altLang="da-DK" dirty="0" smtClean="0"/>
              <a:t>.</a:t>
            </a:r>
          </a:p>
          <a:p>
            <a:pPr eaLnBrk="1" hangingPunct="1">
              <a:spcBef>
                <a:spcPct val="50000"/>
              </a:spcBef>
              <a:buNone/>
              <a:defRPr/>
            </a:pPr>
            <a:endParaRPr lang="da-DK" altLang="da-DK" dirty="0"/>
          </a:p>
          <a:p>
            <a:pPr eaLnBrk="1" hangingPunct="1">
              <a:spcBef>
                <a:spcPct val="50000"/>
              </a:spcBef>
              <a:buNone/>
              <a:defRPr/>
            </a:pPr>
            <a:r>
              <a:rPr lang="da-DK" altLang="da-DK" dirty="0" smtClean="0"/>
              <a:t>Let se an </a:t>
            </a:r>
            <a:r>
              <a:rPr lang="da-DK" altLang="da-DK" dirty="0" err="1" smtClean="0"/>
              <a:t>example</a:t>
            </a:r>
            <a:r>
              <a:rPr lang="da-DK" altLang="da-DK" dirty="0" smtClean="0"/>
              <a:t>……..</a:t>
            </a:r>
            <a:endParaRPr lang="da-DK" altLang="da-DK" dirty="0"/>
          </a:p>
          <a:p>
            <a:pPr eaLnBrk="1" hangingPunct="1">
              <a:spcBef>
                <a:spcPct val="50000"/>
              </a:spcBef>
              <a:buFontTx/>
              <a:buNone/>
              <a:defRPr/>
            </a:pPr>
            <a:endParaRPr lang="da-DK" altLang="da-DK" dirty="0" smtClean="0"/>
          </a:p>
        </p:txBody>
      </p:sp>
    </p:spTree>
    <p:extLst>
      <p:ext uri="{BB962C8B-B14F-4D97-AF65-F5344CB8AC3E}">
        <p14:creationId xmlns:p14="http://schemas.microsoft.com/office/powerpoint/2010/main" val="2937647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478" y="-387424"/>
            <a:ext cx="7772400" cy="1143000"/>
          </a:xfrm>
        </p:spPr>
        <p:txBody>
          <a:bodyPr/>
          <a:lstStyle/>
          <a:p>
            <a:r>
              <a:rPr lang="da-DK" dirty="0" smtClean="0"/>
              <a:t>Storm </a:t>
            </a:r>
            <a:r>
              <a:rPr lang="da-DK" dirty="0" err="1" smtClean="0"/>
              <a:t>surges</a:t>
            </a:r>
            <a:endParaRPr lang="da-DK" dirty="0"/>
          </a:p>
        </p:txBody>
      </p:sp>
      <p:pic>
        <p:nvPicPr>
          <p:cNvPr id="61442" name="Picture 2" descr="Billedresultat for cycl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932" y="2418857"/>
            <a:ext cx="5396541" cy="4047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544" y="1052736"/>
            <a:ext cx="4197175" cy="2062103"/>
          </a:xfrm>
          <a:prstGeom prst="rect">
            <a:avLst/>
          </a:prstGeom>
          <a:noFill/>
        </p:spPr>
        <p:txBody>
          <a:bodyPr wrap="none" rtlCol="0">
            <a:spAutoFit/>
          </a:bodyPr>
          <a:lstStyle/>
          <a:p>
            <a:r>
              <a:rPr lang="da-DK" dirty="0" smtClean="0"/>
              <a:t>Storm </a:t>
            </a:r>
            <a:r>
              <a:rPr lang="da-DK" dirty="0" err="1" smtClean="0"/>
              <a:t>surges</a:t>
            </a:r>
            <a:r>
              <a:rPr lang="da-DK" dirty="0" smtClean="0"/>
              <a:t> </a:t>
            </a:r>
            <a:r>
              <a:rPr lang="da-DK" dirty="0" err="1" smtClean="0"/>
              <a:t>are</a:t>
            </a:r>
            <a:r>
              <a:rPr lang="da-DK" dirty="0" smtClean="0"/>
              <a:t> </a:t>
            </a:r>
            <a:r>
              <a:rPr lang="da-DK" dirty="0" err="1" smtClean="0"/>
              <a:t>well</a:t>
            </a:r>
            <a:r>
              <a:rPr lang="da-DK" dirty="0" smtClean="0"/>
              <a:t> </a:t>
            </a:r>
            <a:r>
              <a:rPr lang="da-DK" dirty="0" err="1" smtClean="0"/>
              <a:t>known</a:t>
            </a:r>
            <a:r>
              <a:rPr lang="da-DK" dirty="0" smtClean="0"/>
              <a:t> </a:t>
            </a:r>
            <a:r>
              <a:rPr lang="da-DK" dirty="0" err="1" smtClean="0"/>
              <a:t>globally</a:t>
            </a:r>
            <a:r>
              <a:rPr lang="da-DK" dirty="0" smtClean="0"/>
              <a:t>. </a:t>
            </a:r>
          </a:p>
          <a:p>
            <a:r>
              <a:rPr lang="da-DK" dirty="0" smtClean="0"/>
              <a:t>Storms </a:t>
            </a:r>
            <a:r>
              <a:rPr lang="da-DK" dirty="0" err="1" smtClean="0"/>
              <a:t>surges</a:t>
            </a:r>
            <a:r>
              <a:rPr lang="da-DK" dirty="0" smtClean="0"/>
              <a:t> = </a:t>
            </a:r>
            <a:r>
              <a:rPr lang="da-DK" dirty="0" err="1" smtClean="0"/>
              <a:t>Hurricanes</a:t>
            </a:r>
            <a:r>
              <a:rPr lang="da-DK" dirty="0" smtClean="0"/>
              <a:t> (USA) </a:t>
            </a:r>
          </a:p>
          <a:p>
            <a:r>
              <a:rPr lang="da-DK" dirty="0" err="1" smtClean="0"/>
              <a:t>Hurricanes</a:t>
            </a:r>
            <a:r>
              <a:rPr lang="da-DK" dirty="0" smtClean="0"/>
              <a:t> = </a:t>
            </a:r>
            <a:r>
              <a:rPr lang="da-DK" dirty="0" err="1" smtClean="0"/>
              <a:t>Cyclones</a:t>
            </a:r>
            <a:r>
              <a:rPr lang="da-DK" dirty="0" smtClean="0"/>
              <a:t> (i.e., Australia)</a:t>
            </a:r>
          </a:p>
          <a:p>
            <a:r>
              <a:rPr lang="da-DK" dirty="0" err="1" smtClean="0"/>
              <a:t>Cyclones</a:t>
            </a:r>
            <a:r>
              <a:rPr lang="da-DK" dirty="0" smtClean="0"/>
              <a:t> = </a:t>
            </a:r>
            <a:r>
              <a:rPr lang="da-DK" dirty="0" err="1" smtClean="0"/>
              <a:t>Typhones</a:t>
            </a:r>
            <a:r>
              <a:rPr lang="da-DK" dirty="0" smtClean="0"/>
              <a:t> (Japan)</a:t>
            </a:r>
          </a:p>
          <a:p>
            <a:endParaRPr lang="da-DK" dirty="0" smtClean="0"/>
          </a:p>
          <a:p>
            <a:endParaRPr lang="da-DK" dirty="0"/>
          </a:p>
          <a:p>
            <a:r>
              <a:rPr lang="da-DK" dirty="0" smtClean="0"/>
              <a:t>My Holiday in </a:t>
            </a:r>
            <a:r>
              <a:rPr lang="da-DK" dirty="0" err="1" smtClean="0"/>
              <a:t>Key</a:t>
            </a:r>
            <a:r>
              <a:rPr lang="da-DK" dirty="0" smtClean="0"/>
              <a:t> West  </a:t>
            </a:r>
          </a:p>
          <a:p>
            <a:r>
              <a:rPr lang="da-DK" dirty="0" smtClean="0"/>
              <a:t>Florida </a:t>
            </a:r>
            <a:r>
              <a:rPr lang="da-DK" dirty="0" err="1" smtClean="0"/>
              <a:t>Oct</a:t>
            </a:r>
            <a:r>
              <a:rPr lang="da-DK" dirty="0" smtClean="0"/>
              <a:t> 2017</a:t>
            </a:r>
            <a:endParaRPr lang="da-DK" dirty="0"/>
          </a:p>
        </p:txBody>
      </p:sp>
      <p:pic>
        <p:nvPicPr>
          <p:cNvPr id="4" name="Picture 3"/>
          <p:cNvPicPr>
            <a:picLocks noChangeAspect="1"/>
          </p:cNvPicPr>
          <p:nvPr/>
        </p:nvPicPr>
        <p:blipFill>
          <a:blip r:embed="rId3"/>
          <a:stretch>
            <a:fillRect/>
          </a:stretch>
        </p:blipFill>
        <p:spPr>
          <a:xfrm>
            <a:off x="-180528" y="3109757"/>
            <a:ext cx="5394842" cy="3577244"/>
          </a:xfrm>
          <a:prstGeom prst="rect">
            <a:avLst/>
          </a:prstGeom>
        </p:spPr>
      </p:pic>
      <p:pic>
        <p:nvPicPr>
          <p:cNvPr id="5" name="Picture 4"/>
          <p:cNvPicPr>
            <a:picLocks noChangeAspect="1"/>
          </p:cNvPicPr>
          <p:nvPr/>
        </p:nvPicPr>
        <p:blipFill>
          <a:blip r:embed="rId4"/>
          <a:stretch>
            <a:fillRect/>
          </a:stretch>
        </p:blipFill>
        <p:spPr>
          <a:xfrm>
            <a:off x="4810599" y="3584530"/>
            <a:ext cx="4355976" cy="3132851"/>
          </a:xfrm>
          <a:prstGeom prst="rect">
            <a:avLst/>
          </a:prstGeom>
        </p:spPr>
      </p:pic>
    </p:spTree>
    <p:extLst>
      <p:ext uri="{BB962C8B-B14F-4D97-AF65-F5344CB8AC3E}">
        <p14:creationId xmlns:p14="http://schemas.microsoft.com/office/powerpoint/2010/main" val="40054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A14C12-AB48-46D9-9F93-4FC118E3547C}" type="slidenum">
              <a:rPr lang="en-GB" altLang="zh-TW" sz="1400"/>
              <a:pPr>
                <a:spcBef>
                  <a:spcPct val="0"/>
                </a:spcBef>
                <a:buFontTx/>
                <a:buNone/>
              </a:pPr>
              <a:t>43</a:t>
            </a:fld>
            <a:endParaRPr lang="en-GB" altLang="zh-TW" sz="1400"/>
          </a:p>
        </p:txBody>
      </p:sp>
      <p:sp>
        <p:nvSpPr>
          <p:cNvPr id="29699" name="Rectangle 5"/>
          <p:cNvSpPr>
            <a:spLocks noGrp="1" noChangeArrowheads="1"/>
          </p:cNvSpPr>
          <p:nvPr>
            <p:ph type="title" idx="4294967295"/>
          </p:nvPr>
        </p:nvSpPr>
        <p:spPr>
          <a:xfrm>
            <a:off x="3970561" y="15728"/>
            <a:ext cx="8229600" cy="411163"/>
          </a:xfrm>
        </p:spPr>
        <p:txBody>
          <a:bodyPr/>
          <a:lstStyle/>
          <a:p>
            <a:pPr eaLnBrk="1" hangingPunct="1"/>
            <a:r>
              <a:rPr lang="en-US" altLang="zh-TW" sz="2800" b="1" dirty="0" smtClean="0">
                <a:solidFill>
                  <a:srgbClr val="000080"/>
                </a:solidFill>
                <a:latin typeface="Comic Sans MS" panose="030F0702030302020204" pitchFamily="66" charset="0"/>
                <a:ea typeface="新細明體" pitchFamily="18" charset="-120"/>
              </a:rPr>
              <a:t>storm surges</a:t>
            </a:r>
          </a:p>
        </p:txBody>
      </p:sp>
      <p:pic>
        <p:nvPicPr>
          <p:cNvPr id="29700" name="Picture 7" descr="Floods19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547688"/>
            <a:ext cx="39036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wea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96888"/>
            <a:ext cx="5029200" cy="473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2" name="Rectangle 9"/>
          <p:cNvSpPr>
            <a:spLocks noChangeArrowheads="1"/>
          </p:cNvSpPr>
          <p:nvPr/>
        </p:nvSpPr>
        <p:spPr bwMode="auto">
          <a:xfrm>
            <a:off x="36513" y="3735388"/>
            <a:ext cx="9144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zh-TW" sz="2000">
                <a:latin typeface="Comic Sans MS" panose="030F0702030302020204" pitchFamily="66" charset="0"/>
                <a:ea typeface="新細明體" pitchFamily="18" charset="-120"/>
              </a:rPr>
              <a:t>A deep centre of low pressure </a:t>
            </a:r>
          </a:p>
          <a:p>
            <a:pPr eaLnBrk="1" hangingPunct="1">
              <a:spcBef>
                <a:spcPct val="0"/>
              </a:spcBef>
              <a:buFontTx/>
              <a:buNone/>
            </a:pPr>
            <a:r>
              <a:rPr lang="en-US" altLang="zh-TW" sz="2000">
                <a:latin typeface="Comic Sans MS" panose="030F0702030302020204" pitchFamily="66" charset="0"/>
                <a:ea typeface="新細明體" pitchFamily="18" charset="-120"/>
              </a:rPr>
              <a:t>situated over Scandinavia </a:t>
            </a:r>
          </a:p>
          <a:p>
            <a:pPr eaLnBrk="1" hangingPunct="1">
              <a:spcBef>
                <a:spcPct val="0"/>
              </a:spcBef>
              <a:buFontTx/>
              <a:buNone/>
            </a:pPr>
            <a:r>
              <a:rPr lang="en-US" altLang="zh-TW" sz="2000">
                <a:latin typeface="Comic Sans MS" panose="030F0702030302020204" pitchFamily="66" charset="0"/>
                <a:ea typeface="新細明體" pitchFamily="18" charset="-120"/>
              </a:rPr>
              <a:t>produces northerly winds</a:t>
            </a:r>
          </a:p>
          <a:p>
            <a:pPr eaLnBrk="1" hangingPunct="1">
              <a:spcBef>
                <a:spcPct val="0"/>
              </a:spcBef>
              <a:buFontTx/>
              <a:buAutoNum type="arabicPeriod" startAt="2"/>
            </a:pPr>
            <a:r>
              <a:rPr lang="en-US" altLang="zh-TW" sz="2000">
                <a:latin typeface="Comic Sans MS" panose="030F0702030302020204" pitchFamily="66" charset="0"/>
                <a:ea typeface="新細明體" pitchFamily="18" charset="-120"/>
              </a:rPr>
              <a:t>Wind stress forces surface </a:t>
            </a:r>
          </a:p>
          <a:p>
            <a:pPr eaLnBrk="1" hangingPunct="1">
              <a:spcBef>
                <a:spcPct val="0"/>
              </a:spcBef>
              <a:buFontTx/>
              <a:buNone/>
            </a:pPr>
            <a:r>
              <a:rPr lang="en-US" altLang="zh-TW" sz="2000">
                <a:latin typeface="Comic Sans MS" panose="030F0702030302020204" pitchFamily="66" charset="0"/>
                <a:ea typeface="新細明體" pitchFamily="18" charset="-120"/>
              </a:rPr>
              <a:t>waters into the “bottle-neck” </a:t>
            </a:r>
          </a:p>
          <a:p>
            <a:pPr eaLnBrk="1" hangingPunct="1">
              <a:spcBef>
                <a:spcPct val="0"/>
              </a:spcBef>
              <a:buFontTx/>
              <a:buNone/>
            </a:pPr>
            <a:r>
              <a:rPr lang="en-US" altLang="zh-TW" sz="2000">
                <a:latin typeface="Comic Sans MS" panose="030F0702030302020204" pitchFamily="66" charset="0"/>
                <a:ea typeface="新細明體" pitchFamily="18" charset="-120"/>
              </a:rPr>
              <a:t>of the English Channel</a:t>
            </a:r>
          </a:p>
          <a:p>
            <a:pPr eaLnBrk="1" hangingPunct="1">
              <a:spcBef>
                <a:spcPct val="0"/>
              </a:spcBef>
              <a:buFontTx/>
              <a:buAutoNum type="arabicPeriod" startAt="3"/>
            </a:pPr>
            <a:r>
              <a:rPr lang="en-US" altLang="zh-TW" sz="2000">
                <a:latin typeface="Comic Sans MS" panose="030F0702030302020204" pitchFamily="66" charset="0"/>
                <a:ea typeface="新細明體" pitchFamily="18" charset="-120"/>
              </a:rPr>
              <a:t>Flow is restricted by the Straits of Dover and sea levels rise along the adjacent coasts of East Anglia and the Netherlands</a:t>
            </a:r>
          </a:p>
          <a:p>
            <a:pPr eaLnBrk="1" hangingPunct="1">
              <a:spcBef>
                <a:spcPct val="0"/>
              </a:spcBef>
              <a:buFontTx/>
              <a:buNone/>
            </a:pPr>
            <a:r>
              <a:rPr lang="en-US" altLang="zh-TW" sz="2000">
                <a:latin typeface="Comic Sans MS" panose="030F0702030302020204" pitchFamily="66" charset="0"/>
                <a:ea typeface="新細明體" pitchFamily="18" charset="-120"/>
              </a:rPr>
              <a:t>4.	Other key ingredients include high Spring tides and on-shore winds </a:t>
            </a:r>
          </a:p>
        </p:txBody>
      </p:sp>
      <p:pic>
        <p:nvPicPr>
          <p:cNvPr id="2" name="Picture 1"/>
          <p:cNvPicPr>
            <a:picLocks noChangeAspect="1"/>
          </p:cNvPicPr>
          <p:nvPr/>
        </p:nvPicPr>
        <p:blipFill>
          <a:blip r:embed="rId5"/>
          <a:stretch>
            <a:fillRect/>
          </a:stretch>
        </p:blipFill>
        <p:spPr>
          <a:xfrm>
            <a:off x="4355977" y="2453360"/>
            <a:ext cx="4616534" cy="4268116"/>
          </a:xfrm>
          <a:prstGeom prst="rect">
            <a:avLst/>
          </a:prstGeom>
        </p:spPr>
      </p:pic>
    </p:spTree>
    <p:extLst>
      <p:ext uri="{BB962C8B-B14F-4D97-AF65-F5344CB8AC3E}">
        <p14:creationId xmlns:p14="http://schemas.microsoft.com/office/powerpoint/2010/main" val="135097903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D9E434-A7DE-4CBE-91AE-165204D48763}" type="slidenum">
              <a:rPr lang="en-GB" altLang="zh-TW" sz="1400"/>
              <a:pPr>
                <a:spcBef>
                  <a:spcPct val="0"/>
                </a:spcBef>
                <a:buFontTx/>
                <a:buNone/>
              </a:pPr>
              <a:t>44</a:t>
            </a:fld>
            <a:endParaRPr lang="en-GB" altLang="zh-TW" sz="1400"/>
          </a:p>
        </p:txBody>
      </p:sp>
      <p:sp>
        <p:nvSpPr>
          <p:cNvPr id="11269" name="Rectangle 5"/>
          <p:cNvSpPr>
            <a:spLocks noGrp="1" noChangeArrowheads="1"/>
          </p:cNvSpPr>
          <p:nvPr>
            <p:ph type="title" idx="4294967295"/>
          </p:nvPr>
        </p:nvSpPr>
        <p:spPr>
          <a:xfrm>
            <a:off x="2251075" y="-15875"/>
            <a:ext cx="8229600" cy="692150"/>
          </a:xfrm>
        </p:spPr>
        <p:txBody>
          <a:bodyPr/>
          <a:lstStyle/>
          <a:p>
            <a:pPr eaLnBrk="1" hangingPunct="1">
              <a:defRPr/>
            </a:pPr>
            <a:r>
              <a:rPr lang="en-US" altLang="zh-TW" sz="2800" b="1" dirty="0" smtClean="0">
                <a:solidFill>
                  <a:schemeClr val="accent6">
                    <a:lumMod val="75000"/>
                  </a:schemeClr>
                </a:solidFill>
                <a:latin typeface="Comic Sans MS" pitchFamily="66" charset="0"/>
                <a:ea typeface="新細明體" charset="-120"/>
              </a:rPr>
              <a:t>Inverted barometer (IB) effect </a:t>
            </a:r>
          </a:p>
        </p:txBody>
      </p:sp>
      <p:sp>
        <p:nvSpPr>
          <p:cNvPr id="26628" name="Rectangle 7"/>
          <p:cNvSpPr>
            <a:spLocks noChangeArrowheads="1"/>
          </p:cNvSpPr>
          <p:nvPr/>
        </p:nvSpPr>
        <p:spPr bwMode="auto">
          <a:xfrm>
            <a:off x="250825" y="827088"/>
            <a:ext cx="85693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TW" sz="2800" dirty="0">
                <a:latin typeface="Comic Sans MS" panose="030F0702030302020204" pitchFamily="66" charset="0"/>
                <a:ea typeface="新細明體" pitchFamily="18" charset="-120"/>
              </a:rPr>
              <a:t>The inverse response of sea level to changes in atmospheric pressure =&gt; </a:t>
            </a:r>
          </a:p>
          <a:p>
            <a:pPr>
              <a:spcBef>
                <a:spcPct val="0"/>
              </a:spcBef>
              <a:buFontTx/>
              <a:buNone/>
            </a:pPr>
            <a:r>
              <a:rPr lang="en-US" altLang="zh-TW" sz="2800" dirty="0">
                <a:latin typeface="Comic Sans MS" panose="030F0702030302020204" pitchFamily="66" charset="0"/>
                <a:ea typeface="新細明體" pitchFamily="18" charset="-120"/>
              </a:rPr>
              <a:t>A static reduction of 1-mb in atmospheric pressure will cause a stationary rise of 1-cm in sea </a:t>
            </a:r>
            <a:r>
              <a:rPr lang="en-US" altLang="zh-TW" sz="2800" dirty="0" smtClean="0">
                <a:latin typeface="Comic Sans MS" panose="030F0702030302020204" pitchFamily="66" charset="0"/>
                <a:ea typeface="新細明體" pitchFamily="18" charset="-120"/>
              </a:rPr>
              <a:t>level . Why winter is worse</a:t>
            </a:r>
            <a:r>
              <a:rPr lang="aa-ET" altLang="zh-TW" sz="2800" dirty="0" smtClean="0">
                <a:latin typeface="Comic Sans MS" panose="030F0702030302020204" pitchFamily="66" charset="0"/>
                <a:ea typeface="新細明體" pitchFamily="18" charset="-120"/>
              </a:rPr>
              <a:t>………</a:t>
            </a:r>
            <a:r>
              <a:rPr lang="da-DK" altLang="zh-TW" sz="2800" dirty="0" smtClean="0">
                <a:latin typeface="Comic Sans MS" panose="030F0702030302020204" pitchFamily="66" charset="0"/>
                <a:ea typeface="新細明體" pitchFamily="18" charset="-120"/>
              </a:rPr>
              <a:t>.</a:t>
            </a:r>
            <a:endParaRPr lang="en-US" altLang="zh-TW" sz="2800" dirty="0">
              <a:latin typeface="Comic Sans MS" panose="030F0702030302020204" pitchFamily="66" charset="0"/>
              <a:ea typeface="新細明體" pitchFamily="18" charset="-120"/>
            </a:endParaRPr>
          </a:p>
        </p:txBody>
      </p:sp>
      <p:sp>
        <p:nvSpPr>
          <p:cNvPr id="26629" name="Rectangle 8"/>
          <p:cNvSpPr>
            <a:spLocks noChangeArrowheads="1"/>
          </p:cNvSpPr>
          <p:nvPr/>
        </p:nvSpPr>
        <p:spPr bwMode="auto">
          <a:xfrm>
            <a:off x="2057400" y="4286250"/>
            <a:ext cx="1981200" cy="1447800"/>
          </a:xfrm>
          <a:prstGeom prst="rect">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zh-TW" altLang="en-US" sz="1800">
              <a:latin typeface="Tahoma" panose="020B0604030504040204" pitchFamily="34" charset="0"/>
              <a:ea typeface="新細明體" pitchFamily="18" charset="-120"/>
            </a:endParaRPr>
          </a:p>
        </p:txBody>
      </p:sp>
      <p:sp>
        <p:nvSpPr>
          <p:cNvPr id="26630" name="Rectangle 9"/>
          <p:cNvSpPr>
            <a:spLocks noChangeArrowheads="1"/>
          </p:cNvSpPr>
          <p:nvPr/>
        </p:nvSpPr>
        <p:spPr bwMode="auto">
          <a:xfrm>
            <a:off x="4800600" y="3676650"/>
            <a:ext cx="1981200" cy="2057400"/>
          </a:xfrm>
          <a:prstGeom prst="rect">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zh-TW" altLang="en-US" sz="1800">
              <a:latin typeface="Tahoma" panose="020B0604030504040204" pitchFamily="34" charset="0"/>
              <a:ea typeface="新細明體" pitchFamily="18" charset="-120"/>
            </a:endParaRPr>
          </a:p>
        </p:txBody>
      </p:sp>
      <p:sp>
        <p:nvSpPr>
          <p:cNvPr id="26631" name="Text Box 10"/>
          <p:cNvSpPr txBox="1">
            <a:spLocks noChangeArrowheads="1"/>
          </p:cNvSpPr>
          <p:nvPr/>
        </p:nvSpPr>
        <p:spPr bwMode="auto">
          <a:xfrm>
            <a:off x="2362200" y="3763963"/>
            <a:ext cx="1274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2400">
                <a:latin typeface="Tahoma" panose="020B0604030504040204" pitchFamily="34" charset="0"/>
                <a:ea typeface="新細明體" pitchFamily="18" charset="-120"/>
              </a:rPr>
              <a:t>1000mb</a:t>
            </a:r>
          </a:p>
        </p:txBody>
      </p:sp>
      <p:sp>
        <p:nvSpPr>
          <p:cNvPr id="26632" name="Text Box 11"/>
          <p:cNvSpPr txBox="1">
            <a:spLocks noChangeArrowheads="1"/>
          </p:cNvSpPr>
          <p:nvPr/>
        </p:nvSpPr>
        <p:spPr bwMode="auto">
          <a:xfrm>
            <a:off x="5257800" y="3259138"/>
            <a:ext cx="110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2400">
                <a:latin typeface="Tahoma" panose="020B0604030504040204" pitchFamily="34" charset="0"/>
                <a:ea typeface="新細明體" pitchFamily="18" charset="-120"/>
              </a:rPr>
              <a:t>980mb</a:t>
            </a:r>
          </a:p>
        </p:txBody>
      </p:sp>
      <p:sp>
        <p:nvSpPr>
          <p:cNvPr id="26633" name="Text Box 12"/>
          <p:cNvSpPr txBox="1">
            <a:spLocks noChangeArrowheads="1"/>
          </p:cNvSpPr>
          <p:nvPr/>
        </p:nvSpPr>
        <p:spPr bwMode="auto">
          <a:xfrm>
            <a:off x="3916363" y="391636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1400">
                <a:latin typeface="Tahoma" panose="020B0604030504040204" pitchFamily="34" charset="0"/>
                <a:ea typeface="新細明體" pitchFamily="18" charset="-120"/>
              </a:rPr>
              <a:t>20cm</a:t>
            </a:r>
          </a:p>
        </p:txBody>
      </p:sp>
      <p:sp>
        <p:nvSpPr>
          <p:cNvPr id="26634" name="Text Box 13"/>
          <p:cNvSpPr txBox="1">
            <a:spLocks noChangeArrowheads="1"/>
          </p:cNvSpPr>
          <p:nvPr/>
        </p:nvSpPr>
        <p:spPr bwMode="auto">
          <a:xfrm>
            <a:off x="3017838" y="6102350"/>
            <a:ext cx="2427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1400">
                <a:latin typeface="Tahoma" panose="020B0604030504040204" pitchFamily="34" charset="0"/>
                <a:ea typeface="新細明體" pitchFamily="18" charset="-120"/>
              </a:rPr>
              <a:t>Lower Atmospheric Pressure</a:t>
            </a:r>
          </a:p>
        </p:txBody>
      </p:sp>
      <p:sp>
        <p:nvSpPr>
          <p:cNvPr id="26635" name="Line 14"/>
          <p:cNvSpPr>
            <a:spLocks noChangeShapeType="1"/>
          </p:cNvSpPr>
          <p:nvPr/>
        </p:nvSpPr>
        <p:spPr bwMode="auto">
          <a:xfrm>
            <a:off x="4495800" y="3683000"/>
            <a:ext cx="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6" name="Line 15"/>
          <p:cNvSpPr>
            <a:spLocks noChangeShapeType="1"/>
          </p:cNvSpPr>
          <p:nvPr/>
        </p:nvSpPr>
        <p:spPr bwMode="auto">
          <a:xfrm>
            <a:off x="2133600" y="6096000"/>
            <a:ext cx="396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3711359"/>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55" y="332656"/>
            <a:ext cx="8354888" cy="1143000"/>
          </a:xfrm>
        </p:spPr>
        <p:txBody>
          <a:bodyPr/>
          <a:lstStyle/>
          <a:p>
            <a:r>
              <a:rPr lang="en-US" dirty="0" smtClean="0"/>
              <a:t>Storm event. Hurricane Florence 10 Sep 2018.</a:t>
            </a:r>
            <a:endParaRPr lang="en-US" dirty="0"/>
          </a:p>
        </p:txBody>
      </p:sp>
      <p:sp>
        <p:nvSpPr>
          <p:cNvPr id="3" name="Content Placeholder 2"/>
          <p:cNvSpPr>
            <a:spLocks noGrp="1"/>
          </p:cNvSpPr>
          <p:nvPr>
            <p:ph idx="1"/>
          </p:nvPr>
        </p:nvSpPr>
        <p:spPr/>
        <p:txBody>
          <a:bodyPr/>
          <a:lstStyle/>
          <a:p>
            <a:endParaRPr lang="en-US"/>
          </a:p>
        </p:txBody>
      </p:sp>
      <p:pic>
        <p:nvPicPr>
          <p:cNvPr id="115714" name="Picture 2" descr="Image result for category 4 hurric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98" y="1700808"/>
            <a:ext cx="8607603" cy="484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95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4797152"/>
            <a:ext cx="7772400" cy="4565650"/>
          </a:xfrm>
        </p:spPr>
        <p:txBody>
          <a:bodyPr/>
          <a:lstStyle/>
          <a:p>
            <a:r>
              <a:rPr lang="en-US" dirty="0"/>
              <a:t>If it has been calculated based on past hurricane records that a Category 5 hurricane has a return period of 100 years, this essentially means that there is a 1 in 100 chance (1%) that this will occur in any single year. </a:t>
            </a:r>
            <a:endParaRPr lang="en-US" dirty="0" smtClean="0"/>
          </a:p>
          <a:p>
            <a:endParaRPr lang="en-US" dirty="0" smtClean="0"/>
          </a:p>
          <a:p>
            <a:r>
              <a:rPr lang="en-US" dirty="0" smtClean="0"/>
              <a:t>a </a:t>
            </a:r>
            <a:r>
              <a:rPr lang="en-US" dirty="0"/>
              <a:t>return period of 100 years does not mean that we can’t get two ‘100 year hurricanes’ in two or three consecutive years.</a:t>
            </a:r>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8524"/>
            <a:ext cx="789848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2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72707"/>
                                        </p:tgtEl>
                                      </p:cBhvr>
                                    </p:animEffect>
                                    <p:anim calcmode="lin" valueType="num">
                                      <p:cBhvr>
                                        <p:cTn id="7" dur="2000"/>
                                        <p:tgtEl>
                                          <p:spTgt spid="7270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2707"/>
                                        </p:tgtEl>
                                        <p:attrNameLst>
                                          <p:attrName>ppt_h</p:attrName>
                                        </p:attrNameLst>
                                      </p:cBhvr>
                                      <p:tavLst>
                                        <p:tav tm="0">
                                          <p:val>
                                            <p:strVal val="ppt_h"/>
                                          </p:val>
                                        </p:tav>
                                        <p:tav tm="100000">
                                          <p:val>
                                            <p:strVal val="ppt_h"/>
                                          </p:val>
                                        </p:tav>
                                      </p:tavLst>
                                    </p:anim>
                                    <p:set>
                                      <p:cBhvr>
                                        <p:cTn id="9" dur="1" fill="hold">
                                          <p:stCondLst>
                                            <p:cond delay="1999"/>
                                          </p:stCondLst>
                                        </p:cTn>
                                        <p:tgtEl>
                                          <p:spTgt spid="727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171400"/>
            <a:ext cx="7772400" cy="1143000"/>
          </a:xfrm>
        </p:spPr>
        <p:txBody>
          <a:bodyPr/>
          <a:lstStyle/>
          <a:p>
            <a:r>
              <a:rPr lang="da-DK" dirty="0" err="1" smtClean="0"/>
              <a:t>Quantifying</a:t>
            </a:r>
            <a:r>
              <a:rPr lang="da-DK" dirty="0" smtClean="0"/>
              <a:t> storms (</a:t>
            </a:r>
            <a:r>
              <a:rPr lang="da-DK" dirty="0" err="1" smtClean="0"/>
              <a:t>easy</a:t>
            </a:r>
            <a:r>
              <a:rPr lang="da-DK" dirty="0" smtClean="0"/>
              <a:t>)</a:t>
            </a:r>
            <a:br>
              <a:rPr lang="da-DK" dirty="0" smtClean="0"/>
            </a:br>
            <a:r>
              <a:rPr lang="da-DK" dirty="0" smtClean="0"/>
              <a:t>Return periods and Events</a:t>
            </a:r>
            <a:endParaRPr lang="da-DK" dirty="0"/>
          </a:p>
        </p:txBody>
      </p:sp>
      <p:sp>
        <p:nvSpPr>
          <p:cNvPr id="3" name="Content Placeholder 2"/>
          <p:cNvSpPr>
            <a:spLocks noGrp="1"/>
          </p:cNvSpPr>
          <p:nvPr>
            <p:ph idx="1"/>
          </p:nvPr>
        </p:nvSpPr>
        <p:spPr>
          <a:xfrm>
            <a:off x="323528" y="836712"/>
            <a:ext cx="8820472" cy="4565650"/>
          </a:xfrm>
        </p:spPr>
        <p:txBody>
          <a:bodyPr/>
          <a:lstStyle/>
          <a:p>
            <a:endParaRPr lang="da-DK" dirty="0" smtClean="0"/>
          </a:p>
          <a:p>
            <a:r>
              <a:rPr lang="da-DK" dirty="0" smtClean="0"/>
              <a:t>Return </a:t>
            </a:r>
            <a:r>
              <a:rPr lang="da-DK" dirty="0" err="1" smtClean="0"/>
              <a:t>period</a:t>
            </a:r>
            <a:r>
              <a:rPr lang="da-DK" dirty="0" smtClean="0"/>
              <a:t> P = (n+1)/m </a:t>
            </a:r>
          </a:p>
          <a:p>
            <a:r>
              <a:rPr lang="da-DK" dirty="0" smtClean="0"/>
              <a:t>n </a:t>
            </a:r>
            <a:r>
              <a:rPr lang="da-DK" dirty="0" err="1" smtClean="0"/>
              <a:t>length</a:t>
            </a:r>
            <a:r>
              <a:rPr lang="da-DK" dirty="0" smtClean="0"/>
              <a:t> of </a:t>
            </a:r>
            <a:r>
              <a:rPr lang="da-DK" dirty="0" err="1" smtClean="0"/>
              <a:t>record</a:t>
            </a:r>
            <a:r>
              <a:rPr lang="da-DK" dirty="0" smtClean="0"/>
              <a:t> (100 </a:t>
            </a:r>
            <a:r>
              <a:rPr lang="da-DK" dirty="0" err="1" smtClean="0"/>
              <a:t>years</a:t>
            </a:r>
            <a:r>
              <a:rPr lang="da-DK" dirty="0" smtClean="0"/>
              <a:t>), </a:t>
            </a:r>
          </a:p>
          <a:p>
            <a:endParaRPr lang="da-DK" dirty="0" smtClean="0"/>
          </a:p>
          <a:p>
            <a:r>
              <a:rPr lang="da-DK" dirty="0" smtClean="0"/>
              <a:t>m = </a:t>
            </a:r>
            <a:r>
              <a:rPr lang="da-DK" dirty="0" err="1" smtClean="0"/>
              <a:t>number</a:t>
            </a:r>
            <a:r>
              <a:rPr lang="da-DK" dirty="0" smtClean="0"/>
              <a:t> of </a:t>
            </a:r>
            <a:r>
              <a:rPr lang="da-DK" dirty="0" err="1" smtClean="0"/>
              <a:t>recorded</a:t>
            </a:r>
            <a:r>
              <a:rPr lang="da-DK" dirty="0" smtClean="0"/>
              <a:t> incidents or events. </a:t>
            </a:r>
          </a:p>
          <a:p>
            <a:endParaRPr lang="da-DK" dirty="0" smtClean="0"/>
          </a:p>
          <a:p>
            <a:r>
              <a:rPr lang="da-DK" dirty="0" smtClean="0"/>
              <a:t>A 100 </a:t>
            </a:r>
            <a:r>
              <a:rPr lang="da-DK" dirty="0" err="1"/>
              <a:t>year</a:t>
            </a:r>
            <a:r>
              <a:rPr lang="da-DK" dirty="0"/>
              <a:t> event </a:t>
            </a:r>
            <a:r>
              <a:rPr lang="da-DK" dirty="0" smtClean="0"/>
              <a:t>is </a:t>
            </a:r>
            <a:r>
              <a:rPr lang="da-DK" dirty="0" err="1" smtClean="0"/>
              <a:t>measured</a:t>
            </a:r>
            <a:r>
              <a:rPr lang="da-DK" dirty="0" smtClean="0"/>
              <a:t> </a:t>
            </a:r>
            <a:r>
              <a:rPr lang="da-DK" dirty="0" err="1" smtClean="0"/>
              <a:t>once</a:t>
            </a:r>
            <a:r>
              <a:rPr lang="da-DK" dirty="0" smtClean="0"/>
              <a:t> is 100 </a:t>
            </a:r>
            <a:r>
              <a:rPr lang="da-DK" dirty="0" err="1"/>
              <a:t>years</a:t>
            </a:r>
            <a:r>
              <a:rPr lang="da-DK" dirty="0"/>
              <a:t> </a:t>
            </a:r>
          </a:p>
          <a:p>
            <a:r>
              <a:rPr lang="da-DK" dirty="0"/>
              <a:t>– </a:t>
            </a:r>
            <a:r>
              <a:rPr lang="da-DK" dirty="0" err="1"/>
              <a:t>this</a:t>
            </a:r>
            <a:r>
              <a:rPr lang="da-DK" dirty="0"/>
              <a:t> has </a:t>
            </a:r>
            <a:r>
              <a:rPr lang="da-DK" dirty="0" smtClean="0"/>
              <a:t>1 </a:t>
            </a:r>
            <a:r>
              <a:rPr lang="da-DK" dirty="0"/>
              <a:t>percent </a:t>
            </a:r>
            <a:r>
              <a:rPr lang="da-DK" dirty="0" err="1"/>
              <a:t>change</a:t>
            </a:r>
            <a:r>
              <a:rPr lang="da-DK" dirty="0"/>
              <a:t> </a:t>
            </a:r>
            <a:r>
              <a:rPr lang="da-DK" dirty="0" err="1"/>
              <a:t>that</a:t>
            </a:r>
            <a:r>
              <a:rPr lang="da-DK" dirty="0"/>
              <a:t> it </a:t>
            </a:r>
            <a:r>
              <a:rPr lang="da-DK" b="1" dirty="0">
                <a:solidFill>
                  <a:srgbClr val="FF0000"/>
                </a:solidFill>
              </a:rPr>
              <a:t>MIGHT</a:t>
            </a:r>
            <a:r>
              <a:rPr lang="da-DK" dirty="0"/>
              <a:t> </a:t>
            </a:r>
            <a:r>
              <a:rPr lang="da-DK" dirty="0" err="1"/>
              <a:t>occur</a:t>
            </a:r>
            <a:r>
              <a:rPr lang="da-DK" dirty="0"/>
              <a:t> </a:t>
            </a:r>
            <a:r>
              <a:rPr lang="da-DK" dirty="0" err="1"/>
              <a:t>during</a:t>
            </a:r>
            <a:r>
              <a:rPr lang="da-DK" dirty="0"/>
              <a:t> </a:t>
            </a:r>
            <a:r>
              <a:rPr lang="da-DK" dirty="0" err="1" smtClean="0"/>
              <a:t>any</a:t>
            </a:r>
            <a:r>
              <a:rPr lang="da-DK" dirty="0" smtClean="0"/>
              <a:t> </a:t>
            </a:r>
            <a:r>
              <a:rPr lang="da-DK" dirty="0" err="1"/>
              <a:t>year</a:t>
            </a:r>
            <a:r>
              <a:rPr lang="da-DK" dirty="0"/>
              <a:t>. </a:t>
            </a:r>
          </a:p>
          <a:p>
            <a:endParaRPr lang="da-DK" dirty="0" smtClean="0"/>
          </a:p>
          <a:p>
            <a:r>
              <a:rPr lang="da-DK" dirty="0" err="1" smtClean="0"/>
              <a:t>Similarlay</a:t>
            </a:r>
            <a:r>
              <a:rPr lang="da-DK" dirty="0" smtClean="0"/>
              <a:t> a 50 </a:t>
            </a:r>
            <a:r>
              <a:rPr lang="da-DK" dirty="0" err="1" smtClean="0"/>
              <a:t>year</a:t>
            </a:r>
            <a:r>
              <a:rPr lang="da-DK" dirty="0" smtClean="0"/>
              <a:t> event  or a signal with a return </a:t>
            </a:r>
            <a:r>
              <a:rPr lang="da-DK" dirty="0" err="1" smtClean="0"/>
              <a:t>period</a:t>
            </a:r>
            <a:r>
              <a:rPr lang="da-DK" dirty="0" smtClean="0"/>
              <a:t> </a:t>
            </a:r>
            <a:r>
              <a:rPr lang="da-DK" dirty="0" err="1" smtClean="0"/>
              <a:t>period</a:t>
            </a:r>
            <a:r>
              <a:rPr lang="da-DK" dirty="0" smtClean="0"/>
              <a:t> of 50 </a:t>
            </a:r>
            <a:r>
              <a:rPr lang="da-DK" dirty="0" err="1" smtClean="0"/>
              <a:t>years</a:t>
            </a:r>
            <a:r>
              <a:rPr lang="da-DK" dirty="0" smtClean="0"/>
              <a:t> </a:t>
            </a:r>
          </a:p>
          <a:p>
            <a:r>
              <a:rPr lang="da-DK" dirty="0" smtClean="0"/>
              <a:t>– </a:t>
            </a:r>
            <a:r>
              <a:rPr lang="da-DK" dirty="0" err="1" smtClean="0"/>
              <a:t>this</a:t>
            </a:r>
            <a:r>
              <a:rPr lang="da-DK" dirty="0" smtClean="0"/>
              <a:t> has 2 percent </a:t>
            </a:r>
            <a:r>
              <a:rPr lang="da-DK" dirty="0" err="1" smtClean="0"/>
              <a:t>change</a:t>
            </a:r>
            <a:r>
              <a:rPr lang="da-DK" dirty="0"/>
              <a:t> </a:t>
            </a:r>
            <a:r>
              <a:rPr lang="da-DK" dirty="0" err="1" smtClean="0"/>
              <a:t>that</a:t>
            </a:r>
            <a:r>
              <a:rPr lang="da-DK" dirty="0" smtClean="0"/>
              <a:t> it </a:t>
            </a:r>
            <a:r>
              <a:rPr lang="da-DK" b="1" dirty="0" smtClean="0">
                <a:solidFill>
                  <a:srgbClr val="FF0000"/>
                </a:solidFill>
              </a:rPr>
              <a:t>MIGHT</a:t>
            </a:r>
            <a:r>
              <a:rPr lang="da-DK" dirty="0" smtClean="0"/>
              <a:t> </a:t>
            </a:r>
            <a:r>
              <a:rPr lang="da-DK" dirty="0" err="1" smtClean="0"/>
              <a:t>occur</a:t>
            </a:r>
            <a:r>
              <a:rPr lang="da-DK" dirty="0" smtClean="0"/>
              <a:t> </a:t>
            </a:r>
            <a:r>
              <a:rPr lang="da-DK" dirty="0" err="1" smtClean="0"/>
              <a:t>during</a:t>
            </a:r>
            <a:r>
              <a:rPr lang="da-DK" dirty="0" smtClean="0"/>
              <a:t> </a:t>
            </a:r>
            <a:r>
              <a:rPr lang="da-DK" dirty="0" err="1" smtClean="0"/>
              <a:t>any</a:t>
            </a:r>
            <a:r>
              <a:rPr lang="da-DK" dirty="0" smtClean="0"/>
              <a:t> </a:t>
            </a:r>
            <a:r>
              <a:rPr lang="da-DK" dirty="0" err="1" smtClean="0"/>
              <a:t>year</a:t>
            </a:r>
            <a:r>
              <a:rPr lang="da-DK" dirty="0" smtClean="0"/>
              <a:t>. </a:t>
            </a:r>
          </a:p>
          <a:p>
            <a:endParaRPr lang="da-DK" dirty="0" smtClean="0"/>
          </a:p>
          <a:p>
            <a:endParaRPr lang="da-DK" dirty="0" smtClean="0"/>
          </a:p>
          <a:p>
            <a:endParaRPr lang="da-DK" dirty="0" smtClean="0"/>
          </a:p>
          <a:p>
            <a:endParaRPr lang="da-DK" dirty="0" smtClean="0"/>
          </a:p>
          <a:p>
            <a:endParaRPr lang="da-DK"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092674"/>
            <a:ext cx="335280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7856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8800" y="685800"/>
            <a:ext cx="6127750" cy="511175"/>
          </a:xfrm>
        </p:spPr>
        <p:txBody>
          <a:bodyPr/>
          <a:lstStyle/>
          <a:p>
            <a:r>
              <a:rPr lang="da-DK" altLang="da-DK" dirty="0" err="1" smtClean="0">
                <a:ea typeface="ＭＳ Ｐゴシック" panose="020B0600070205080204" pitchFamily="34" charset="-128"/>
              </a:rPr>
              <a:t>Quantify</a:t>
            </a:r>
            <a:r>
              <a:rPr lang="da-DK" altLang="da-DK" dirty="0" smtClean="0">
                <a:ea typeface="ＭＳ Ｐゴシック" panose="020B0600070205080204" pitchFamily="34" charset="-128"/>
              </a:rPr>
              <a:t> Storm </a:t>
            </a:r>
            <a:r>
              <a:rPr lang="da-DK" altLang="da-DK" dirty="0" err="1" smtClean="0">
                <a:ea typeface="ＭＳ Ｐゴシック" panose="020B0600070205080204" pitchFamily="34" charset="-128"/>
              </a:rPr>
              <a:t>Surges</a:t>
            </a:r>
            <a:r>
              <a:rPr lang="da-DK" altLang="da-DK" dirty="0" smtClean="0">
                <a:ea typeface="ＭＳ Ｐゴシック" panose="020B0600070205080204" pitchFamily="34" charset="-128"/>
              </a:rPr>
              <a:t> is not so </a:t>
            </a:r>
            <a:r>
              <a:rPr lang="da-DK" altLang="da-DK" dirty="0" err="1" smtClean="0">
                <a:ea typeface="ＭＳ Ｐゴシック" panose="020B0600070205080204" pitchFamily="34" charset="-128"/>
              </a:rPr>
              <a:t>easy</a:t>
            </a:r>
            <a:r>
              <a:rPr lang="da-DK" altLang="da-DK" dirty="0" smtClean="0">
                <a:ea typeface="ＭＳ Ｐゴシック" panose="020B0600070205080204" pitchFamily="34" charset="-128"/>
              </a:rPr>
              <a:t> </a:t>
            </a:r>
            <a:r>
              <a:rPr lang="aa-ET" altLang="da-DK" dirty="0" smtClean="0">
                <a:ea typeface="ＭＳ Ｐゴシック" panose="020B0600070205080204" pitchFamily="34" charset="-128"/>
              </a:rPr>
              <a:t>–</a:t>
            </a:r>
            <a:r>
              <a:rPr lang="da-DK" altLang="da-DK" dirty="0" smtClean="0">
                <a:ea typeface="ＭＳ Ｐゴシック" panose="020B0600070205080204" pitchFamily="34" charset="-128"/>
              </a:rPr>
              <a:t> </a:t>
            </a:r>
            <a:r>
              <a:rPr lang="da-DK" altLang="da-DK" dirty="0" err="1" smtClean="0">
                <a:ea typeface="ＭＳ Ｐゴシック" panose="020B0600070205080204" pitchFamily="34" charset="-128"/>
              </a:rPr>
              <a:t>its</a:t>
            </a:r>
            <a:r>
              <a:rPr lang="da-DK" altLang="da-DK" dirty="0" smtClean="0">
                <a:ea typeface="ＭＳ Ｐゴシック" panose="020B0600070205080204" pitchFamily="34" charset="-128"/>
              </a:rPr>
              <a:t> not the same </a:t>
            </a:r>
            <a:r>
              <a:rPr lang="da-DK" altLang="da-DK" dirty="0" err="1" smtClean="0">
                <a:ea typeface="ＭＳ Ｐゴシック" panose="020B0600070205080204" pitchFamily="34" charset="-128"/>
              </a:rPr>
              <a:t>damage</a:t>
            </a:r>
            <a:r>
              <a:rPr lang="da-DK" altLang="da-DK" dirty="0" smtClean="0">
                <a:ea typeface="ＭＳ Ｐゴシック" panose="020B0600070205080204" pitchFamily="34" charset="-128"/>
              </a:rPr>
              <a:t> . </a:t>
            </a:r>
          </a:p>
        </p:txBody>
      </p:sp>
      <p:pic>
        <p:nvPicPr>
          <p:cNvPr id="22531" name="Picture 3" descr="K:\bornholm\surge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141663"/>
            <a:ext cx="8270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899592" y="1628800"/>
            <a:ext cx="69762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r>
              <a:rPr lang="da-DK" altLang="da-DK" b="1" dirty="0"/>
              <a:t>A list of </a:t>
            </a:r>
            <a:r>
              <a:rPr lang="da-DK" altLang="da-DK" b="1" dirty="0" err="1"/>
              <a:t>some</a:t>
            </a:r>
            <a:r>
              <a:rPr lang="da-DK" altLang="da-DK" b="1" dirty="0"/>
              <a:t> of the </a:t>
            </a:r>
            <a:r>
              <a:rPr lang="da-DK" altLang="da-DK" b="1" dirty="0" err="1"/>
              <a:t>largest</a:t>
            </a:r>
            <a:r>
              <a:rPr lang="da-DK" altLang="da-DK" b="1" dirty="0"/>
              <a:t> storm </a:t>
            </a:r>
            <a:r>
              <a:rPr lang="da-DK" altLang="da-DK" b="1" dirty="0" err="1"/>
              <a:t>surges</a:t>
            </a:r>
            <a:r>
              <a:rPr lang="da-DK" altLang="da-DK" b="1" dirty="0"/>
              <a:t>, and the</a:t>
            </a:r>
          </a:p>
          <a:p>
            <a:pPr eaLnBrk="1" hangingPunct="1">
              <a:spcBef>
                <a:spcPct val="50000"/>
              </a:spcBef>
              <a:buFontTx/>
              <a:buNone/>
            </a:pPr>
            <a:r>
              <a:rPr lang="da-DK" altLang="da-DK" b="1" dirty="0" err="1"/>
              <a:t>Impact</a:t>
            </a:r>
            <a:r>
              <a:rPr lang="da-DK" altLang="da-DK" b="1" dirty="0"/>
              <a:t> on human population. </a:t>
            </a:r>
            <a:r>
              <a:rPr lang="da-DK" altLang="da-DK" b="1" dirty="0" err="1"/>
              <a:t>Forecasting</a:t>
            </a:r>
            <a:r>
              <a:rPr lang="da-DK" altLang="da-DK" b="1" dirty="0"/>
              <a:t> and ”</a:t>
            </a:r>
            <a:r>
              <a:rPr lang="da-DK" altLang="da-DK" b="1" dirty="0" err="1"/>
              <a:t>knowledge</a:t>
            </a:r>
            <a:r>
              <a:rPr lang="da-DK" altLang="da-DK" b="1" dirty="0"/>
              <a:t>” </a:t>
            </a:r>
          </a:p>
          <a:p>
            <a:pPr eaLnBrk="1" hangingPunct="1">
              <a:spcBef>
                <a:spcPct val="50000"/>
              </a:spcBef>
              <a:buFontTx/>
              <a:buNone/>
            </a:pPr>
            <a:r>
              <a:rPr lang="da-DK" altLang="da-DK" b="1" dirty="0" err="1"/>
              <a:t>Should</a:t>
            </a:r>
            <a:r>
              <a:rPr lang="da-DK" altLang="da-DK" b="1" dirty="0"/>
              <a:t> </a:t>
            </a:r>
            <a:r>
              <a:rPr lang="da-DK" altLang="da-DK" b="1" dirty="0" err="1"/>
              <a:t>diminish</a:t>
            </a:r>
            <a:r>
              <a:rPr lang="da-DK" altLang="da-DK" b="1" dirty="0"/>
              <a:t> the </a:t>
            </a:r>
            <a:r>
              <a:rPr lang="da-DK" altLang="da-DK" b="1" dirty="0" err="1"/>
              <a:t>loss</a:t>
            </a:r>
            <a:r>
              <a:rPr lang="da-DK" altLang="da-DK" b="1" dirty="0"/>
              <a:t> of lives in the future</a:t>
            </a:r>
            <a:r>
              <a:rPr lang="da-DK" altLang="da-DK" b="1" dirty="0" smtClean="0"/>
              <a:t>.</a:t>
            </a:r>
            <a:endParaRPr lang="da-DK" altLang="da-DK" b="1" dirty="0"/>
          </a:p>
        </p:txBody>
      </p:sp>
      <p:pic>
        <p:nvPicPr>
          <p:cNvPr id="3" name="Picture 2"/>
          <p:cNvPicPr>
            <a:picLocks noChangeAspect="1"/>
          </p:cNvPicPr>
          <p:nvPr/>
        </p:nvPicPr>
        <p:blipFill>
          <a:blip r:embed="rId3"/>
          <a:stretch>
            <a:fillRect/>
          </a:stretch>
        </p:blipFill>
        <p:spPr>
          <a:xfrm>
            <a:off x="-612576" y="1225927"/>
            <a:ext cx="9675118" cy="5115048"/>
          </a:xfrm>
          <a:prstGeom prst="rect">
            <a:avLst/>
          </a:prstGeom>
        </p:spPr>
      </p:pic>
    </p:spTree>
    <p:extLst>
      <p:ext uri="{BB962C8B-B14F-4D97-AF65-F5344CB8AC3E}">
        <p14:creationId xmlns:p14="http://schemas.microsoft.com/office/powerpoint/2010/main" val="1790955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44824"/>
            <a:ext cx="7772400" cy="1143000"/>
          </a:xfrm>
        </p:spPr>
        <p:txBody>
          <a:bodyPr/>
          <a:lstStyle/>
          <a:p>
            <a:r>
              <a:rPr lang="en-US" dirty="0" smtClean="0"/>
              <a:t>Derive statistics from tide gauge. </a:t>
            </a:r>
            <a:br>
              <a:rPr lang="en-US" dirty="0" smtClean="0"/>
            </a:br>
            <a:r>
              <a:rPr lang="en-US" dirty="0"/>
              <a:t/>
            </a:r>
            <a:br>
              <a:rPr lang="en-US" dirty="0"/>
            </a:br>
            <a:r>
              <a:rPr lang="en-US" dirty="0" smtClean="0"/>
              <a:t>Annual maxima (Newlyn 84 years)</a:t>
            </a:r>
            <a:br>
              <a:rPr lang="en-US" dirty="0" smtClean="0"/>
            </a:br>
            <a:endParaRPr lang="en-US" dirty="0"/>
          </a:p>
        </p:txBody>
      </p:sp>
      <p:pic>
        <p:nvPicPr>
          <p:cNvPr id="3" name="Picture 2"/>
          <p:cNvPicPr>
            <a:picLocks noChangeAspect="1"/>
          </p:cNvPicPr>
          <p:nvPr/>
        </p:nvPicPr>
        <p:blipFill>
          <a:blip r:embed="rId2"/>
          <a:stretch>
            <a:fillRect/>
          </a:stretch>
        </p:blipFill>
        <p:spPr>
          <a:xfrm>
            <a:off x="251520" y="3356992"/>
            <a:ext cx="9144000" cy="2647167"/>
          </a:xfrm>
          <a:prstGeom prst="rect">
            <a:avLst/>
          </a:prstGeom>
        </p:spPr>
      </p:pic>
      <p:pic>
        <p:nvPicPr>
          <p:cNvPr id="5" name="Picture 6" descr="Billedresultat for newlyn tide gau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887" y="14869"/>
            <a:ext cx="2171700"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546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4294967295"/>
          </p:nvPr>
        </p:nvSpPr>
        <p:spPr/>
        <p:txBody>
          <a:bodyPr/>
          <a:lstStyle/>
          <a:p>
            <a:endParaRPr lang="da-DK" altLang="en-US" dirty="0"/>
          </a:p>
        </p:txBody>
      </p:sp>
      <p:grpSp>
        <p:nvGrpSpPr>
          <p:cNvPr id="224258" name="Group 2"/>
          <p:cNvGrpSpPr>
            <a:grpSpLocks/>
          </p:cNvGrpSpPr>
          <p:nvPr/>
        </p:nvGrpSpPr>
        <p:grpSpPr bwMode="auto">
          <a:xfrm>
            <a:off x="2827392" y="3290142"/>
            <a:ext cx="5659611" cy="2871945"/>
            <a:chOff x="1402" y="1428"/>
            <a:chExt cx="4086" cy="2333"/>
          </a:xfrm>
        </p:grpSpPr>
        <p:pic>
          <p:nvPicPr>
            <p:cNvPr id="224259" name="Picture 3" descr="temp_trend12y"/>
            <p:cNvPicPr>
              <a:picLocks noChangeAspect="1" noChangeArrowheads="1"/>
            </p:cNvPicPr>
            <p:nvPr/>
          </p:nvPicPr>
          <p:blipFill>
            <a:blip r:embed="rId2">
              <a:extLst>
                <a:ext uri="{28A0092B-C50C-407E-A947-70E740481C1C}">
                  <a14:useLocalDpi xmlns:a14="http://schemas.microsoft.com/office/drawing/2010/main" val="0"/>
                </a:ext>
              </a:extLst>
            </a:blip>
            <a:srcRect l="22876" t="26537" r="9184" b="21837"/>
            <a:stretch>
              <a:fillRect/>
            </a:stretch>
          </p:blipFill>
          <p:spPr bwMode="auto">
            <a:xfrm>
              <a:off x="1402" y="1428"/>
              <a:ext cx="4019" cy="2157"/>
            </a:xfrm>
            <a:prstGeom prst="rect">
              <a:avLst/>
            </a:prstGeom>
            <a:noFill/>
            <a:extLst>
              <a:ext uri="{909E8E84-426E-40DD-AFC4-6F175D3DCCD1}">
                <a14:hiddenFill xmlns:a14="http://schemas.microsoft.com/office/drawing/2010/main">
                  <a:solidFill>
                    <a:srgbClr val="FFFFFF"/>
                  </a:solidFill>
                </a14:hiddenFill>
              </a:ext>
            </a:extLst>
          </p:spPr>
        </p:pic>
        <p:pic>
          <p:nvPicPr>
            <p:cNvPr id="224260" name="Picture 4" descr="temp_trend12y"/>
            <p:cNvPicPr>
              <a:picLocks noChangeAspect="1" noChangeArrowheads="1"/>
            </p:cNvPicPr>
            <p:nvPr/>
          </p:nvPicPr>
          <p:blipFill>
            <a:blip r:embed="rId2">
              <a:extLst>
                <a:ext uri="{28A0092B-C50C-407E-A947-70E740481C1C}">
                  <a14:useLocalDpi xmlns:a14="http://schemas.microsoft.com/office/drawing/2010/main" val="0"/>
                </a:ext>
              </a:extLst>
            </a:blip>
            <a:srcRect l="22876" t="87331" r="9184" b="8337"/>
            <a:stretch>
              <a:fillRect/>
            </a:stretch>
          </p:blipFill>
          <p:spPr bwMode="auto">
            <a:xfrm>
              <a:off x="1469" y="3580"/>
              <a:ext cx="4019" cy="1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4261" name="Group 5"/>
          <p:cNvGrpSpPr>
            <a:grpSpLocks/>
          </p:cNvGrpSpPr>
          <p:nvPr/>
        </p:nvGrpSpPr>
        <p:grpSpPr bwMode="auto">
          <a:xfrm>
            <a:off x="2805688" y="620688"/>
            <a:ext cx="5659611" cy="2839219"/>
            <a:chOff x="1676" y="71"/>
            <a:chExt cx="3512" cy="2000"/>
          </a:xfrm>
        </p:grpSpPr>
        <p:pic>
          <p:nvPicPr>
            <p:cNvPr id="224262" name="Picture 6" descr="glob_trend12y0ers"/>
            <p:cNvPicPr>
              <a:picLocks noChangeAspect="1" noChangeArrowheads="1"/>
            </p:cNvPicPr>
            <p:nvPr/>
          </p:nvPicPr>
          <p:blipFill>
            <a:blip r:embed="rId3">
              <a:extLst>
                <a:ext uri="{28A0092B-C50C-407E-A947-70E740481C1C}">
                  <a14:useLocalDpi xmlns:a14="http://schemas.microsoft.com/office/drawing/2010/main" val="0"/>
                </a:ext>
              </a:extLst>
            </a:blip>
            <a:srcRect l="22876" t="26680" r="8916" b="21408"/>
            <a:stretch>
              <a:fillRect/>
            </a:stretch>
          </p:blipFill>
          <p:spPr bwMode="auto">
            <a:xfrm>
              <a:off x="1676" y="71"/>
              <a:ext cx="3456" cy="1858"/>
            </a:xfrm>
            <a:prstGeom prst="rect">
              <a:avLst/>
            </a:prstGeom>
            <a:noFill/>
            <a:extLst>
              <a:ext uri="{909E8E84-426E-40DD-AFC4-6F175D3DCCD1}">
                <a14:hiddenFill xmlns:a14="http://schemas.microsoft.com/office/drawing/2010/main">
                  <a:solidFill>
                    <a:srgbClr val="FFFFFF"/>
                  </a:solidFill>
                </a14:hiddenFill>
              </a:ext>
            </a:extLst>
          </p:spPr>
        </p:pic>
        <p:pic>
          <p:nvPicPr>
            <p:cNvPr id="224263" name="Picture 7" descr="glob_trend12y0ers"/>
            <p:cNvPicPr>
              <a:picLocks noChangeAspect="1" noChangeArrowheads="1"/>
            </p:cNvPicPr>
            <p:nvPr/>
          </p:nvPicPr>
          <p:blipFill>
            <a:blip r:embed="rId3">
              <a:extLst>
                <a:ext uri="{28A0092B-C50C-407E-A947-70E740481C1C}">
                  <a14:useLocalDpi xmlns:a14="http://schemas.microsoft.com/office/drawing/2010/main" val="0"/>
                </a:ext>
              </a:extLst>
            </a:blip>
            <a:srcRect l="22876" t="87364" r="8916" b="8528"/>
            <a:stretch>
              <a:fillRect/>
            </a:stretch>
          </p:blipFill>
          <p:spPr bwMode="auto">
            <a:xfrm>
              <a:off x="1732" y="1924"/>
              <a:ext cx="3456" cy="147"/>
            </a:xfrm>
            <a:prstGeom prst="rect">
              <a:avLst/>
            </a:prstGeom>
            <a:noFill/>
            <a:extLst>
              <a:ext uri="{909E8E84-426E-40DD-AFC4-6F175D3DCCD1}">
                <a14:hiddenFill xmlns:a14="http://schemas.microsoft.com/office/drawing/2010/main">
                  <a:solidFill>
                    <a:srgbClr val="FFFFFF"/>
                  </a:solidFill>
                </a14:hiddenFill>
              </a:ext>
            </a:extLst>
          </p:spPr>
        </p:pic>
      </p:grpSp>
      <p:sp>
        <p:nvSpPr>
          <p:cNvPr id="224264" name="Text Box 8"/>
          <p:cNvSpPr txBox="1">
            <a:spLocks noChangeArrowheads="1"/>
          </p:cNvSpPr>
          <p:nvPr/>
        </p:nvSpPr>
        <p:spPr bwMode="auto">
          <a:xfrm>
            <a:off x="171450" y="1595438"/>
            <a:ext cx="2495550" cy="2838450"/>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a-DK" altLang="en-US"/>
              <a:t>12 Years Sea Level </a:t>
            </a:r>
          </a:p>
          <a:p>
            <a:pPr algn="l"/>
            <a:r>
              <a:rPr lang="da-DK" altLang="en-US"/>
              <a:t>Change (1993-2004)</a:t>
            </a:r>
          </a:p>
          <a:p>
            <a:pPr algn="l"/>
            <a:endParaRPr lang="da-DK" altLang="en-US"/>
          </a:p>
          <a:p>
            <a:pPr algn="l"/>
            <a:endParaRPr lang="da-DK" altLang="en-US"/>
          </a:p>
          <a:p>
            <a:pPr algn="l"/>
            <a:endParaRPr lang="da-DK" altLang="en-US"/>
          </a:p>
          <a:p>
            <a:pPr algn="l"/>
            <a:endParaRPr lang="da-DK" altLang="en-US"/>
          </a:p>
          <a:p>
            <a:pPr algn="l"/>
            <a:endParaRPr lang="da-DK" altLang="en-US"/>
          </a:p>
          <a:p>
            <a:pPr algn="l"/>
            <a:endParaRPr lang="da-DK" altLang="en-US"/>
          </a:p>
          <a:p>
            <a:pPr algn="l"/>
            <a:r>
              <a:rPr lang="da-DK" altLang="en-US"/>
              <a:t>12 Years Sea Surface</a:t>
            </a:r>
          </a:p>
          <a:p>
            <a:pPr algn="l"/>
            <a:r>
              <a:rPr lang="da-DK" altLang="en-US"/>
              <a:t>Temperature change.  </a:t>
            </a:r>
          </a:p>
        </p:txBody>
      </p:sp>
    </p:spTree>
    <p:extLst>
      <p:ext uri="{BB962C8B-B14F-4D97-AF65-F5344CB8AC3E}">
        <p14:creationId xmlns:p14="http://schemas.microsoft.com/office/powerpoint/2010/main" val="937314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Derive statistics from tide gauge records. </a:t>
            </a:r>
            <a:endParaRPr lang="en-US" dirty="0"/>
          </a:p>
        </p:txBody>
      </p:sp>
      <p:sp>
        <p:nvSpPr>
          <p:cNvPr id="3" name="TextBox 2"/>
          <p:cNvSpPr txBox="1"/>
          <p:nvPr/>
        </p:nvSpPr>
        <p:spPr>
          <a:xfrm>
            <a:off x="1043608" y="1988840"/>
            <a:ext cx="6747168" cy="4196020"/>
          </a:xfrm>
          <a:prstGeom prst="rect">
            <a:avLst/>
          </a:prstGeom>
          <a:noFill/>
        </p:spPr>
        <p:txBody>
          <a:bodyPr wrap="none" rtlCol="0">
            <a:spAutoFit/>
          </a:bodyPr>
          <a:lstStyle/>
          <a:p>
            <a:r>
              <a:rPr lang="en-US" dirty="0" smtClean="0"/>
              <a:t>Probability of sea level z being exceeded in a year is P(z). </a:t>
            </a:r>
          </a:p>
          <a:p>
            <a:endParaRPr lang="en-US" dirty="0" smtClean="0"/>
          </a:p>
          <a:p>
            <a:r>
              <a:rPr lang="en-US" dirty="0" smtClean="0"/>
              <a:t>Probability of no exceedance is (1-P(z))</a:t>
            </a:r>
          </a:p>
          <a:p>
            <a:endParaRPr lang="en-US" dirty="0"/>
          </a:p>
          <a:p>
            <a:r>
              <a:rPr lang="en-US" dirty="0" smtClean="0"/>
              <a:t>In Two years the Probability of no exceedance is  (1-P(z))</a:t>
            </a:r>
            <a:r>
              <a:rPr lang="en-US" baseline="30000" dirty="0" smtClean="0"/>
              <a:t>2</a:t>
            </a:r>
          </a:p>
          <a:p>
            <a:endParaRPr lang="en-US" baseline="30000" dirty="0" smtClean="0"/>
          </a:p>
          <a:p>
            <a:r>
              <a:rPr lang="en-US" dirty="0" smtClean="0"/>
              <a:t>Risk of reaching level z in such period is then  1-(</a:t>
            </a:r>
            <a:r>
              <a:rPr lang="en-US" dirty="0"/>
              <a:t>1-P(z))</a:t>
            </a:r>
            <a:r>
              <a:rPr lang="en-US" baseline="30000" dirty="0"/>
              <a:t>2</a:t>
            </a:r>
            <a:r>
              <a:rPr lang="en-US" dirty="0" smtClean="0"/>
              <a:t> </a:t>
            </a:r>
          </a:p>
          <a:p>
            <a:endParaRPr lang="en-US" dirty="0" smtClean="0"/>
          </a:p>
          <a:p>
            <a:r>
              <a:rPr lang="en-US" dirty="0" smtClean="0"/>
              <a:t>Risk in a period T is then.  </a:t>
            </a:r>
          </a:p>
          <a:p>
            <a:r>
              <a:rPr lang="en-US" dirty="0"/>
              <a:t>	</a:t>
            </a:r>
            <a:endParaRPr lang="en-US" dirty="0" smtClean="0"/>
          </a:p>
          <a:p>
            <a:r>
              <a:rPr lang="en-US" dirty="0"/>
              <a:t>	</a:t>
            </a:r>
            <a:r>
              <a:rPr lang="en-US" dirty="0" smtClean="0"/>
              <a:t>Risk = </a:t>
            </a:r>
            <a:r>
              <a:rPr lang="en-US" dirty="0"/>
              <a:t>1-(1-P(z</a:t>
            </a:r>
            <a:r>
              <a:rPr lang="en-US" dirty="0" smtClean="0"/>
              <a:t>))</a:t>
            </a:r>
            <a:r>
              <a:rPr lang="en-US" baseline="30000" dirty="0" smtClean="0"/>
              <a:t>T</a:t>
            </a:r>
            <a:endParaRPr lang="en-US" dirty="0"/>
          </a:p>
          <a:p>
            <a:endParaRPr lang="en-US" dirty="0" smtClean="0"/>
          </a:p>
          <a:p>
            <a:r>
              <a:rPr lang="en-US" dirty="0" smtClean="0"/>
              <a:t>This is frequently used when constructing off-shore structures. </a:t>
            </a:r>
          </a:p>
          <a:p>
            <a:endParaRPr lang="en-US" dirty="0"/>
          </a:p>
          <a:p>
            <a:r>
              <a:rPr lang="en-US" dirty="0" smtClean="0"/>
              <a:t>Bridges / wind mills / oil rigs / dikes </a:t>
            </a:r>
            <a:r>
              <a:rPr lang="en-US" dirty="0" err="1" smtClean="0"/>
              <a:t>etc</a:t>
            </a:r>
            <a:r>
              <a:rPr lang="en-US" dirty="0" smtClean="0"/>
              <a:t> etc. </a:t>
            </a:r>
          </a:p>
          <a:p>
            <a:endParaRPr lang="en-US" dirty="0"/>
          </a:p>
          <a:p>
            <a:endParaRPr lang="en-US" dirty="0"/>
          </a:p>
        </p:txBody>
      </p:sp>
    </p:spTree>
    <p:extLst>
      <p:ext uri="{BB962C8B-B14F-4D97-AF65-F5344CB8AC3E}">
        <p14:creationId xmlns:p14="http://schemas.microsoft.com/office/powerpoint/2010/main" val="2163524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3" y="1052736"/>
            <a:ext cx="6984776" cy="5509200"/>
          </a:xfrm>
          <a:prstGeom prst="rect">
            <a:avLst/>
          </a:prstGeom>
          <a:noFill/>
        </p:spPr>
        <p:txBody>
          <a:bodyPr wrap="square" rtlCol="0">
            <a:spAutoFit/>
          </a:bodyPr>
          <a:lstStyle/>
          <a:p>
            <a:endParaRPr lang="en-US" dirty="0" smtClean="0"/>
          </a:p>
          <a:p>
            <a:r>
              <a:rPr lang="en-US" dirty="0" smtClean="0"/>
              <a:t>If you create a structure for a 100 year event or an event </a:t>
            </a:r>
            <a:r>
              <a:rPr lang="en-US" dirty="0" smtClean="0"/>
              <a:t>z </a:t>
            </a:r>
            <a:r>
              <a:rPr lang="en-US" dirty="0" smtClean="0"/>
              <a:t>with </a:t>
            </a:r>
            <a:r>
              <a:rPr lang="en-US" dirty="0" smtClean="0"/>
              <a:t>a </a:t>
            </a:r>
            <a:r>
              <a:rPr lang="en-US" dirty="0" smtClean="0"/>
              <a:t>probability of </a:t>
            </a:r>
            <a:r>
              <a:rPr lang="en-US" dirty="0" smtClean="0"/>
              <a:t>P(z</a:t>
            </a:r>
            <a:r>
              <a:rPr lang="en-US" dirty="0" smtClean="0"/>
              <a:t>) = 0.01 </a:t>
            </a:r>
          </a:p>
          <a:p>
            <a:r>
              <a:rPr lang="en-US" dirty="0" smtClean="0"/>
              <a:t>then </a:t>
            </a:r>
            <a:r>
              <a:rPr lang="en-US" dirty="0" smtClean="0"/>
              <a:t>the Risk (R) will </a:t>
            </a:r>
            <a:r>
              <a:rPr lang="en-US" dirty="0" smtClean="0"/>
              <a:t>be 0.62 </a:t>
            </a:r>
            <a:r>
              <a:rPr lang="en-US" dirty="0" smtClean="0"/>
              <a:t>of </a:t>
            </a:r>
            <a:r>
              <a:rPr lang="en-US" dirty="0" smtClean="0"/>
              <a:t>encountering this event during the first 100 years.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a:t>S</a:t>
            </a:r>
            <a:r>
              <a:rPr lang="en-US" dirty="0" smtClean="0"/>
              <a:t>imilar statistics to rolling a dice and not wanting a 6’er……</a:t>
            </a:r>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564904"/>
            <a:ext cx="4935200" cy="335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5222508" y="4249369"/>
            <a:ext cx="3840872" cy="1766301"/>
          </a:xfrm>
          <a:prstGeom prst="rect">
            <a:avLst/>
          </a:prstGeom>
        </p:spPr>
      </p:pic>
      <p:pic>
        <p:nvPicPr>
          <p:cNvPr id="4" name="Picture 3"/>
          <p:cNvPicPr>
            <a:picLocks noChangeAspect="1"/>
          </p:cNvPicPr>
          <p:nvPr/>
        </p:nvPicPr>
        <p:blipFill>
          <a:blip r:embed="rId4"/>
          <a:stretch>
            <a:fillRect/>
          </a:stretch>
        </p:blipFill>
        <p:spPr>
          <a:xfrm>
            <a:off x="4458571" y="1115270"/>
            <a:ext cx="4586345" cy="5769918"/>
          </a:xfrm>
          <a:prstGeom prst="rect">
            <a:avLst/>
          </a:prstGeom>
        </p:spPr>
      </p:pic>
    </p:spTree>
    <p:extLst>
      <p:ext uri="{BB962C8B-B14F-4D97-AF65-F5344CB8AC3E}">
        <p14:creationId xmlns:p14="http://schemas.microsoft.com/office/powerpoint/2010/main" val="136894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“best” we can do. </a:t>
            </a:r>
            <a:br>
              <a:rPr lang="en-US" dirty="0" smtClean="0"/>
            </a:br>
            <a:r>
              <a:rPr lang="en-US" dirty="0" smtClean="0"/>
              <a:t>Annual Exceedance at Newlyn</a:t>
            </a:r>
            <a:endParaRPr lang="en-US" dirty="0"/>
          </a:p>
        </p:txBody>
      </p:sp>
      <p:sp>
        <p:nvSpPr>
          <p:cNvPr id="3" name="TextBox 2"/>
          <p:cNvSpPr txBox="1"/>
          <p:nvPr/>
        </p:nvSpPr>
        <p:spPr>
          <a:xfrm>
            <a:off x="622169" y="2080290"/>
            <a:ext cx="8270312" cy="830997"/>
          </a:xfrm>
          <a:prstGeom prst="rect">
            <a:avLst/>
          </a:prstGeom>
          <a:noFill/>
        </p:spPr>
        <p:txBody>
          <a:bodyPr wrap="square" rtlCol="0">
            <a:spAutoFit/>
          </a:bodyPr>
          <a:lstStyle/>
          <a:p>
            <a:r>
              <a:rPr lang="en-US" dirty="0" smtClean="0"/>
              <a:t>Determine the value of P(z) can be done using the annual exceedance probability at a tide gauge like Newlyn because extreme weather event tend to have a preference to happened during winter </a:t>
            </a:r>
            <a:endParaRPr lang="en-US" dirty="0"/>
          </a:p>
        </p:txBody>
      </p:sp>
      <p:pic>
        <p:nvPicPr>
          <p:cNvPr id="4" name="Picture 3"/>
          <p:cNvPicPr>
            <a:picLocks noChangeAspect="1"/>
          </p:cNvPicPr>
          <p:nvPr/>
        </p:nvPicPr>
        <p:blipFill>
          <a:blip r:embed="rId2"/>
          <a:stretch>
            <a:fillRect/>
          </a:stretch>
        </p:blipFill>
        <p:spPr>
          <a:xfrm>
            <a:off x="107504" y="3520525"/>
            <a:ext cx="8946581" cy="2590015"/>
          </a:xfrm>
          <a:prstGeom prst="rect">
            <a:avLst/>
          </a:prstGeom>
        </p:spPr>
      </p:pic>
    </p:spTree>
    <p:extLst>
      <p:ext uri="{BB962C8B-B14F-4D97-AF65-F5344CB8AC3E}">
        <p14:creationId xmlns:p14="http://schemas.microsoft.com/office/powerpoint/2010/main" val="23766965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95536" y="5877272"/>
            <a:ext cx="7169976" cy="584775"/>
          </a:xfrm>
          <a:prstGeom prst="rect">
            <a:avLst/>
          </a:prstGeom>
          <a:noFill/>
        </p:spPr>
        <p:txBody>
          <a:bodyPr wrap="none" rtlCol="0">
            <a:spAutoFit/>
          </a:bodyPr>
          <a:lstStyle/>
          <a:p>
            <a:r>
              <a:rPr lang="en-US" dirty="0" smtClean="0"/>
              <a:t>28 times the annual water level exceeded 3 meters. </a:t>
            </a:r>
          </a:p>
          <a:p>
            <a:r>
              <a:rPr lang="en-US" dirty="0" smtClean="0"/>
              <a:t>In 84 years this is one out of 3 years or a return period of 3 years.</a:t>
            </a:r>
            <a:endParaRPr lang="en-US"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3" y="-38858"/>
            <a:ext cx="6084168" cy="592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12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Fairly equal to a </a:t>
            </a:r>
            <a:r>
              <a:rPr lang="en-US" dirty="0" smtClean="0"/>
              <a:t>Gaussian distribution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9660" y="2204864"/>
            <a:ext cx="17508680" cy="4288091"/>
          </a:xfrm>
          <a:prstGeom prst="rect">
            <a:avLst/>
          </a:prstGeom>
        </p:spPr>
      </p:pic>
    </p:spTree>
    <p:extLst>
      <p:ext uri="{BB962C8B-B14F-4D97-AF65-F5344CB8AC3E}">
        <p14:creationId xmlns:p14="http://schemas.microsoft.com/office/powerpoint/2010/main" val="2226320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35" y="2279220"/>
            <a:ext cx="6736773" cy="437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Showing figure in another way. </a:t>
            </a:r>
            <a:br>
              <a:rPr lang="en-US" dirty="0" smtClean="0"/>
            </a:br>
            <a:r>
              <a:rPr lang="en-US" dirty="0" smtClean="0"/>
              <a:t>3 meters has return period of 3 years</a:t>
            </a:r>
            <a:endParaRPr lang="en-US" dirty="0"/>
          </a:p>
        </p:txBody>
      </p:sp>
      <p:cxnSp>
        <p:nvCxnSpPr>
          <p:cNvPr id="5" name="Straight Connector 4"/>
          <p:cNvCxnSpPr/>
          <p:nvPr/>
        </p:nvCxnSpPr>
        <p:spPr bwMode="auto">
          <a:xfrm flipV="1">
            <a:off x="1763688" y="3356992"/>
            <a:ext cx="6264696" cy="1296144"/>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1619672" y="4058218"/>
            <a:ext cx="439248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499992" y="3068960"/>
            <a:ext cx="0" cy="26642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51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Including sea level rise</a:t>
            </a:r>
            <a:endParaRPr lang="en-US" dirty="0"/>
          </a:p>
        </p:txBody>
      </p:sp>
      <p:pic>
        <p:nvPicPr>
          <p:cNvPr id="3" name="Picture 2"/>
          <p:cNvPicPr>
            <a:picLocks noChangeAspect="1"/>
          </p:cNvPicPr>
          <p:nvPr/>
        </p:nvPicPr>
        <p:blipFill>
          <a:blip r:embed="rId2"/>
          <a:stretch>
            <a:fillRect/>
          </a:stretch>
        </p:blipFill>
        <p:spPr>
          <a:xfrm>
            <a:off x="0" y="3284984"/>
            <a:ext cx="9144000" cy="2647167"/>
          </a:xfrm>
          <a:prstGeom prst="rect">
            <a:avLst/>
          </a:prstGeom>
        </p:spPr>
      </p:pic>
      <p:cxnSp>
        <p:nvCxnSpPr>
          <p:cNvPr id="5" name="Straight Connector 4"/>
          <p:cNvCxnSpPr/>
          <p:nvPr/>
        </p:nvCxnSpPr>
        <p:spPr bwMode="auto">
          <a:xfrm flipV="1">
            <a:off x="755576" y="3933056"/>
            <a:ext cx="8388424" cy="288032"/>
          </a:xfrm>
          <a:prstGeom prst="line">
            <a:avLst/>
          </a:prstGeom>
          <a:solidFill>
            <a:schemeClr val="accent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390654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387424"/>
            <a:ext cx="7772400" cy="1143000"/>
          </a:xfrm>
        </p:spPr>
        <p:txBody>
          <a:bodyPr/>
          <a:lstStyle/>
          <a:p>
            <a:r>
              <a:rPr lang="en-US" dirty="0" smtClean="0"/>
              <a:t>Including 20 cm sea level rise. </a:t>
            </a:r>
            <a:endParaRPr lang="en-US" dirty="0"/>
          </a:p>
        </p:txBody>
      </p:sp>
      <p:sp>
        <p:nvSpPr>
          <p:cNvPr id="4" name="TextBox 3"/>
          <p:cNvSpPr txBox="1"/>
          <p:nvPr/>
        </p:nvSpPr>
        <p:spPr>
          <a:xfrm>
            <a:off x="683568" y="6015375"/>
            <a:ext cx="7042954" cy="338554"/>
          </a:xfrm>
          <a:prstGeom prst="rect">
            <a:avLst/>
          </a:prstGeom>
          <a:noFill/>
        </p:spPr>
        <p:txBody>
          <a:bodyPr wrap="none" rtlCol="0">
            <a:spAutoFit/>
          </a:bodyPr>
          <a:lstStyle/>
          <a:p>
            <a:r>
              <a:rPr lang="en-US" dirty="0" smtClean="0"/>
              <a:t>A 3 meter was  a 30 year event but becomes nearly annual event</a:t>
            </a:r>
            <a:endParaRPr lang="en-US"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402" y="1196752"/>
            <a:ext cx="688259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5" r="85299" b="24981"/>
          <a:stretch/>
        </p:blipFill>
        <p:spPr bwMode="auto">
          <a:xfrm>
            <a:off x="2195736" y="1484784"/>
            <a:ext cx="109900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flipH="1">
            <a:off x="3347864" y="3429000"/>
            <a:ext cx="5184576" cy="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8028501" y="2507088"/>
            <a:ext cx="792205" cy="338554"/>
          </a:xfrm>
          <a:prstGeom prst="rect">
            <a:avLst/>
          </a:prstGeom>
          <a:noFill/>
        </p:spPr>
        <p:txBody>
          <a:bodyPr wrap="none" rtlCol="0">
            <a:spAutoFit/>
          </a:bodyPr>
          <a:lstStyle/>
          <a:p>
            <a:r>
              <a:rPr lang="en-US" dirty="0" smtClean="0"/>
              <a:t>3.2 m</a:t>
            </a:r>
            <a:endParaRPr lang="en-US" dirty="0"/>
          </a:p>
        </p:txBody>
      </p:sp>
    </p:spTree>
    <p:extLst>
      <p:ext uri="{BB962C8B-B14F-4D97-AF65-F5344CB8AC3E}">
        <p14:creationId xmlns:p14="http://schemas.microsoft.com/office/powerpoint/2010/main" val="14108679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53" y="806768"/>
            <a:ext cx="9036496" cy="1143000"/>
          </a:xfrm>
        </p:spPr>
        <p:txBody>
          <a:bodyPr/>
          <a:lstStyle/>
          <a:p>
            <a:r>
              <a:rPr lang="da-DK" dirty="0" smtClean="0"/>
              <a:t>With </a:t>
            </a:r>
            <a:r>
              <a:rPr lang="da-DK" dirty="0" err="1" smtClean="0"/>
              <a:t>increasing</a:t>
            </a:r>
            <a:r>
              <a:rPr lang="da-DK" dirty="0" smtClean="0"/>
              <a:t> </a:t>
            </a:r>
            <a:r>
              <a:rPr lang="da-DK" dirty="0" err="1" smtClean="0"/>
              <a:t>sea</a:t>
            </a:r>
            <a:r>
              <a:rPr lang="da-DK" dirty="0" smtClean="0"/>
              <a:t> </a:t>
            </a:r>
            <a:r>
              <a:rPr lang="da-DK" dirty="0" err="1" smtClean="0"/>
              <a:t>level</a:t>
            </a:r>
            <a:r>
              <a:rPr lang="da-DK" dirty="0" smtClean="0"/>
              <a:t> return </a:t>
            </a:r>
            <a:r>
              <a:rPr lang="da-DK" dirty="0" err="1" smtClean="0"/>
              <a:t>period</a:t>
            </a:r>
            <a:r>
              <a:rPr lang="da-DK" dirty="0" smtClean="0"/>
              <a:t> </a:t>
            </a:r>
            <a:r>
              <a:rPr lang="da-DK" dirty="0" err="1" smtClean="0"/>
              <a:t>decreases</a:t>
            </a:r>
            <a:r>
              <a:rPr lang="da-DK" dirty="0" smtClean="0"/>
              <a:t/>
            </a:r>
            <a:br>
              <a:rPr lang="da-DK" dirty="0" smtClean="0"/>
            </a:br>
            <a:r>
              <a:rPr lang="da-DK" dirty="0" smtClean="0"/>
              <a:t>For </a:t>
            </a:r>
            <a:r>
              <a:rPr lang="da-DK" dirty="0" err="1" smtClean="0"/>
              <a:t>places</a:t>
            </a:r>
            <a:r>
              <a:rPr lang="da-DK" dirty="0" smtClean="0"/>
              <a:t> with small </a:t>
            </a:r>
            <a:r>
              <a:rPr lang="da-DK" dirty="0" err="1" smtClean="0"/>
              <a:t>tides</a:t>
            </a:r>
            <a:r>
              <a:rPr lang="da-DK" dirty="0" smtClean="0"/>
              <a:t> MORE EXTREME. </a:t>
            </a:r>
            <a:br>
              <a:rPr lang="da-DK" dirty="0" smtClean="0"/>
            </a:br>
            <a:r>
              <a:rPr lang="da-DK" dirty="0" smtClean="0"/>
              <a:t/>
            </a:r>
            <a:br>
              <a:rPr lang="da-DK" dirty="0" smtClean="0"/>
            </a:br>
            <a:r>
              <a:rPr lang="da-DK" dirty="0" smtClean="0"/>
              <a:t>100 </a:t>
            </a:r>
            <a:r>
              <a:rPr lang="da-DK" dirty="0" err="1" smtClean="0"/>
              <a:t>year</a:t>
            </a:r>
            <a:r>
              <a:rPr lang="da-DK" dirty="0" smtClean="0"/>
              <a:t> event for Aabenraa </a:t>
            </a:r>
            <a:r>
              <a:rPr lang="da-DK" dirty="0" err="1" smtClean="0"/>
              <a:t>becomes</a:t>
            </a:r>
            <a:r>
              <a:rPr lang="da-DK" dirty="0" smtClean="0"/>
              <a:t> 10 </a:t>
            </a:r>
            <a:r>
              <a:rPr lang="da-DK" dirty="0" err="1" smtClean="0"/>
              <a:t>year</a:t>
            </a:r>
            <a:r>
              <a:rPr lang="da-DK" dirty="0" smtClean="0"/>
              <a:t> event with 25 cm </a:t>
            </a:r>
            <a:r>
              <a:rPr lang="da-DK" dirty="0" err="1" smtClean="0"/>
              <a:t>sea</a:t>
            </a:r>
            <a:r>
              <a:rPr lang="da-DK" dirty="0" smtClean="0"/>
              <a:t> </a:t>
            </a:r>
            <a:r>
              <a:rPr lang="da-DK" dirty="0" err="1" smtClean="0"/>
              <a:t>level</a:t>
            </a:r>
            <a:r>
              <a:rPr lang="da-DK" dirty="0" smtClean="0"/>
              <a:t> rise. </a:t>
            </a:r>
            <a:endParaRPr lang="da-DK" sz="2000" dirty="0"/>
          </a:p>
        </p:txBody>
      </p:sp>
      <p:pic>
        <p:nvPicPr>
          <p:cNvPr id="3" name="Picture 2"/>
          <p:cNvPicPr>
            <a:picLocks noChangeAspect="1"/>
          </p:cNvPicPr>
          <p:nvPr/>
        </p:nvPicPr>
        <p:blipFill>
          <a:blip r:embed="rId2"/>
          <a:stretch>
            <a:fillRect/>
          </a:stretch>
        </p:blipFill>
        <p:spPr>
          <a:xfrm>
            <a:off x="648154" y="2060848"/>
            <a:ext cx="8313894" cy="4608789"/>
          </a:xfrm>
          <a:prstGeom prst="rect">
            <a:avLst/>
          </a:prstGeom>
        </p:spPr>
      </p:pic>
    </p:spTree>
    <p:extLst>
      <p:ext uri="{BB962C8B-B14F-4D97-AF65-F5344CB8AC3E}">
        <p14:creationId xmlns:p14="http://schemas.microsoft.com/office/powerpoint/2010/main" val="10380108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387424"/>
            <a:ext cx="7772400" cy="1143000"/>
          </a:xfrm>
        </p:spPr>
        <p:txBody>
          <a:bodyPr/>
          <a:lstStyle/>
          <a:p>
            <a:r>
              <a:rPr lang="da-DK" dirty="0" err="1" smtClean="0"/>
              <a:t>Fits</a:t>
            </a:r>
            <a:r>
              <a:rPr lang="da-DK" dirty="0" smtClean="0"/>
              <a:t> with Vous </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179512" y="901452"/>
            <a:ext cx="9144000" cy="5664859"/>
          </a:xfrm>
          <a:prstGeom prst="rect">
            <a:avLst/>
          </a:prstGeom>
        </p:spPr>
      </p:pic>
    </p:spTree>
    <p:extLst>
      <p:ext uri="{BB962C8B-B14F-4D97-AF65-F5344CB8AC3E}">
        <p14:creationId xmlns:p14="http://schemas.microsoft.com/office/powerpoint/2010/main" val="983502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034" y="394802"/>
            <a:ext cx="7772400" cy="1143000"/>
          </a:xfrm>
        </p:spPr>
        <p:txBody>
          <a:bodyPr/>
          <a:lstStyle/>
          <a:p>
            <a:r>
              <a:rPr lang="en-US" dirty="0" smtClean="0"/>
              <a:t>          Projections of Sea level. </a:t>
            </a:r>
            <a:br>
              <a:rPr lang="en-US" dirty="0" smtClean="0"/>
            </a:br>
            <a:r>
              <a:rPr lang="en-US" dirty="0" smtClean="0"/>
              <a:t>Semi </a:t>
            </a:r>
            <a:r>
              <a:rPr lang="en-US" dirty="0" smtClean="0"/>
              <a:t>Empirical model could be: </a:t>
            </a:r>
            <a:endParaRPr lang="en-US" dirty="0"/>
          </a:p>
        </p:txBody>
      </p:sp>
      <p:sp>
        <p:nvSpPr>
          <p:cNvPr id="3" name="Text Placeholder 2"/>
          <p:cNvSpPr>
            <a:spLocks noGrp="1"/>
          </p:cNvSpPr>
          <p:nvPr>
            <p:ph type="body" sz="quarter" idx="12"/>
          </p:nvPr>
        </p:nvSpPr>
        <p:spPr/>
        <p:txBody>
          <a:bodyPr/>
          <a:lstStyle/>
          <a:p>
            <a:endParaRPr lang="en-US" dirty="0" smtClean="0"/>
          </a:p>
          <a:p>
            <a:endParaRPr lang="en-US" dirty="0"/>
          </a:p>
        </p:txBody>
      </p:sp>
      <p:sp>
        <p:nvSpPr>
          <p:cNvPr id="4" name="TextBox 3"/>
          <p:cNvSpPr txBox="1"/>
          <p:nvPr/>
        </p:nvSpPr>
        <p:spPr>
          <a:xfrm>
            <a:off x="323529" y="1844824"/>
            <a:ext cx="7344816" cy="3785652"/>
          </a:xfrm>
          <a:prstGeom prst="rect">
            <a:avLst/>
          </a:prstGeom>
          <a:noFill/>
        </p:spPr>
        <p:txBody>
          <a:bodyPr wrap="square" rtlCol="0">
            <a:spAutoFit/>
          </a:bodyPr>
          <a:lstStyle/>
          <a:p>
            <a:r>
              <a:rPr lang="en-US" dirty="0" smtClean="0"/>
              <a:t>A </a:t>
            </a:r>
            <a:r>
              <a:rPr lang="en-US" dirty="0" smtClean="0"/>
              <a:t>physical model for sea surface </a:t>
            </a:r>
            <a:r>
              <a:rPr lang="en-US" dirty="0" smtClean="0"/>
              <a:t>height changes could be </a:t>
            </a:r>
            <a:r>
              <a:rPr lang="en-US" dirty="0" err="1" smtClean="0"/>
              <a:t>tempeture</a:t>
            </a:r>
            <a:endParaRPr lang="en-US" dirty="0" smtClean="0"/>
          </a:p>
          <a:p>
            <a:endParaRPr lang="en-US" dirty="0"/>
          </a:p>
          <a:p>
            <a:r>
              <a:rPr lang="en-GB" dirty="0"/>
              <a:t>This holds to good approximation for temperature and sea-level changes during the 20th century, with a proportionality constant of 3.4 </a:t>
            </a:r>
            <a:r>
              <a:rPr lang="en-GB" dirty="0" err="1"/>
              <a:t>millimeters</a:t>
            </a:r>
            <a:r>
              <a:rPr lang="en-GB" dirty="0"/>
              <a:t>/year per </a:t>
            </a:r>
            <a:r>
              <a:rPr lang="en-GB" dirty="0" smtClean="0"/>
              <a:t>°C</a:t>
            </a:r>
            <a:r>
              <a:rPr lang="en-GB" dirty="0"/>
              <a:t>.</a:t>
            </a:r>
            <a:r>
              <a:rPr lang="en-US" dirty="0" smtClean="0"/>
              <a:t> </a:t>
            </a:r>
          </a:p>
          <a:p>
            <a:endParaRPr lang="en-US" dirty="0"/>
          </a:p>
          <a:p>
            <a:r>
              <a:rPr lang="en-US" dirty="0" smtClean="0"/>
              <a:t>We use this to go forward in time: </a:t>
            </a:r>
            <a:r>
              <a:rPr lang="en-US" dirty="0" smtClean="0"/>
              <a:t> -&gt; Semi empirical model </a:t>
            </a:r>
            <a:endParaRPr lang="en-US" dirty="0" smtClean="0"/>
          </a:p>
          <a:p>
            <a:endParaRPr lang="en-US" dirty="0"/>
          </a:p>
          <a:p>
            <a:r>
              <a:rPr lang="en-US" dirty="0" smtClean="0"/>
              <a:t>We know that from Greenland melting</a:t>
            </a:r>
          </a:p>
          <a:p>
            <a:r>
              <a:rPr lang="en-US" dirty="0" smtClean="0"/>
              <a:t>600 </a:t>
            </a:r>
            <a:r>
              <a:rPr lang="en-US" dirty="0" err="1" smtClean="0"/>
              <a:t>gTons</a:t>
            </a:r>
            <a:r>
              <a:rPr lang="en-US" dirty="0" smtClean="0"/>
              <a:t> result in 0.5 mm water. </a:t>
            </a:r>
          </a:p>
          <a:p>
            <a:endParaRPr lang="en-US" dirty="0"/>
          </a:p>
          <a:p>
            <a:r>
              <a:rPr lang="en-US" dirty="0" smtClean="0"/>
              <a:t>We could add Antarctica and Continental glacier models from models. </a:t>
            </a:r>
          </a:p>
          <a:p>
            <a:endParaRPr lang="en-US" dirty="0" smtClean="0"/>
          </a:p>
          <a:p>
            <a:r>
              <a:rPr lang="en-US" dirty="0" err="1" smtClean="0"/>
              <a:t>Vupti</a:t>
            </a:r>
            <a:r>
              <a:rPr lang="en-US" dirty="0" smtClean="0"/>
              <a:t> we have SEMI EMPIRICAL SEA LEVEL PROJECTION. </a:t>
            </a:r>
          </a:p>
          <a:p>
            <a:r>
              <a:rPr lang="en-US" dirty="0" smtClean="0"/>
              <a:t> </a:t>
            </a:r>
            <a:endParaRPr lang="en-US" dirty="0"/>
          </a:p>
        </p:txBody>
      </p:sp>
    </p:spTree>
    <p:extLst>
      <p:ext uri="{BB962C8B-B14F-4D97-AF65-F5344CB8AC3E}">
        <p14:creationId xmlns:p14="http://schemas.microsoft.com/office/powerpoint/2010/main" val="39536024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09763" y="-25400"/>
            <a:ext cx="7772400" cy="1143000"/>
          </a:xfrm>
        </p:spPr>
        <p:txBody>
          <a:bodyPr/>
          <a:lstStyle/>
          <a:p>
            <a:r>
              <a:rPr lang="da-DK" altLang="da-DK" dirty="0" err="1" smtClean="0">
                <a:ea typeface="ＭＳ Ｐゴシック" panose="020B0600070205080204" pitchFamily="34" charset="-128"/>
              </a:rPr>
              <a:t>Stormsurge</a:t>
            </a:r>
            <a:r>
              <a:rPr lang="da-DK" altLang="da-DK" dirty="0" smtClean="0">
                <a:ea typeface="ＭＳ Ｐゴシック" panose="020B0600070205080204" pitchFamily="34" charset="-128"/>
              </a:rPr>
              <a:t> BODIL</a:t>
            </a:r>
            <a:br>
              <a:rPr lang="da-DK" altLang="da-DK" dirty="0" smtClean="0">
                <a:ea typeface="ＭＳ Ｐゴシック" panose="020B0600070205080204" pitchFamily="34" charset="-128"/>
              </a:rPr>
            </a:br>
            <a:endParaRPr lang="da-DK" altLang="da-DK" dirty="0" smtClean="0">
              <a:ea typeface="ＭＳ Ｐゴシック" panose="020B0600070205080204" pitchFamily="34" charset="-128"/>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2813050"/>
            <a:ext cx="7866063"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TextBox 3"/>
          <p:cNvSpPr txBox="1">
            <a:spLocks noChangeArrowheads="1"/>
          </p:cNvSpPr>
          <p:nvPr/>
        </p:nvSpPr>
        <p:spPr bwMode="auto">
          <a:xfrm>
            <a:off x="250825" y="2066925"/>
            <a:ext cx="8031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r>
              <a:rPr lang="da-DK" altLang="da-DK"/>
              <a:t>Though sampling is not ”perfect” the Cryosat-2 occational observations are </a:t>
            </a:r>
          </a:p>
          <a:p>
            <a:pPr eaLnBrk="1" hangingPunct="1">
              <a:spcBef>
                <a:spcPct val="50000"/>
              </a:spcBef>
              <a:buFontTx/>
              <a:buNone/>
            </a:pPr>
            <a:r>
              <a:rPr lang="da-DK" altLang="da-DK"/>
              <a:t>Extremely valuable for coastal research and safety. </a:t>
            </a:r>
          </a:p>
        </p:txBody>
      </p:sp>
      <p:sp>
        <p:nvSpPr>
          <p:cNvPr id="24581" name="Down Arrow 4"/>
          <p:cNvSpPr>
            <a:spLocks noChangeArrowheads="1"/>
          </p:cNvSpPr>
          <p:nvPr/>
        </p:nvSpPr>
        <p:spPr bwMode="auto">
          <a:xfrm>
            <a:off x="5795963" y="2420938"/>
            <a:ext cx="576262" cy="720725"/>
          </a:xfrm>
          <a:prstGeom prst="downArrow">
            <a:avLst>
              <a:gd name="adj1" fmla="val 50000"/>
              <a:gd name="adj2" fmla="val 50028"/>
            </a:avLst>
          </a:prstGeom>
          <a:solidFill>
            <a:schemeClr val="accent1"/>
          </a:solidFill>
          <a:ln w="9525" algn="ctr">
            <a:solidFill>
              <a:schemeClr val="tx1"/>
            </a:solidFill>
            <a:round/>
            <a:headEnd/>
            <a:tailEnd/>
          </a:ln>
        </p:spPr>
        <p:txBody>
          <a:bodyPr lIns="0" tIns="0" rIns="0" bIns="0"/>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endParaRPr lang="da-DK" altLang="da-DK"/>
          </a:p>
        </p:txBody>
      </p:sp>
      <p:grpSp>
        <p:nvGrpSpPr>
          <p:cNvPr id="9" name="Group 8"/>
          <p:cNvGrpSpPr>
            <a:grpSpLocks/>
          </p:cNvGrpSpPr>
          <p:nvPr/>
        </p:nvGrpSpPr>
        <p:grpSpPr bwMode="auto">
          <a:xfrm>
            <a:off x="147638" y="1690688"/>
            <a:ext cx="8978900" cy="5032375"/>
            <a:chOff x="-26384" y="1941748"/>
            <a:chExt cx="8979816" cy="5031668"/>
          </a:xfrm>
        </p:grpSpPr>
        <p:pic>
          <p:nvPicPr>
            <p:cNvPr id="24589" name="Picture 7" descr="https://encrypted-tbn1.gstatic.com/images?q=tbn:ANd9GcSflNEqNbmEW1VjqcZ2iLCGaU_bTrpUxitVw9-2CDiKLDiEbdSS7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 y="1941748"/>
              <a:ext cx="5715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786" y="4149080"/>
              <a:ext cx="5026646" cy="28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583"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l="25652" t="3247" r="-2"/>
          <a:stretch>
            <a:fillRect/>
          </a:stretch>
        </p:blipFill>
        <p:spPr>
          <a:xfrm>
            <a:off x="6492875" y="-11113"/>
            <a:ext cx="2647950" cy="3440113"/>
          </a:xfrm>
        </p:spPr>
      </p:pic>
      <p:sp>
        <p:nvSpPr>
          <p:cNvPr id="24584" name="Right Arrow 6"/>
          <p:cNvSpPr>
            <a:spLocks noChangeArrowheads="1"/>
          </p:cNvSpPr>
          <p:nvPr/>
        </p:nvSpPr>
        <p:spPr bwMode="auto">
          <a:xfrm>
            <a:off x="6804025" y="692150"/>
            <a:ext cx="568325" cy="360363"/>
          </a:xfrm>
          <a:prstGeom prst="rightArrow">
            <a:avLst>
              <a:gd name="adj1" fmla="val 50000"/>
              <a:gd name="adj2" fmla="val 49912"/>
            </a:avLst>
          </a:prstGeom>
          <a:solidFill>
            <a:schemeClr val="accent1"/>
          </a:solidFill>
          <a:ln w="9525" algn="ctr">
            <a:solidFill>
              <a:schemeClr val="tx1"/>
            </a:solidFill>
            <a:round/>
            <a:headEnd/>
            <a:tailEnd/>
          </a:ln>
        </p:spPr>
        <p:txBody>
          <a:bodyPr lIns="0" tIns="0" rIns="0" bIns="0"/>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endParaRPr lang="da-DK" altLang="da-DK"/>
          </a:p>
        </p:txBody>
      </p:sp>
      <p:sp>
        <p:nvSpPr>
          <p:cNvPr id="24585" name="Down Arrow 13"/>
          <p:cNvSpPr>
            <a:spLocks noChangeArrowheads="1"/>
          </p:cNvSpPr>
          <p:nvPr/>
        </p:nvSpPr>
        <p:spPr bwMode="auto">
          <a:xfrm>
            <a:off x="7991475" y="1341438"/>
            <a:ext cx="325438" cy="503237"/>
          </a:xfrm>
          <a:prstGeom prst="downArrow">
            <a:avLst>
              <a:gd name="adj1" fmla="val 50000"/>
              <a:gd name="adj2" fmla="val 49855"/>
            </a:avLst>
          </a:prstGeom>
          <a:solidFill>
            <a:schemeClr val="accent1"/>
          </a:solidFill>
          <a:ln w="9525" algn="ctr">
            <a:solidFill>
              <a:schemeClr val="tx1"/>
            </a:solidFill>
            <a:round/>
            <a:headEnd/>
            <a:tailEnd/>
          </a:ln>
        </p:spPr>
        <p:txBody>
          <a:bodyPr lIns="0" tIns="0" rIns="0" bIns="0"/>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endParaRPr lang="da-DK" altLang="da-DK"/>
          </a:p>
        </p:txBody>
      </p:sp>
      <p:sp>
        <p:nvSpPr>
          <p:cNvPr id="24586" name="Rectangle 14"/>
          <p:cNvSpPr>
            <a:spLocks noChangeArrowheads="1"/>
          </p:cNvSpPr>
          <p:nvPr/>
        </p:nvSpPr>
        <p:spPr bwMode="auto">
          <a:xfrm>
            <a:off x="7812088" y="2420938"/>
            <a:ext cx="163512" cy="354012"/>
          </a:xfrm>
          <a:prstGeom prst="rect">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endParaRPr lang="da-DK" altLang="da-DK"/>
          </a:p>
        </p:txBody>
      </p:sp>
      <p:cxnSp>
        <p:nvCxnSpPr>
          <p:cNvPr id="24587" name="Straight Connector 5"/>
          <p:cNvCxnSpPr>
            <a:cxnSpLocks noChangeShapeType="1"/>
          </p:cNvCxnSpPr>
          <p:nvPr/>
        </p:nvCxnSpPr>
        <p:spPr bwMode="auto">
          <a:xfrm flipH="1">
            <a:off x="7886700" y="958850"/>
            <a:ext cx="71438" cy="219710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sp>
        <p:nvSpPr>
          <p:cNvPr id="24588" name="TextBox 11"/>
          <p:cNvSpPr txBox="1">
            <a:spLocks noChangeArrowheads="1"/>
          </p:cNvSpPr>
          <p:nvPr/>
        </p:nvSpPr>
        <p:spPr bwMode="auto">
          <a:xfrm>
            <a:off x="151940" y="718552"/>
            <a:ext cx="63075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r>
              <a:rPr lang="da-DK" altLang="da-DK" sz="1400" dirty="0"/>
              <a:t>2013 December Storm </a:t>
            </a:r>
            <a:r>
              <a:rPr lang="da-DK" altLang="da-DK" sz="1400" dirty="0" err="1"/>
              <a:t>Surge</a:t>
            </a:r>
            <a:r>
              <a:rPr lang="da-DK" altLang="da-DK" sz="1400" dirty="0"/>
              <a:t> </a:t>
            </a:r>
            <a:r>
              <a:rPr lang="da-DK" altLang="da-DK" sz="1400" dirty="0" smtClean="0"/>
              <a:t>Bodil/Xavier </a:t>
            </a:r>
            <a:r>
              <a:rPr lang="da-DK" altLang="da-DK" sz="1400" dirty="0" err="1"/>
              <a:t>was</a:t>
            </a:r>
            <a:r>
              <a:rPr lang="da-DK" altLang="da-DK" sz="1400" dirty="0"/>
              <a:t> </a:t>
            </a:r>
            <a:r>
              <a:rPr lang="da-DK" altLang="da-DK" sz="1400" dirty="0" err="1"/>
              <a:t>captured</a:t>
            </a:r>
            <a:r>
              <a:rPr lang="da-DK" altLang="da-DK" sz="1400" dirty="0"/>
              <a:t> by Cryosat-2. </a:t>
            </a:r>
            <a:r>
              <a:rPr lang="da-DK" altLang="da-DK" sz="1400" dirty="0" err="1"/>
              <a:t>Caused</a:t>
            </a:r>
            <a:r>
              <a:rPr lang="da-DK" altLang="da-DK" sz="1400" dirty="0"/>
              <a:t> 2 meter </a:t>
            </a:r>
            <a:r>
              <a:rPr lang="da-DK" altLang="da-DK" sz="1400" dirty="0" err="1"/>
              <a:t>surge</a:t>
            </a:r>
            <a:r>
              <a:rPr lang="da-DK" altLang="da-DK" sz="1400" dirty="0"/>
              <a:t> (</a:t>
            </a:r>
            <a:r>
              <a:rPr lang="da-DK" altLang="da-DK" sz="1400" dirty="0" err="1"/>
              <a:t>largest</a:t>
            </a:r>
            <a:r>
              <a:rPr lang="da-DK" altLang="da-DK" sz="1400" dirty="0"/>
              <a:t> on </a:t>
            </a:r>
            <a:r>
              <a:rPr lang="da-DK" altLang="da-DK" sz="1400" dirty="0" err="1"/>
              <a:t>record</a:t>
            </a:r>
            <a:r>
              <a:rPr lang="da-DK" altLang="da-DK" sz="1400" dirty="0"/>
              <a:t>) in Kattegat and </a:t>
            </a:r>
            <a:r>
              <a:rPr lang="da-DK" altLang="da-DK" sz="1400" dirty="0" err="1"/>
              <a:t>severe</a:t>
            </a:r>
            <a:r>
              <a:rPr lang="da-DK" altLang="da-DK" sz="1400" dirty="0"/>
              <a:t> </a:t>
            </a:r>
            <a:r>
              <a:rPr lang="da-DK" altLang="da-DK" sz="1400" dirty="0" err="1"/>
              <a:t>flood</a:t>
            </a:r>
            <a:r>
              <a:rPr lang="da-DK" altLang="da-DK" sz="1400" dirty="0"/>
              <a:t> </a:t>
            </a:r>
            <a:r>
              <a:rPr lang="da-DK" altLang="da-DK" sz="1400" dirty="0" err="1"/>
              <a:t>damage</a:t>
            </a:r>
            <a:r>
              <a:rPr lang="da-DK" altLang="da-DK" sz="1400" dirty="0"/>
              <a:t> in Denmark. </a:t>
            </a:r>
            <a:r>
              <a:rPr lang="da-DK" altLang="da-DK" sz="1400" b="1" dirty="0" smtClean="0">
                <a:solidFill>
                  <a:srgbClr val="00B050"/>
                </a:solidFill>
              </a:rPr>
              <a:t>Bodil </a:t>
            </a:r>
            <a:r>
              <a:rPr lang="da-DK" altLang="da-DK" sz="1400" b="1" dirty="0" err="1" smtClean="0">
                <a:solidFill>
                  <a:srgbClr val="00B050"/>
                </a:solidFill>
              </a:rPr>
              <a:t>was</a:t>
            </a:r>
            <a:r>
              <a:rPr lang="da-DK" altLang="da-DK" sz="1400" b="1" dirty="0" smtClean="0">
                <a:solidFill>
                  <a:srgbClr val="00B050"/>
                </a:solidFill>
              </a:rPr>
              <a:t> a 1000 Year event </a:t>
            </a:r>
            <a:endParaRPr lang="da-DK" altLang="da-DK" sz="1400" b="1" dirty="0">
              <a:solidFill>
                <a:srgbClr val="00B050"/>
              </a:solidFill>
            </a:endParaRPr>
          </a:p>
        </p:txBody>
      </p:sp>
    </p:spTree>
    <p:extLst>
      <p:ext uri="{BB962C8B-B14F-4D97-AF65-F5344CB8AC3E}">
        <p14:creationId xmlns:p14="http://schemas.microsoft.com/office/powerpoint/2010/main" val="9350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23279"/>
            <a:ext cx="7772400" cy="1143000"/>
          </a:xfrm>
        </p:spPr>
        <p:txBody>
          <a:bodyPr/>
          <a:lstStyle/>
          <a:p>
            <a:r>
              <a:rPr lang="da-DK" dirty="0" err="1" smtClean="0"/>
              <a:t>Maybe</a:t>
            </a:r>
            <a:r>
              <a:rPr lang="da-DK" dirty="0" smtClean="0"/>
              <a:t> </a:t>
            </a:r>
            <a:r>
              <a:rPr lang="da-DK" dirty="0" err="1" smtClean="0"/>
              <a:t>there</a:t>
            </a:r>
            <a:r>
              <a:rPr lang="da-DK" dirty="0" smtClean="0"/>
              <a:t> is </a:t>
            </a:r>
            <a:r>
              <a:rPr lang="da-DK" dirty="0" err="1" smtClean="0"/>
              <a:t>something</a:t>
            </a:r>
            <a:r>
              <a:rPr lang="da-DK" dirty="0" smtClean="0"/>
              <a:t> </a:t>
            </a:r>
            <a:r>
              <a:rPr lang="da-DK" dirty="0" err="1" smtClean="0"/>
              <a:t>we</a:t>
            </a:r>
            <a:r>
              <a:rPr lang="da-DK" dirty="0" smtClean="0"/>
              <a:t> dont know </a:t>
            </a:r>
            <a:br>
              <a:rPr lang="da-DK" dirty="0" smtClean="0"/>
            </a:br>
            <a:r>
              <a:rPr lang="da-DK" dirty="0" err="1"/>
              <a:t>M</a:t>
            </a:r>
            <a:r>
              <a:rPr lang="da-DK" dirty="0" err="1" smtClean="0"/>
              <a:t>odifying</a:t>
            </a:r>
            <a:r>
              <a:rPr lang="da-DK" dirty="0" smtClean="0"/>
              <a:t> </a:t>
            </a:r>
            <a:r>
              <a:rPr lang="da-DK" dirty="0" err="1" smtClean="0"/>
              <a:t>statistics</a:t>
            </a:r>
            <a:r>
              <a:rPr lang="da-DK" dirty="0"/>
              <a:t> </a:t>
            </a:r>
            <a:r>
              <a:rPr lang="da-DK" dirty="0" smtClean="0"/>
              <a:t>?????? </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609600" y="1368571"/>
            <a:ext cx="7903336" cy="5157192"/>
          </a:xfrm>
          <a:prstGeom prst="rect">
            <a:avLst/>
          </a:prstGeom>
        </p:spPr>
      </p:pic>
    </p:spTree>
    <p:extLst>
      <p:ext uri="{BB962C8B-B14F-4D97-AF65-F5344CB8AC3E}">
        <p14:creationId xmlns:p14="http://schemas.microsoft.com/office/powerpoint/2010/main" val="319986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 discussion (time permitting) :</a:t>
            </a:r>
            <a:endParaRPr lang="en-US" dirty="0"/>
          </a:p>
        </p:txBody>
      </p:sp>
      <p:sp>
        <p:nvSpPr>
          <p:cNvPr id="3" name="TextBox 2"/>
          <p:cNvSpPr txBox="1"/>
          <p:nvPr/>
        </p:nvSpPr>
        <p:spPr>
          <a:xfrm>
            <a:off x="899592" y="2636912"/>
            <a:ext cx="6811288" cy="2800767"/>
          </a:xfrm>
          <a:prstGeom prst="rect">
            <a:avLst/>
          </a:prstGeom>
          <a:noFill/>
        </p:spPr>
        <p:txBody>
          <a:bodyPr wrap="none" rtlCol="0">
            <a:spAutoFit/>
          </a:bodyPr>
          <a:lstStyle/>
          <a:p>
            <a:r>
              <a:rPr lang="en-US" dirty="0" smtClean="0"/>
              <a:t>How can we even talk about an 100 </a:t>
            </a:r>
            <a:r>
              <a:rPr lang="en-US" dirty="0" smtClean="0"/>
              <a:t>or 1000 year </a:t>
            </a:r>
            <a:r>
              <a:rPr lang="en-US" dirty="0" smtClean="0"/>
              <a:t>event</a:t>
            </a:r>
          </a:p>
          <a:p>
            <a:endParaRPr lang="en-US" dirty="0"/>
          </a:p>
          <a:p>
            <a:endParaRPr lang="en-US" dirty="0" smtClean="0"/>
          </a:p>
          <a:p>
            <a:r>
              <a:rPr lang="en-US" dirty="0" smtClean="0"/>
              <a:t>It is VERY </a:t>
            </a:r>
            <a:r>
              <a:rPr lang="en-US" dirty="0" err="1" smtClean="0"/>
              <a:t>VERY</a:t>
            </a:r>
            <a:r>
              <a:rPr lang="en-US" dirty="0" smtClean="0"/>
              <a:t> DIFFICULT. </a:t>
            </a:r>
          </a:p>
          <a:p>
            <a:endParaRPr lang="en-US" dirty="0" smtClean="0"/>
          </a:p>
          <a:p>
            <a:r>
              <a:rPr lang="en-US" dirty="0" smtClean="0"/>
              <a:t>AND SEA LEVEL IS SLOWLY CHANGING STATISTICS </a:t>
            </a:r>
          </a:p>
          <a:p>
            <a:endParaRPr lang="en-US" dirty="0"/>
          </a:p>
          <a:p>
            <a:r>
              <a:rPr lang="en-US" dirty="0" smtClean="0"/>
              <a:t>Best guess is “the larger the event – the more in-frequent it is” </a:t>
            </a:r>
          </a:p>
          <a:p>
            <a:r>
              <a:rPr lang="en-US" dirty="0" smtClean="0"/>
              <a:t>Some kind of extrapolation (qualified guessing) must be used</a:t>
            </a:r>
          </a:p>
          <a:p>
            <a:endParaRPr lang="en-US" dirty="0"/>
          </a:p>
          <a:p>
            <a:r>
              <a:rPr lang="en-US" dirty="0" smtClean="0"/>
              <a:t>  </a:t>
            </a:r>
            <a:endParaRPr lang="en-US" dirty="0"/>
          </a:p>
        </p:txBody>
      </p:sp>
    </p:spTree>
    <p:extLst>
      <p:ext uri="{BB962C8B-B14F-4D97-AF65-F5344CB8AC3E}">
        <p14:creationId xmlns:p14="http://schemas.microsoft.com/office/powerpoint/2010/main" val="38653473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waves in future projections……</a:t>
            </a:r>
            <a:endParaRPr lang="en-US" dirty="0"/>
          </a:p>
        </p:txBody>
      </p:sp>
      <p:pic>
        <p:nvPicPr>
          <p:cNvPr id="3" name="Picture 2"/>
          <p:cNvPicPr>
            <a:picLocks noChangeAspect="1"/>
          </p:cNvPicPr>
          <p:nvPr/>
        </p:nvPicPr>
        <p:blipFill>
          <a:blip r:embed="rId2"/>
          <a:stretch>
            <a:fillRect/>
          </a:stretch>
        </p:blipFill>
        <p:spPr>
          <a:xfrm>
            <a:off x="467544" y="4797152"/>
            <a:ext cx="3651196" cy="772117"/>
          </a:xfrm>
          <a:prstGeom prst="rect">
            <a:avLst/>
          </a:prstGeom>
        </p:spPr>
      </p:pic>
      <p:sp>
        <p:nvSpPr>
          <p:cNvPr id="4" name="TextBox 3"/>
          <p:cNvSpPr txBox="1"/>
          <p:nvPr/>
        </p:nvSpPr>
        <p:spPr>
          <a:xfrm>
            <a:off x="611560" y="2591033"/>
            <a:ext cx="9408719" cy="2062103"/>
          </a:xfrm>
          <a:prstGeom prst="rect">
            <a:avLst/>
          </a:prstGeom>
          <a:noFill/>
        </p:spPr>
        <p:txBody>
          <a:bodyPr wrap="square" rtlCol="0">
            <a:spAutoFit/>
          </a:bodyPr>
          <a:lstStyle/>
          <a:p>
            <a:pPr eaLnBrk="1" hangingPunct="1">
              <a:spcBef>
                <a:spcPct val="50000"/>
              </a:spcBef>
              <a:buFontTx/>
              <a:buNone/>
              <a:defRPr/>
            </a:pPr>
            <a:endParaRPr lang="da-DK" altLang="da-DK" dirty="0" smtClean="0"/>
          </a:p>
          <a:p>
            <a:pPr eaLnBrk="1" hangingPunct="1">
              <a:spcBef>
                <a:spcPct val="50000"/>
              </a:spcBef>
              <a:buFontTx/>
              <a:buNone/>
              <a:defRPr/>
            </a:pPr>
            <a:r>
              <a:rPr lang="da-DK" altLang="da-DK" dirty="0" smtClean="0"/>
              <a:t>Under RCP </a:t>
            </a:r>
            <a:r>
              <a:rPr lang="da-DK" altLang="da-DK" dirty="0" err="1" smtClean="0"/>
              <a:t>we</a:t>
            </a:r>
            <a:r>
              <a:rPr lang="da-DK" altLang="da-DK" dirty="0" smtClean="0"/>
              <a:t> </a:t>
            </a:r>
            <a:r>
              <a:rPr lang="da-DK" altLang="da-DK" dirty="0" err="1" smtClean="0"/>
              <a:t>will</a:t>
            </a:r>
            <a:r>
              <a:rPr lang="da-DK" altLang="da-DK" dirty="0" smtClean="0"/>
              <a:t> </a:t>
            </a:r>
            <a:r>
              <a:rPr lang="da-DK" altLang="da-DK" dirty="0" err="1" smtClean="0"/>
              <a:t>encounter</a:t>
            </a:r>
            <a:r>
              <a:rPr lang="da-DK" altLang="da-DK" dirty="0" smtClean="0"/>
              <a:t> </a:t>
            </a:r>
            <a:r>
              <a:rPr lang="da-DK" altLang="da-DK" dirty="0" err="1" smtClean="0"/>
              <a:t>greater</a:t>
            </a:r>
            <a:r>
              <a:rPr lang="da-DK" altLang="da-DK" dirty="0" smtClean="0"/>
              <a:t> </a:t>
            </a:r>
            <a:r>
              <a:rPr lang="da-DK" altLang="da-DK" dirty="0" err="1"/>
              <a:t>surges</a:t>
            </a:r>
            <a:r>
              <a:rPr lang="da-DK" altLang="da-DK" dirty="0"/>
              <a:t> </a:t>
            </a:r>
            <a:endParaRPr lang="da-DK" altLang="da-DK" dirty="0" smtClean="0"/>
          </a:p>
          <a:p>
            <a:pPr eaLnBrk="1" hangingPunct="1">
              <a:spcBef>
                <a:spcPct val="50000"/>
              </a:spcBef>
              <a:buFontTx/>
              <a:buNone/>
              <a:defRPr/>
            </a:pPr>
            <a:r>
              <a:rPr lang="da-DK" altLang="da-DK" dirty="0" smtClean="0"/>
              <a:t>And </a:t>
            </a:r>
            <a:r>
              <a:rPr lang="da-DK" altLang="da-DK" dirty="0" err="1" smtClean="0"/>
              <a:t>we</a:t>
            </a:r>
            <a:r>
              <a:rPr lang="da-DK" altLang="da-DK" dirty="0" smtClean="0"/>
              <a:t> </a:t>
            </a:r>
            <a:r>
              <a:rPr lang="da-DK" altLang="da-DK" dirty="0" err="1"/>
              <a:t>will</a:t>
            </a:r>
            <a:r>
              <a:rPr lang="da-DK" altLang="da-DK" dirty="0"/>
              <a:t> </a:t>
            </a:r>
            <a:r>
              <a:rPr lang="da-DK" altLang="da-DK" dirty="0" err="1" smtClean="0"/>
              <a:t>expect</a:t>
            </a:r>
            <a:r>
              <a:rPr lang="da-DK" altLang="da-DK" dirty="0" smtClean="0"/>
              <a:t> </a:t>
            </a:r>
            <a:r>
              <a:rPr lang="da-DK" altLang="da-DK" dirty="0" err="1" smtClean="0"/>
              <a:t>greater</a:t>
            </a:r>
            <a:r>
              <a:rPr lang="da-DK" altLang="da-DK" dirty="0" smtClean="0"/>
              <a:t> </a:t>
            </a:r>
            <a:r>
              <a:rPr lang="da-DK" altLang="da-DK" dirty="0" err="1" smtClean="0"/>
              <a:t>significant</a:t>
            </a:r>
            <a:r>
              <a:rPr lang="da-DK" altLang="da-DK" dirty="0" smtClean="0"/>
              <a:t> and </a:t>
            </a:r>
            <a:r>
              <a:rPr lang="da-DK" altLang="da-DK" dirty="0" err="1" smtClean="0"/>
              <a:t>actual</a:t>
            </a:r>
            <a:r>
              <a:rPr lang="da-DK" altLang="da-DK" dirty="0" smtClean="0"/>
              <a:t> </a:t>
            </a:r>
            <a:r>
              <a:rPr lang="da-DK" altLang="da-DK" dirty="0" err="1"/>
              <a:t>w</a:t>
            </a:r>
            <a:r>
              <a:rPr lang="da-DK" altLang="da-DK" dirty="0" err="1" smtClean="0"/>
              <a:t>ave</a:t>
            </a:r>
            <a:r>
              <a:rPr lang="da-DK" altLang="da-DK" dirty="0" smtClean="0"/>
              <a:t> </a:t>
            </a:r>
            <a:r>
              <a:rPr lang="da-DK" altLang="da-DK" dirty="0" err="1"/>
              <a:t>height</a:t>
            </a:r>
            <a:r>
              <a:rPr lang="da-DK" altLang="da-DK" dirty="0"/>
              <a:t>  </a:t>
            </a:r>
          </a:p>
          <a:p>
            <a:endParaRPr lang="en-US" dirty="0" smtClean="0"/>
          </a:p>
          <a:p>
            <a:r>
              <a:rPr lang="en-US" dirty="0" smtClean="0"/>
              <a:t>The </a:t>
            </a:r>
            <a:r>
              <a:rPr lang="en-US" b="1" dirty="0" smtClean="0">
                <a:solidFill>
                  <a:srgbClr val="00B050"/>
                </a:solidFill>
              </a:rPr>
              <a:t>actual water </a:t>
            </a:r>
            <a:r>
              <a:rPr lang="en-US" dirty="0" smtClean="0"/>
              <a:t>level will/might be increased as the </a:t>
            </a:r>
          </a:p>
          <a:p>
            <a:r>
              <a:rPr lang="en-US" dirty="0" smtClean="0"/>
              <a:t>Surge Level SSL has an added wave component.  </a:t>
            </a:r>
          </a:p>
          <a:p>
            <a:r>
              <a:rPr lang="en-US" dirty="0" smtClean="0"/>
              <a:t>Hs is significant wave height  (DELFT NL surge model) </a:t>
            </a:r>
            <a:endParaRPr lang="en-US" dirty="0"/>
          </a:p>
        </p:txBody>
      </p:sp>
      <p:sp>
        <p:nvSpPr>
          <p:cNvPr id="5" name="Title 1"/>
          <p:cNvSpPr txBox="1">
            <a:spLocks/>
          </p:cNvSpPr>
          <p:nvPr/>
        </p:nvSpPr>
        <p:spPr bwMode="auto">
          <a:xfrm>
            <a:off x="555576" y="1493912"/>
            <a:ext cx="977706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a:lstStyle>
          <a:p>
            <a:r>
              <a:rPr lang="da-DK" altLang="da-DK" kern="0" dirty="0" smtClean="0">
                <a:ea typeface="ＭＳ Ｐゴシック" panose="020B0600070205080204" pitchFamily="34" charset="-128"/>
              </a:rPr>
              <a:t>E(t) = max(T(t)) + max(S(t)) </a:t>
            </a:r>
            <a:r>
              <a:rPr lang="da-DK" altLang="da-DK" kern="0" dirty="0" smtClean="0">
                <a:solidFill>
                  <a:srgbClr val="00B050"/>
                </a:solidFill>
                <a:ea typeface="ＭＳ Ｐゴシック" panose="020B0600070205080204" pitchFamily="34" charset="-128"/>
              </a:rPr>
              <a:t>+ </a:t>
            </a:r>
            <a:r>
              <a:rPr lang="el-GR" altLang="da-DK" kern="0" dirty="0" smtClean="0">
                <a:solidFill>
                  <a:srgbClr val="00B050"/>
                </a:solidFill>
                <a:ea typeface="ＭＳ Ｐゴシック" panose="020B0600070205080204" pitchFamily="34" charset="-128"/>
              </a:rPr>
              <a:t>Δ</a:t>
            </a:r>
            <a:r>
              <a:rPr lang="da-DK" altLang="da-DK" kern="0" dirty="0" smtClean="0">
                <a:solidFill>
                  <a:srgbClr val="00B050"/>
                </a:solidFill>
                <a:ea typeface="ＭＳ Ｐゴシック" panose="020B0600070205080204" pitchFamily="34" charset="-128"/>
              </a:rPr>
              <a:t>O(t) </a:t>
            </a:r>
            <a:r>
              <a:rPr lang="da-DK" altLang="da-DK" kern="0" dirty="0" smtClean="0">
                <a:ea typeface="ＭＳ Ｐゴシック" panose="020B0600070205080204" pitchFamily="34" charset="-128"/>
              </a:rPr>
              <a:t>+ Z</a:t>
            </a:r>
            <a:r>
              <a:rPr lang="da-DK" altLang="da-DK" kern="0" baseline="-25000" dirty="0" smtClean="0">
                <a:ea typeface="ＭＳ Ｐゴシック" panose="020B0600070205080204" pitchFamily="34" charset="-128"/>
              </a:rPr>
              <a:t>0</a:t>
            </a:r>
            <a:r>
              <a:rPr lang="da-DK" altLang="da-DK" kern="0" dirty="0" smtClean="0">
                <a:ea typeface="ＭＳ Ｐゴシック" panose="020B0600070205080204" pitchFamily="34" charset="-128"/>
              </a:rPr>
              <a:t>(t).</a:t>
            </a:r>
          </a:p>
          <a:p>
            <a:endParaRPr lang="da-DK" altLang="da-DK" kern="0" dirty="0">
              <a:ea typeface="ＭＳ Ｐゴシック" panose="020B0600070205080204" pitchFamily="34" charset="-128"/>
            </a:endParaRPr>
          </a:p>
        </p:txBody>
      </p:sp>
    </p:spTree>
    <p:extLst>
      <p:ext uri="{BB962C8B-B14F-4D97-AF65-F5344CB8AC3E}">
        <p14:creationId xmlns:p14="http://schemas.microsoft.com/office/powerpoint/2010/main" val="24091470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a:t>
            </a:r>
            <a:endParaRPr lang="en-US" dirty="0"/>
          </a:p>
        </p:txBody>
      </p:sp>
      <p:pic>
        <p:nvPicPr>
          <p:cNvPr id="111618" name="Picture 2" descr="Image result for huge 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05339"/>
            <a:ext cx="6913612" cy="4605359"/>
          </a:xfrm>
          <a:prstGeom prst="rect">
            <a:avLst/>
          </a:prstGeom>
          <a:noFill/>
          <a:extLst>
            <a:ext uri="{909E8E84-426E-40DD-AFC4-6F175D3DCCD1}">
              <a14:hiddenFill xmlns:a14="http://schemas.microsoft.com/office/drawing/2010/main">
                <a:solidFill>
                  <a:srgbClr val="FFFFFF"/>
                </a:solidFill>
              </a14:hiddenFill>
            </a:ext>
          </a:extLst>
        </p:spPr>
      </p:pic>
      <p:pic>
        <p:nvPicPr>
          <p:cNvPr id="111620" name="Picture 4" descr="Image result for huge w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100" y="1605339"/>
            <a:ext cx="7300738" cy="485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171400"/>
            <a:ext cx="7772400" cy="1143000"/>
          </a:xfrm>
        </p:spPr>
        <p:txBody>
          <a:bodyPr/>
          <a:lstStyle/>
          <a:p>
            <a:r>
              <a:rPr lang="da-DK" dirty="0" err="1" smtClean="0"/>
              <a:t>Waves</a:t>
            </a:r>
            <a:r>
              <a:rPr lang="da-DK" dirty="0" smtClean="0"/>
              <a:t> …………</a:t>
            </a:r>
            <a:endParaRPr lang="da-DK" dirty="0"/>
          </a:p>
        </p:txBody>
      </p:sp>
      <p:pic>
        <p:nvPicPr>
          <p:cNvPr id="72706" name="Picture 2" descr="Billedresultat for significant wave he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96752"/>
            <a:ext cx="6618312" cy="600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319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06036"/>
            <a:ext cx="8352928" cy="1143000"/>
          </a:xfrm>
        </p:spPr>
        <p:txBody>
          <a:bodyPr/>
          <a:lstStyle/>
          <a:p>
            <a:r>
              <a:rPr lang="en-US" dirty="0" smtClean="0"/>
              <a:t>Significant wave height </a:t>
            </a:r>
            <a:br>
              <a:rPr lang="en-US" dirty="0" smtClean="0"/>
            </a:br>
            <a:r>
              <a:rPr lang="en-US" dirty="0" smtClean="0"/>
              <a:t>(10% of time this is exceeded by Extreme WH) </a:t>
            </a:r>
            <a:endParaRPr lang="en-US" dirty="0"/>
          </a:p>
        </p:txBody>
      </p:sp>
      <p:pic>
        <p:nvPicPr>
          <p:cNvPr id="97282" name="Picture 2" descr="http://ocean.dmi.dk/wavestat/fig/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916832"/>
            <a:ext cx="6699845" cy="501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1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315416"/>
            <a:ext cx="7772400" cy="1143000"/>
          </a:xfrm>
        </p:spPr>
        <p:txBody>
          <a:bodyPr/>
          <a:lstStyle/>
          <a:p>
            <a:r>
              <a:rPr lang="en-US" dirty="0" smtClean="0"/>
              <a:t>North Sea - Winter vs Summer</a:t>
            </a:r>
            <a:endParaRPr lang="en-US" dirty="0"/>
          </a:p>
        </p:txBody>
      </p:sp>
      <p:pic>
        <p:nvPicPr>
          <p:cNvPr id="110594" name="Picture 2" descr="http://ocean.dmi.dk/wavestat/fig/bar_st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7420696" cy="556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513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07704" y="1484784"/>
            <a:ext cx="6127750" cy="457200"/>
          </a:xfrm>
        </p:spPr>
        <p:txBody>
          <a:bodyPr/>
          <a:lstStyle/>
          <a:p>
            <a:pPr>
              <a:defRPr/>
            </a:pPr>
            <a:r>
              <a:rPr lang="da-DK" altLang="da-DK" dirty="0" err="1" smtClean="0"/>
              <a:t>Dramatic</a:t>
            </a:r>
            <a:r>
              <a:rPr lang="da-DK" altLang="da-DK" dirty="0" smtClean="0"/>
              <a:t> Changes ”tipping point”</a:t>
            </a:r>
            <a:br>
              <a:rPr lang="da-DK" altLang="da-DK" dirty="0" smtClean="0"/>
            </a:br>
            <a:r>
              <a:rPr lang="da-DK" altLang="da-DK" dirty="0" smtClean="0"/>
              <a:t/>
            </a:r>
            <a:br>
              <a:rPr lang="da-DK" altLang="da-DK" dirty="0" smtClean="0"/>
            </a:br>
            <a:r>
              <a:rPr lang="el-GR" altLang="da-DK" dirty="0" smtClean="0"/>
              <a:t>ξ</a:t>
            </a:r>
            <a:r>
              <a:rPr lang="da-DK" altLang="da-DK" dirty="0" smtClean="0"/>
              <a:t>(t) = </a:t>
            </a:r>
            <a:r>
              <a:rPr lang="da-DK" altLang="da-DK" dirty="0" smtClean="0">
                <a:solidFill>
                  <a:srgbClr val="C00000"/>
                </a:solidFill>
              </a:rPr>
              <a:t>Z</a:t>
            </a:r>
            <a:r>
              <a:rPr lang="da-DK" altLang="da-DK" baseline="-25000" dirty="0" smtClean="0">
                <a:solidFill>
                  <a:srgbClr val="C00000"/>
                </a:solidFill>
              </a:rPr>
              <a:t>0</a:t>
            </a:r>
            <a:r>
              <a:rPr lang="da-DK" altLang="da-DK" dirty="0" smtClean="0">
                <a:solidFill>
                  <a:srgbClr val="C00000"/>
                </a:solidFill>
              </a:rPr>
              <a:t>(t) </a:t>
            </a:r>
            <a:r>
              <a:rPr lang="da-DK" altLang="da-DK" dirty="0" smtClean="0">
                <a:solidFill>
                  <a:srgbClr val="EBEBEB"/>
                </a:solidFill>
              </a:rPr>
              <a:t>+ </a:t>
            </a:r>
            <a:r>
              <a:rPr lang="da-DK" altLang="da-DK" dirty="0" smtClean="0">
                <a:solidFill>
                  <a:schemeClr val="bg2">
                    <a:lumMod val="75000"/>
                  </a:schemeClr>
                </a:solidFill>
              </a:rPr>
              <a:t>T(t) + S(t) + </a:t>
            </a:r>
            <a:r>
              <a:rPr lang="el-GR" altLang="da-DK" dirty="0" smtClean="0">
                <a:solidFill>
                  <a:srgbClr val="FF0000"/>
                </a:solidFill>
              </a:rPr>
              <a:t>Δ</a:t>
            </a:r>
            <a:r>
              <a:rPr lang="da-DK" altLang="da-DK" dirty="0" smtClean="0">
                <a:solidFill>
                  <a:srgbClr val="FF0000"/>
                </a:solidFill>
              </a:rPr>
              <a:t>O(t). </a:t>
            </a:r>
            <a:br>
              <a:rPr lang="da-DK" altLang="da-DK" dirty="0" smtClean="0">
                <a:solidFill>
                  <a:srgbClr val="FF0000"/>
                </a:solidFill>
              </a:rPr>
            </a:br>
            <a:r>
              <a:rPr lang="da-DK" altLang="da-DK" dirty="0" smtClean="0"/>
              <a:t> </a:t>
            </a:r>
          </a:p>
        </p:txBody>
      </p:sp>
      <p:sp>
        <p:nvSpPr>
          <p:cNvPr id="2" name="TextBox 1"/>
          <p:cNvSpPr txBox="1"/>
          <p:nvPr/>
        </p:nvSpPr>
        <p:spPr>
          <a:xfrm>
            <a:off x="251520" y="1700808"/>
            <a:ext cx="5578771" cy="338554"/>
          </a:xfrm>
          <a:prstGeom prst="rect">
            <a:avLst/>
          </a:prstGeom>
          <a:noFill/>
        </p:spPr>
        <p:txBody>
          <a:bodyPr wrap="none" rtlCol="0">
            <a:spAutoFit/>
          </a:bodyPr>
          <a:lstStyle/>
          <a:p>
            <a:r>
              <a:rPr lang="en-US" dirty="0" smtClean="0"/>
              <a:t>Mainly contribution from Z, but also some from O(t)</a:t>
            </a:r>
            <a:endParaRPr lang="en-US" dirty="0"/>
          </a:p>
        </p:txBody>
      </p:sp>
      <p:pic>
        <p:nvPicPr>
          <p:cNvPr id="78850" name="Picture 2" descr="Billedresultat for ocean curr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04864"/>
            <a:ext cx="5832648" cy="436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3764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Currents might change </a:t>
            </a:r>
            <a:r>
              <a:rPr lang="en-US" dirty="0"/>
              <a:t> </a:t>
            </a:r>
            <a:r>
              <a:rPr lang="el-GR" dirty="0" smtClean="0"/>
              <a:t>Δ</a:t>
            </a:r>
            <a:r>
              <a:rPr lang="da-DK" dirty="0" smtClean="0"/>
              <a:t>O (t)</a:t>
            </a:r>
            <a:r>
              <a:rPr lang="en-US" dirty="0" smtClean="0"/>
              <a:t>???</a:t>
            </a:r>
            <a:endParaRPr lang="en-US" dirty="0"/>
          </a:p>
        </p:txBody>
      </p:sp>
      <p:pic>
        <p:nvPicPr>
          <p:cNvPr id="82946" name="Picture 2" descr="Billedresultat for ocean curr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6943686" cy="446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961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a:t>
            </a:r>
            <a:r>
              <a:rPr lang="en-US" dirty="0" err="1" smtClean="0"/>
              <a:t>flavours</a:t>
            </a:r>
            <a:endParaRPr lang="en-US" dirty="0"/>
          </a:p>
        </p:txBody>
      </p:sp>
      <p:sp>
        <p:nvSpPr>
          <p:cNvPr id="3" name="TextBox 2"/>
          <p:cNvSpPr txBox="1"/>
          <p:nvPr/>
        </p:nvSpPr>
        <p:spPr>
          <a:xfrm>
            <a:off x="1115616" y="2492896"/>
            <a:ext cx="6606296" cy="2800767"/>
          </a:xfrm>
          <a:prstGeom prst="rect">
            <a:avLst/>
          </a:prstGeom>
          <a:noFill/>
        </p:spPr>
        <p:txBody>
          <a:bodyPr wrap="none" rtlCol="0">
            <a:spAutoFit/>
          </a:bodyPr>
          <a:lstStyle/>
          <a:p>
            <a:r>
              <a:rPr lang="en-US" dirty="0" smtClean="0"/>
              <a:t>Empirical (not even a climate model but just projection). </a:t>
            </a:r>
          </a:p>
          <a:p>
            <a:endParaRPr lang="en-US" dirty="0"/>
          </a:p>
          <a:p>
            <a:r>
              <a:rPr lang="en-US" dirty="0" smtClean="0"/>
              <a:t>Semi Empirical </a:t>
            </a:r>
            <a:r>
              <a:rPr lang="en-US" dirty="0" smtClean="0"/>
              <a:t>(physical scaled </a:t>
            </a:r>
            <a:r>
              <a:rPr lang="en-US" dirty="0" smtClean="0"/>
              <a:t>by proxy factors). </a:t>
            </a:r>
          </a:p>
          <a:p>
            <a:endParaRPr lang="en-US" dirty="0"/>
          </a:p>
          <a:p>
            <a:r>
              <a:rPr lang="en-US" dirty="0" smtClean="0"/>
              <a:t>AO-GCM (atmosphere ocean global climate models - Coupled)</a:t>
            </a:r>
          </a:p>
          <a:p>
            <a:endParaRPr lang="en-US" dirty="0"/>
          </a:p>
          <a:p>
            <a:r>
              <a:rPr lang="en-US" dirty="0" smtClean="0"/>
              <a:t>EMIC models (intermediate complexity - Coupled)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2878793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872" y="-459432"/>
            <a:ext cx="7772400" cy="1143000"/>
          </a:xfrm>
        </p:spPr>
        <p:txBody>
          <a:bodyPr/>
          <a:lstStyle/>
          <a:p>
            <a:r>
              <a:rPr lang="en-US" dirty="0" smtClean="0"/>
              <a:t>Extreme water level </a:t>
            </a:r>
            <a:endParaRPr lang="en-US" dirty="0"/>
          </a:p>
        </p:txBody>
      </p:sp>
      <p:sp>
        <p:nvSpPr>
          <p:cNvPr id="3" name="Title 1"/>
          <p:cNvSpPr txBox="1">
            <a:spLocks/>
          </p:cNvSpPr>
          <p:nvPr/>
        </p:nvSpPr>
        <p:spPr bwMode="auto">
          <a:xfrm>
            <a:off x="323528" y="836712"/>
            <a:ext cx="858842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a:lstStyle>
          <a:p>
            <a:r>
              <a:rPr lang="da-DK" altLang="da-DK" kern="0" dirty="0" smtClean="0">
                <a:ea typeface="ＭＳ Ｐゴシック" panose="020B0600070205080204" pitchFamily="34" charset="-128"/>
              </a:rPr>
              <a:t>E(t) = max(T(t)) + max(S(t)) + </a:t>
            </a:r>
            <a:r>
              <a:rPr lang="el-GR" altLang="da-DK" kern="0" dirty="0">
                <a:ea typeface="ＭＳ Ｐゴシック" panose="020B0600070205080204" pitchFamily="34" charset="-128"/>
              </a:rPr>
              <a:t>Δ </a:t>
            </a:r>
            <a:r>
              <a:rPr lang="da-DK" altLang="da-DK" kern="0" dirty="0" smtClean="0">
                <a:ea typeface="ＭＳ Ｐゴシック" panose="020B0600070205080204" pitchFamily="34" charset="-128"/>
              </a:rPr>
              <a:t>O(t) + Z</a:t>
            </a:r>
            <a:r>
              <a:rPr lang="da-DK" altLang="da-DK" kern="0" baseline="-25000" dirty="0" smtClean="0">
                <a:ea typeface="ＭＳ Ｐゴシック" panose="020B0600070205080204" pitchFamily="34" charset="-128"/>
              </a:rPr>
              <a:t>0</a:t>
            </a:r>
            <a:r>
              <a:rPr lang="da-DK" altLang="da-DK" kern="0" dirty="0" smtClean="0">
                <a:ea typeface="ＭＳ Ｐゴシック" panose="020B0600070205080204" pitchFamily="34" charset="-128"/>
              </a:rPr>
              <a:t>(t).</a:t>
            </a:r>
          </a:p>
          <a:p>
            <a:endParaRPr lang="da-DK" altLang="da-DK" kern="0" dirty="0">
              <a:ea typeface="ＭＳ Ｐゴシック" panose="020B0600070205080204" pitchFamily="34" charset="-128"/>
            </a:endParaRPr>
          </a:p>
          <a:p>
            <a:r>
              <a:rPr lang="da-DK" altLang="da-DK" kern="0" dirty="0" smtClean="0">
                <a:ea typeface="ＭＳ Ｐゴシック" panose="020B0600070205080204" pitchFamily="34" charset="-128"/>
              </a:rPr>
              <a:t>Changes </a:t>
            </a:r>
            <a:r>
              <a:rPr lang="da-DK" altLang="da-DK" kern="0" dirty="0">
                <a:ea typeface="ＭＳ Ｐゴシック" panose="020B0600070205080204" pitchFamily="34" charset="-128"/>
              </a:rPr>
              <a:t>in </a:t>
            </a:r>
            <a:r>
              <a:rPr lang="da-DK" altLang="da-DK" kern="0" dirty="0" smtClean="0">
                <a:ea typeface="ＭＳ Ｐゴシック" panose="020B0600070205080204" pitchFamily="34" charset="-128"/>
              </a:rPr>
              <a:t>Z</a:t>
            </a:r>
            <a:r>
              <a:rPr lang="da-DK" altLang="da-DK" kern="0" baseline="-25000" dirty="0" smtClean="0">
                <a:ea typeface="ＭＳ Ｐゴシック" panose="020B0600070205080204" pitchFamily="34" charset="-128"/>
              </a:rPr>
              <a:t>0</a:t>
            </a:r>
            <a:r>
              <a:rPr lang="da-DK" altLang="da-DK" kern="0" dirty="0" smtClean="0">
                <a:ea typeface="ＭＳ Ｐゴシック" panose="020B0600070205080204" pitchFamily="34" charset="-128"/>
              </a:rPr>
              <a:t>(t) + </a:t>
            </a:r>
            <a:r>
              <a:rPr lang="el-GR" altLang="da-DK" kern="0" dirty="0">
                <a:ea typeface="ＭＳ Ｐゴシック" panose="020B0600070205080204" pitchFamily="34" charset="-128"/>
              </a:rPr>
              <a:t>Δ </a:t>
            </a:r>
            <a:r>
              <a:rPr lang="da-DK" altLang="da-DK" kern="0" dirty="0" smtClean="0">
                <a:ea typeface="ＭＳ Ｐゴシック" panose="020B0600070205080204" pitchFamily="34" charset="-128"/>
              </a:rPr>
              <a:t>O(t) from Models</a:t>
            </a: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6481614" cy="459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651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7384"/>
            <a:ext cx="7772400" cy="1143000"/>
          </a:xfrm>
        </p:spPr>
        <p:txBody>
          <a:bodyPr/>
          <a:lstStyle/>
          <a:p>
            <a:r>
              <a:rPr lang="en-US" dirty="0" smtClean="0"/>
              <a:t>Total extreme sea level (</a:t>
            </a:r>
            <a:r>
              <a:rPr lang="en-US" dirty="0" err="1" smtClean="0"/>
              <a:t>incl</a:t>
            </a:r>
            <a:r>
              <a:rPr lang="en-US" dirty="0" smtClean="0"/>
              <a:t> Tides) </a:t>
            </a:r>
            <a:endParaRPr lang="en-US" dirty="0"/>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255" y="1196752"/>
            <a:ext cx="6998657" cy="560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9813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B07F2F-A965-4F8F-958F-07B00F713BB0}" type="slidenum">
              <a:rPr lang="en-GB" altLang="zh-TW" sz="1400"/>
              <a:pPr>
                <a:spcBef>
                  <a:spcPct val="0"/>
                </a:spcBef>
                <a:buFontTx/>
                <a:buNone/>
              </a:pPr>
              <a:t>72</a:t>
            </a:fld>
            <a:endParaRPr lang="en-GB" altLang="zh-TW" sz="1400"/>
          </a:p>
        </p:txBody>
      </p:sp>
      <p:sp>
        <p:nvSpPr>
          <p:cNvPr id="6147" name="文字方塊 2"/>
          <p:cNvSpPr txBox="1">
            <a:spLocks noChangeArrowheads="1"/>
          </p:cNvSpPr>
          <p:nvPr/>
        </p:nvSpPr>
        <p:spPr bwMode="auto">
          <a:xfrm>
            <a:off x="251520" y="1556792"/>
            <a:ext cx="856932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dirty="0">
                <a:latin typeface="Comic Sans MS" panose="030F0702030302020204" pitchFamily="66" charset="0"/>
                <a:ea typeface="新細明體" pitchFamily="18" charset="-120"/>
              </a:rPr>
              <a:t>Are you knowledgeable about </a:t>
            </a:r>
            <a:endParaRPr lang="en-US" altLang="zh-TW" dirty="0" smtClean="0">
              <a:latin typeface="Comic Sans MS" panose="030F0702030302020204" pitchFamily="66" charset="0"/>
              <a:ea typeface="新細明體" pitchFamily="18" charset="-120"/>
            </a:endParaRPr>
          </a:p>
          <a:p>
            <a:pPr algn="ctr" eaLnBrk="1" hangingPunct="1">
              <a:spcBef>
                <a:spcPct val="0"/>
              </a:spcBef>
              <a:buFontTx/>
              <a:buNone/>
            </a:pPr>
            <a:r>
              <a:rPr lang="en-US" altLang="zh-TW" dirty="0" smtClean="0">
                <a:latin typeface="Comic Sans MS" panose="030F0702030302020204" pitchFamily="66" charset="0"/>
                <a:ea typeface="新細明體" pitchFamily="18" charset="-120"/>
              </a:rPr>
              <a:t>Sea Level Rise?</a:t>
            </a:r>
            <a:endParaRPr lang="en-US" altLang="zh-TW" dirty="0">
              <a:latin typeface="Comic Sans MS" panose="030F0702030302020204" pitchFamily="66"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algn="ctr" eaLnBrk="1" hangingPunct="1">
              <a:spcBef>
                <a:spcPct val="0"/>
              </a:spcBef>
              <a:buFontTx/>
              <a:buNone/>
            </a:pPr>
            <a:r>
              <a:rPr lang="en-US" altLang="zh-TW" sz="2800" dirty="0" smtClean="0">
                <a:latin typeface="Tahoma" panose="020B0604030504040204" pitchFamily="34" charset="0"/>
                <a:ea typeface="新細明體" pitchFamily="18" charset="-120"/>
              </a:rPr>
              <a:t>How much ? </a:t>
            </a:r>
          </a:p>
          <a:p>
            <a:pPr algn="ctr" eaLnBrk="1" hangingPunct="1">
              <a:spcBef>
                <a:spcPct val="0"/>
              </a:spcBef>
              <a:buFontTx/>
              <a:buNone/>
            </a:pPr>
            <a:r>
              <a:rPr lang="en-US" altLang="zh-TW" sz="2800" dirty="0" smtClean="0">
                <a:latin typeface="Tahoma" panose="020B0604030504040204" pitchFamily="34" charset="0"/>
                <a:ea typeface="新細明體" pitchFamily="18" charset="-120"/>
              </a:rPr>
              <a:t>Causes ?  </a:t>
            </a:r>
          </a:p>
          <a:p>
            <a:pPr algn="ctr" eaLnBrk="1" hangingPunct="1">
              <a:spcBef>
                <a:spcPct val="0"/>
              </a:spcBef>
              <a:buFontTx/>
              <a:buNone/>
            </a:pPr>
            <a:r>
              <a:rPr lang="en-US" altLang="zh-TW" sz="2800" dirty="0">
                <a:solidFill>
                  <a:srgbClr val="00B050"/>
                </a:solidFill>
                <a:latin typeface="Tahoma" panose="020B0604030504040204" pitchFamily="34" charset="0"/>
                <a:ea typeface="新細明體" pitchFamily="18" charset="-120"/>
              </a:rPr>
              <a:t>Impacts </a:t>
            </a:r>
            <a:r>
              <a:rPr lang="en-US" altLang="zh-TW" sz="2800" dirty="0" smtClean="0">
                <a:solidFill>
                  <a:srgbClr val="00B050"/>
                </a:solidFill>
                <a:latin typeface="Tahoma" panose="020B0604030504040204" pitchFamily="34" charset="0"/>
                <a:ea typeface="新細明體" pitchFamily="18" charset="-120"/>
              </a:rPr>
              <a:t>?</a:t>
            </a:r>
          </a:p>
          <a:p>
            <a:pPr algn="ctr" eaLnBrk="1" hangingPunct="1">
              <a:spcBef>
                <a:spcPct val="0"/>
              </a:spcBef>
              <a:buFontTx/>
              <a:buNone/>
            </a:pPr>
            <a:endParaRPr lang="en-US" altLang="zh-TW" sz="2800" dirty="0">
              <a:solidFill>
                <a:srgbClr val="00B050"/>
              </a:solidFill>
              <a:latin typeface="Tahoma" panose="020B0604030504040204" pitchFamily="34" charset="0"/>
              <a:ea typeface="新細明體" pitchFamily="18" charset="-120"/>
            </a:endParaRPr>
          </a:p>
          <a:p>
            <a:pPr algn="ctr" eaLnBrk="1" hangingPunct="1">
              <a:spcBef>
                <a:spcPct val="0"/>
              </a:spcBef>
              <a:buFontTx/>
              <a:buNone/>
            </a:pPr>
            <a:r>
              <a:rPr lang="en-US" altLang="zh-TW" sz="2800" dirty="0" smtClean="0">
                <a:solidFill>
                  <a:srgbClr val="00B050"/>
                </a:solidFill>
                <a:latin typeface="Tahoma" panose="020B0604030504040204" pitchFamily="34" charset="0"/>
                <a:ea typeface="新細明體" pitchFamily="18" charset="-120"/>
              </a:rPr>
              <a:t>Increased Flooding is covered. </a:t>
            </a:r>
          </a:p>
          <a:p>
            <a:pPr algn="ctr" eaLnBrk="1" hangingPunct="1">
              <a:spcBef>
                <a:spcPct val="0"/>
              </a:spcBef>
              <a:buFontTx/>
              <a:buNone/>
            </a:pPr>
            <a:r>
              <a:rPr lang="en-US" altLang="zh-TW" sz="2800" dirty="0" smtClean="0">
                <a:solidFill>
                  <a:srgbClr val="00B050"/>
                </a:solidFill>
                <a:latin typeface="Tahoma" panose="020B0604030504040204" pitchFamily="34" charset="0"/>
                <a:ea typeface="新細明體" pitchFamily="18" charset="-120"/>
              </a:rPr>
              <a:t>Other effects: </a:t>
            </a:r>
            <a:endParaRPr lang="en-US" altLang="zh-TW" sz="2800" dirty="0">
              <a:solidFill>
                <a:srgbClr val="00B050"/>
              </a:solidFill>
              <a:latin typeface="Tahoma" panose="020B0604030504040204" pitchFamily="34" charset="0"/>
              <a:ea typeface="新細明體" pitchFamily="18" charset="-120"/>
            </a:endParaRPr>
          </a:p>
          <a:p>
            <a:pPr algn="ctr" eaLnBrk="1" hangingPunct="1">
              <a:spcBef>
                <a:spcPct val="0"/>
              </a:spcBef>
              <a:buFontTx/>
              <a:buNone/>
            </a:pPr>
            <a:endParaRPr lang="en-US" altLang="zh-TW" sz="1800" dirty="0" smtClean="0">
              <a:latin typeface="Tahoma" panose="020B0604030504040204" pitchFamily="34"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eaLnBrk="1" hangingPunct="1">
              <a:spcBef>
                <a:spcPct val="0"/>
              </a:spcBef>
              <a:buFontTx/>
              <a:buNone/>
            </a:pPr>
            <a:endParaRPr lang="zh-TW" altLang="en-US" sz="1800" dirty="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37685623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DED1AB-60C7-4389-9A45-56FD910AF6A9}" type="slidenum">
              <a:rPr lang="en-GB" altLang="zh-TW" sz="1400"/>
              <a:pPr>
                <a:spcBef>
                  <a:spcPct val="0"/>
                </a:spcBef>
                <a:buFontTx/>
                <a:buNone/>
              </a:pPr>
              <a:t>73</a:t>
            </a:fld>
            <a:endParaRPr lang="en-GB" altLang="zh-TW" sz="1400"/>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6988"/>
            <a:ext cx="914241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文字方塊 3"/>
          <p:cNvSpPr txBox="1">
            <a:spLocks noChangeArrowheads="1"/>
          </p:cNvSpPr>
          <p:nvPr/>
        </p:nvSpPr>
        <p:spPr bwMode="auto">
          <a:xfrm>
            <a:off x="2843213" y="0"/>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2800">
                <a:latin typeface="Comic Sans MS" panose="030F0702030302020204" pitchFamily="66" charset="0"/>
                <a:ea typeface="新細明體" pitchFamily="18" charset="-120"/>
              </a:rPr>
              <a:t>Cliff erosion</a:t>
            </a:r>
            <a:endParaRPr lang="zh-TW" altLang="en-US" sz="2800">
              <a:latin typeface="Comic Sans MS" panose="030F0702030302020204" pitchFamily="66" charset="0"/>
              <a:ea typeface="新細明體" pitchFamily="18" charset="-120"/>
            </a:endParaRPr>
          </a:p>
        </p:txBody>
      </p:sp>
      <p:sp>
        <p:nvSpPr>
          <p:cNvPr id="10245" name="文字方塊 4"/>
          <p:cNvSpPr txBox="1">
            <a:spLocks noChangeArrowheads="1"/>
          </p:cNvSpPr>
          <p:nvPr/>
        </p:nvSpPr>
        <p:spPr bwMode="auto">
          <a:xfrm>
            <a:off x="215900" y="6300788"/>
            <a:ext cx="6948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1800">
                <a:latin typeface="Comic Sans MS" panose="030F0702030302020204" pitchFamily="66" charset="0"/>
                <a:ea typeface="新細明體" pitchFamily="18" charset="-120"/>
              </a:rPr>
              <a:t>Source: Tyndall Centre for Climate Change Research</a:t>
            </a:r>
          </a:p>
        </p:txBody>
      </p:sp>
      <p:sp>
        <p:nvSpPr>
          <p:cNvPr id="10246" name="文字方塊 5"/>
          <p:cNvSpPr txBox="1">
            <a:spLocks noChangeArrowheads="1"/>
          </p:cNvSpPr>
          <p:nvPr/>
        </p:nvSpPr>
        <p:spPr bwMode="auto">
          <a:xfrm>
            <a:off x="7019925" y="1773238"/>
            <a:ext cx="172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400">
                <a:latin typeface="Tahoma" panose="020B0604030504040204" pitchFamily="34" charset="0"/>
                <a:ea typeface="新細明體" pitchFamily="18" charset="-120"/>
              </a:rPr>
              <a:t>suspect?</a:t>
            </a:r>
            <a:endParaRPr lang="zh-TW" altLang="en-US" sz="1400">
              <a:latin typeface="Tahoma" panose="020B0604030504040204" pitchFamily="34" charset="0"/>
              <a:ea typeface="新細明體" pitchFamily="18" charset="-120"/>
            </a:endParaRPr>
          </a:p>
        </p:txBody>
      </p:sp>
      <p:cxnSp>
        <p:nvCxnSpPr>
          <p:cNvPr id="10247" name="直線單箭頭接點 7"/>
          <p:cNvCxnSpPr>
            <a:cxnSpLocks noChangeShapeType="1"/>
            <a:stCxn id="10246" idx="2"/>
          </p:cNvCxnSpPr>
          <p:nvPr/>
        </p:nvCxnSpPr>
        <p:spPr bwMode="auto">
          <a:xfrm flipH="1">
            <a:off x="6875463" y="2081213"/>
            <a:ext cx="1009650" cy="4111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8" name="直線單箭頭接點 9"/>
          <p:cNvCxnSpPr>
            <a:cxnSpLocks noChangeShapeType="1"/>
            <a:stCxn id="10246" idx="2"/>
          </p:cNvCxnSpPr>
          <p:nvPr/>
        </p:nvCxnSpPr>
        <p:spPr bwMode="auto">
          <a:xfrm flipH="1">
            <a:off x="7812088" y="2081213"/>
            <a:ext cx="73025" cy="700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9" name="直線單箭頭接點 11"/>
          <p:cNvCxnSpPr>
            <a:cxnSpLocks noChangeShapeType="1"/>
            <a:stCxn id="10246" idx="2"/>
          </p:cNvCxnSpPr>
          <p:nvPr/>
        </p:nvCxnSpPr>
        <p:spPr bwMode="auto">
          <a:xfrm flipH="1">
            <a:off x="6156325" y="2081213"/>
            <a:ext cx="1728788" cy="2682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451370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708840-74E9-4248-AD4C-82BECE866D0C}" type="slidenum">
              <a:rPr lang="en-GB" altLang="zh-TW" sz="1400"/>
              <a:pPr>
                <a:spcBef>
                  <a:spcPct val="0"/>
                </a:spcBef>
                <a:buFontTx/>
                <a:buNone/>
              </a:pPr>
              <a:t>74</a:t>
            </a:fld>
            <a:endParaRPr lang="en-GB" altLang="zh-TW" sz="1400"/>
          </a:p>
        </p:txBody>
      </p:sp>
      <p:sp>
        <p:nvSpPr>
          <p:cNvPr id="11267" name="Rectangle 5"/>
          <p:cNvSpPr>
            <a:spLocks noGrp="1" noChangeArrowheads="1"/>
          </p:cNvSpPr>
          <p:nvPr>
            <p:ph type="title" idx="4294967295"/>
          </p:nvPr>
        </p:nvSpPr>
        <p:spPr>
          <a:xfrm>
            <a:off x="107950" y="115888"/>
            <a:ext cx="8856663" cy="411162"/>
          </a:xfrm>
        </p:spPr>
        <p:txBody>
          <a:bodyPr/>
          <a:lstStyle/>
          <a:p>
            <a:pPr eaLnBrk="1" hangingPunct="1"/>
            <a:r>
              <a:rPr lang="en-US" altLang="zh-TW" sz="2800" b="1" smtClean="0">
                <a:solidFill>
                  <a:srgbClr val="000080"/>
                </a:solidFill>
                <a:latin typeface="Comic Sans MS" panose="030F0702030302020204" pitchFamily="66" charset="0"/>
                <a:ea typeface="新細明體" pitchFamily="18" charset="-120"/>
              </a:rPr>
              <a:t>Coastal erosion and accretion</a:t>
            </a:r>
          </a:p>
        </p:txBody>
      </p:sp>
      <p:pic>
        <p:nvPicPr>
          <p:cNvPr id="11268" name="Picture 7"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33450"/>
            <a:ext cx="435927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8"/>
          <p:cNvSpPr txBox="1">
            <a:spLocks noChangeArrowheads="1"/>
          </p:cNvSpPr>
          <p:nvPr/>
        </p:nvSpPr>
        <p:spPr bwMode="auto">
          <a:xfrm>
            <a:off x="34925" y="685800"/>
            <a:ext cx="4897438"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pPr>
            <a:r>
              <a:rPr lang="en-GB" altLang="zh-TW" sz="2400" dirty="0">
                <a:latin typeface="Comic Sans MS" panose="030F0702030302020204" pitchFamily="66" charset="0"/>
                <a:ea typeface="新細明體" pitchFamily="18" charset="-120"/>
              </a:rPr>
              <a:t>1 cm rise in MSL erodes </a:t>
            </a:r>
            <a:br>
              <a:rPr lang="en-GB" altLang="zh-TW" sz="2400" dirty="0">
                <a:latin typeface="Comic Sans MS" panose="030F0702030302020204" pitchFamily="66" charset="0"/>
                <a:ea typeface="新細明體" pitchFamily="18" charset="-120"/>
              </a:rPr>
            </a:br>
            <a:r>
              <a:rPr lang="en-GB" altLang="zh-TW" sz="2400" dirty="0" err="1">
                <a:latin typeface="Comic Sans MS" panose="030F0702030302020204" pitchFamily="66" charset="0"/>
                <a:ea typeface="新細明體" pitchFamily="18" charset="-120"/>
              </a:rPr>
              <a:t>approx</a:t>
            </a:r>
            <a:r>
              <a:rPr lang="en-GB" altLang="zh-TW" sz="2400" dirty="0">
                <a:latin typeface="Comic Sans MS" panose="030F0702030302020204" pitchFamily="66" charset="0"/>
                <a:ea typeface="新細明體" pitchFamily="18" charset="-120"/>
              </a:rPr>
              <a:t> 1m horizontally of beach</a:t>
            </a:r>
          </a:p>
          <a:p>
            <a:pPr eaLnBrk="1" hangingPunct="1">
              <a:spcBef>
                <a:spcPts val="600"/>
              </a:spcBef>
            </a:pPr>
            <a:r>
              <a:rPr lang="en-GB" altLang="zh-TW" sz="2400" dirty="0">
                <a:latin typeface="Comic Sans MS" panose="030F0702030302020204" pitchFamily="66" charset="0"/>
                <a:ea typeface="新細明體" pitchFamily="18" charset="-120"/>
              </a:rPr>
              <a:t>SLR has a profound effect on the rate of sedimentation </a:t>
            </a:r>
          </a:p>
          <a:p>
            <a:pPr eaLnBrk="1" hangingPunct="1">
              <a:spcBef>
                <a:spcPts val="600"/>
              </a:spcBef>
            </a:pPr>
            <a:r>
              <a:rPr lang="en-GB" altLang="zh-TW" sz="2400" dirty="0">
                <a:latin typeface="Comic Sans MS" panose="030F0702030302020204" pitchFamily="66" charset="0"/>
                <a:ea typeface="新細明體" pitchFamily="18" charset="-120"/>
              </a:rPr>
              <a:t>Varying of sedimentation rates </a:t>
            </a:r>
            <a:br>
              <a:rPr lang="en-GB" altLang="zh-TW" sz="2400" dirty="0">
                <a:latin typeface="Comic Sans MS" panose="030F0702030302020204" pitchFamily="66" charset="0"/>
                <a:ea typeface="新細明體" pitchFamily="18" charset="-120"/>
              </a:rPr>
            </a:br>
            <a:r>
              <a:rPr lang="en-GB" altLang="zh-TW" sz="2400" dirty="0">
                <a:latin typeface="Comic Sans MS" panose="030F0702030302020204" pitchFamily="66" charset="0"/>
                <a:ea typeface="新細明體" pitchFamily="18" charset="-120"/>
              </a:rPr>
              <a:t>-&gt; changing vegetation zones </a:t>
            </a:r>
            <a:br>
              <a:rPr lang="en-GB" altLang="zh-TW" sz="2400" dirty="0">
                <a:latin typeface="Comic Sans MS" panose="030F0702030302020204" pitchFamily="66" charset="0"/>
                <a:ea typeface="新細明體" pitchFamily="18" charset="-120"/>
              </a:rPr>
            </a:br>
            <a:r>
              <a:rPr lang="en-GB" altLang="zh-TW" sz="2400" dirty="0">
                <a:latin typeface="Comic Sans MS" panose="030F0702030302020204" pitchFamily="66" charset="0"/>
                <a:ea typeface="新細明體" pitchFamily="18" charset="-120"/>
              </a:rPr>
              <a:t>e.g. growth/shrinkage of marshes (</a:t>
            </a:r>
            <a:r>
              <a:rPr lang="en-US" altLang="zh-TW" sz="2400" dirty="0">
                <a:latin typeface="Comic Sans MS" panose="030F0702030302020204" pitchFamily="66" charset="0"/>
                <a:ea typeface="新細明體" pitchFamily="18" charset="-120"/>
              </a:rPr>
              <a:t>high tide water level regions)</a:t>
            </a:r>
            <a:endParaRPr lang="en-GB" altLang="zh-TW" sz="2400" dirty="0">
              <a:latin typeface="Comic Sans MS" panose="030F0702030302020204" pitchFamily="66" charset="0"/>
              <a:ea typeface="新細明體" pitchFamily="18" charset="-120"/>
            </a:endParaRPr>
          </a:p>
          <a:p>
            <a:pPr eaLnBrk="1" hangingPunct="1">
              <a:spcBef>
                <a:spcPts val="600"/>
              </a:spcBef>
            </a:pPr>
            <a:r>
              <a:rPr lang="en-GB" altLang="zh-TW" sz="2400" dirty="0">
                <a:latin typeface="Comic Sans MS" panose="030F0702030302020204" pitchFamily="66" charset="0"/>
                <a:ea typeface="新細明體" pitchFamily="18" charset="-120"/>
              </a:rPr>
              <a:t>Storm surges force large quantities of shore-face sediments through inlets -&gt; create tidal </a:t>
            </a:r>
            <a:r>
              <a:rPr lang="en-GB" altLang="zh-TW" sz="2400" dirty="0" smtClean="0">
                <a:latin typeface="Comic Sans MS" panose="030F0702030302020204" pitchFamily="66" charset="0"/>
                <a:ea typeface="新細明體" pitchFamily="18" charset="-120"/>
              </a:rPr>
              <a:t>deltas/barri</a:t>
            </a:r>
            <a:r>
              <a:rPr lang="en-GB" altLang="zh-TW" sz="2000" dirty="0" smtClean="0">
                <a:latin typeface="Tahoma" panose="020B0604030504040204" pitchFamily="34" charset="0"/>
                <a:ea typeface="新細明體" pitchFamily="18" charset="-120"/>
              </a:rPr>
              <a:t>ers</a:t>
            </a:r>
          </a:p>
          <a:p>
            <a:pPr eaLnBrk="1" hangingPunct="1">
              <a:spcBef>
                <a:spcPts val="600"/>
              </a:spcBef>
            </a:pPr>
            <a:r>
              <a:rPr lang="en-GB" altLang="zh-TW" sz="2000" dirty="0" smtClean="0">
                <a:latin typeface="Tahoma" panose="020B0604030504040204" pitchFamily="34" charset="0"/>
                <a:ea typeface="新細明體" pitchFamily="18" charset="-120"/>
              </a:rPr>
              <a:t>River flow (Florida must pump water)</a:t>
            </a:r>
            <a:endParaRPr lang="en-GB" altLang="zh-TW" sz="2000" dirty="0">
              <a:latin typeface="Tahoma" panose="020B0604030504040204" pitchFamily="34" charset="0"/>
              <a:ea typeface="新細明體" pitchFamily="18" charset="-120"/>
            </a:endParaRPr>
          </a:p>
        </p:txBody>
      </p:sp>
      <p:sp>
        <p:nvSpPr>
          <p:cNvPr id="11270" name="Line 9"/>
          <p:cNvSpPr>
            <a:spLocks noChangeShapeType="1"/>
          </p:cNvSpPr>
          <p:nvPr/>
        </p:nvSpPr>
        <p:spPr bwMode="auto">
          <a:xfrm>
            <a:off x="7308850" y="3306763"/>
            <a:ext cx="0" cy="179387"/>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1271" name="Line 10"/>
          <p:cNvSpPr>
            <a:spLocks noChangeShapeType="1"/>
          </p:cNvSpPr>
          <p:nvPr/>
        </p:nvSpPr>
        <p:spPr bwMode="auto">
          <a:xfrm flipH="1">
            <a:off x="5724525" y="3500438"/>
            <a:ext cx="151130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1272" name="Text Box 11"/>
          <p:cNvSpPr txBox="1">
            <a:spLocks noChangeArrowheads="1"/>
          </p:cNvSpPr>
          <p:nvPr/>
        </p:nvSpPr>
        <p:spPr bwMode="auto">
          <a:xfrm>
            <a:off x="6302375" y="31194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a:latin typeface="Tahoma" panose="020B0604030504040204" pitchFamily="34" charset="0"/>
                <a:ea typeface="新細明體" pitchFamily="18" charset="-120"/>
              </a:rPr>
              <a:t>1m</a:t>
            </a:r>
            <a:endParaRPr lang="en-US" altLang="zh-TW" sz="1800">
              <a:latin typeface="Tahoma" panose="020B0604030504040204" pitchFamily="34" charset="0"/>
              <a:ea typeface="新細明體" pitchFamily="18" charset="-120"/>
            </a:endParaRPr>
          </a:p>
        </p:txBody>
      </p:sp>
      <p:sp>
        <p:nvSpPr>
          <p:cNvPr id="11273" name="Text Box 12"/>
          <p:cNvSpPr txBox="1">
            <a:spLocks noChangeArrowheads="1"/>
          </p:cNvSpPr>
          <p:nvPr/>
        </p:nvSpPr>
        <p:spPr bwMode="auto">
          <a:xfrm>
            <a:off x="7308850" y="3206750"/>
            <a:ext cx="63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a:latin typeface="Tahoma" panose="020B0604030504040204" pitchFamily="34" charset="0"/>
                <a:ea typeface="新細明體" pitchFamily="18" charset="-120"/>
              </a:rPr>
              <a:t>0.01</a:t>
            </a:r>
            <a:endParaRPr lang="en-US" altLang="zh-TW" sz="180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3370196469"/>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Dune_mig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446088"/>
            <a:ext cx="9128125"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文字方塊 4"/>
          <p:cNvSpPr txBox="1">
            <a:spLocks noChangeArrowheads="1"/>
          </p:cNvSpPr>
          <p:nvPr/>
        </p:nvSpPr>
        <p:spPr bwMode="auto">
          <a:xfrm>
            <a:off x="0" y="4437063"/>
            <a:ext cx="91440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Clr>
                <a:schemeClr val="folHlink"/>
              </a:buClr>
              <a:buSzPct val="60000"/>
              <a:buFont typeface="Wingdings" panose="05000000000000000000" pitchFamily="2" charset="2"/>
              <a:buNone/>
            </a:pPr>
            <a:r>
              <a:rPr lang="en-GB" altLang="zh-TW" sz="1800" dirty="0">
                <a:latin typeface="Tahoma" panose="020B0604030504040204" pitchFamily="34" charset="0"/>
                <a:ea typeface="新細明體" pitchFamily="18" charset="-120"/>
                <a:cs typeface="Arial" panose="020B0604020202020204" pitchFamily="34" charset="0"/>
              </a:rPr>
              <a:t>       </a:t>
            </a:r>
            <a:r>
              <a:rPr lang="en-GB" altLang="zh-TW" sz="1800" dirty="0">
                <a:latin typeface="Comic Sans MS" panose="030F0702030302020204" pitchFamily="66" charset="0"/>
                <a:ea typeface="新細明體" pitchFamily="18" charset="-120"/>
                <a:cs typeface="Arial" panose="020B0604020202020204" pitchFamily="34" charset="0"/>
              </a:rPr>
              <a:t>R = G(L/H)S</a:t>
            </a:r>
          </a:p>
          <a:p>
            <a:pPr lvl="1" eaLnBrk="1" hangingPunct="1">
              <a:spcBef>
                <a:spcPct val="0"/>
              </a:spcBef>
              <a:buFontTx/>
              <a:buNone/>
            </a:pPr>
            <a:endParaRPr lang="en-GB" altLang="zh-TW" sz="1800" dirty="0">
              <a:latin typeface="Comic Sans MS" panose="030F0702030302020204" pitchFamily="66" charset="0"/>
              <a:ea typeface="新細明體" pitchFamily="18" charset="-120"/>
              <a:cs typeface="Arial" panose="020B0604020202020204" pitchFamily="34" charset="0"/>
            </a:endParaRP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H = B + h</a:t>
            </a:r>
            <a:r>
              <a:rPr lang="en-GB" altLang="zh-TW" sz="1800" baseline="-25000" dirty="0">
                <a:latin typeface="Comic Sans MS" panose="030F0702030302020204" pitchFamily="66" charset="0"/>
                <a:ea typeface="新細明體" pitchFamily="18" charset="-120"/>
                <a:cs typeface="Arial" panose="020B0604020202020204" pitchFamily="34" charset="0"/>
              </a:rPr>
              <a:t>*</a:t>
            </a:r>
          </a:p>
          <a:p>
            <a:pPr lvl="1" eaLnBrk="1" hangingPunct="1">
              <a:spcBef>
                <a:spcPct val="0"/>
              </a:spcBef>
              <a:buFontTx/>
              <a:buNone/>
            </a:pPr>
            <a:r>
              <a:rPr lang="en-GB" altLang="zh-TW" sz="1800" dirty="0">
                <a:solidFill>
                  <a:srgbClr val="FF0000"/>
                </a:solidFill>
                <a:latin typeface="Comic Sans MS" panose="030F0702030302020204" pitchFamily="66" charset="0"/>
                <a:ea typeface="新細明體" pitchFamily="18" charset="-120"/>
                <a:cs typeface="Arial" panose="020B0604020202020204" pitchFamily="34" charset="0"/>
              </a:rPr>
              <a:t>R = shoreline recession due to a sea-level rise S</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h</a:t>
            </a:r>
            <a:r>
              <a:rPr lang="en-GB" altLang="zh-TW" sz="1800" baseline="-25000" dirty="0">
                <a:latin typeface="Comic Sans MS" panose="030F0702030302020204" pitchFamily="66" charset="0"/>
                <a:ea typeface="新細明體" pitchFamily="18" charset="-120"/>
                <a:cs typeface="Arial" panose="020B0604020202020204" pitchFamily="34" charset="0"/>
              </a:rPr>
              <a:t>* </a:t>
            </a:r>
            <a:r>
              <a:rPr lang="en-GB" altLang="zh-TW" sz="1800" dirty="0">
                <a:latin typeface="Comic Sans MS" panose="030F0702030302020204" pitchFamily="66" charset="0"/>
                <a:ea typeface="新細明體" pitchFamily="18" charset="-120"/>
                <a:cs typeface="Arial" panose="020B0604020202020204" pitchFamily="34" charset="0"/>
              </a:rPr>
              <a:t>= depth at the offshore boundary</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B = appropriate land elevation </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L = active profile width between boundaries</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G = inverse of the overfill ratio</a:t>
            </a:r>
            <a:endParaRPr lang="en-US" altLang="zh-TW" sz="1800" dirty="0">
              <a:latin typeface="Comic Sans MS" panose="030F0702030302020204" pitchFamily="66" charset="0"/>
              <a:ea typeface="新細明體" pitchFamily="18" charset="-120"/>
              <a:cs typeface="Arial" panose="020B0604020202020204" pitchFamily="34" charset="0"/>
            </a:endParaRPr>
          </a:p>
          <a:p>
            <a:pPr eaLnBrk="1" hangingPunct="1">
              <a:spcBef>
                <a:spcPct val="0"/>
              </a:spcBef>
              <a:buFontTx/>
              <a:buNone/>
            </a:pPr>
            <a:endParaRPr lang="zh-TW" altLang="en-US" sz="1800" dirty="0">
              <a:latin typeface="Tahoma" panose="020B0604030504040204" pitchFamily="34" charset="0"/>
              <a:ea typeface="新細明體" pitchFamily="18" charset="-120"/>
              <a:cs typeface="Arial" panose="020B0604020202020204" pitchFamily="34" charset="0"/>
            </a:endParaRPr>
          </a:p>
        </p:txBody>
      </p:sp>
      <p:sp>
        <p:nvSpPr>
          <p:cNvPr id="13316" name="文字方塊 5"/>
          <p:cNvSpPr txBox="1">
            <a:spLocks noChangeArrowheads="1"/>
          </p:cNvSpPr>
          <p:nvPr/>
        </p:nvSpPr>
        <p:spPr bwMode="auto">
          <a:xfrm>
            <a:off x="5940425" y="4652963"/>
            <a:ext cx="295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600">
                <a:solidFill>
                  <a:srgbClr val="FF0000"/>
                </a:solidFill>
                <a:latin typeface="Comic Sans MS" panose="030F0702030302020204" pitchFamily="66" charset="0"/>
                <a:ea typeface="新細明體" pitchFamily="18" charset="-120"/>
                <a:cs typeface="Arial" panose="020B0604020202020204" pitchFamily="34" charset="0"/>
              </a:rPr>
              <a:t>Source: Nicholls, 1998</a:t>
            </a:r>
            <a:endParaRPr lang="zh-TW" altLang="en-US" sz="1600">
              <a:solidFill>
                <a:srgbClr val="FF0000"/>
              </a:solidFill>
              <a:latin typeface="Comic Sans MS" panose="030F0702030302020204" pitchFamily="66" charset="0"/>
              <a:ea typeface="新細明體" pitchFamily="18" charset="-120"/>
              <a:cs typeface="Arial" panose="020B0604020202020204" pitchFamily="34" charset="0"/>
            </a:endParaRPr>
          </a:p>
        </p:txBody>
      </p:sp>
      <p:sp>
        <p:nvSpPr>
          <p:cNvPr id="8" name="Rectangle 2"/>
          <p:cNvSpPr txBox="1">
            <a:spLocks noChangeArrowheads="1"/>
          </p:cNvSpPr>
          <p:nvPr/>
        </p:nvSpPr>
        <p:spPr bwMode="auto">
          <a:xfrm>
            <a:off x="-36513" y="-242888"/>
            <a:ext cx="8229601" cy="1143001"/>
          </a:xfrm>
          <a:prstGeom prst="rect">
            <a:avLst/>
          </a:prstGeom>
          <a:noFill/>
          <a:ln w="9525">
            <a:noFill/>
            <a:miter lim="800000"/>
            <a:headEnd/>
            <a:tailEnd/>
          </a:ln>
        </p:spPr>
        <p:txBody>
          <a:bodyPr anchor="ctr"/>
          <a:lstStyle/>
          <a:p>
            <a:pPr algn="ctr">
              <a:defRPr/>
            </a:pPr>
            <a:r>
              <a:rPr lang="en-GB" sz="3600" kern="0" dirty="0" err="1">
                <a:solidFill>
                  <a:schemeClr val="tx2"/>
                </a:solidFill>
                <a:latin typeface="Comic Sans MS" pitchFamily="66" charset="0"/>
                <a:ea typeface="+mj-ea"/>
                <a:cs typeface="+mj-cs"/>
              </a:rPr>
              <a:t>Bruun</a:t>
            </a:r>
            <a:r>
              <a:rPr lang="en-GB" sz="3600" kern="0" dirty="0">
                <a:solidFill>
                  <a:schemeClr val="tx2"/>
                </a:solidFill>
                <a:latin typeface="Comic Sans MS" pitchFamily="66" charset="0"/>
                <a:ea typeface="+mj-ea"/>
                <a:cs typeface="+mj-cs"/>
              </a:rPr>
              <a:t> Rule </a:t>
            </a:r>
            <a:r>
              <a:rPr lang="en-GB" sz="1600" kern="0" dirty="0">
                <a:solidFill>
                  <a:schemeClr val="tx2"/>
                </a:solidFill>
                <a:latin typeface="Comic Sans MS" pitchFamily="66" charset="0"/>
                <a:ea typeface="+mj-ea"/>
                <a:cs typeface="+mj-cs"/>
              </a:rPr>
              <a:t>(</a:t>
            </a:r>
            <a:r>
              <a:rPr lang="en-GB" altLang="zh-TW" sz="1600" dirty="0" smtClean="0"/>
              <a:t>One </a:t>
            </a:r>
            <a:r>
              <a:rPr lang="en-GB" altLang="zh-TW" sz="1600" dirty="0"/>
              <a:t>of the processes affecting sandy beaches)</a:t>
            </a:r>
          </a:p>
        </p:txBody>
      </p:sp>
    </p:spTree>
    <p:extLst>
      <p:ext uri="{BB962C8B-B14F-4D97-AF65-F5344CB8AC3E}">
        <p14:creationId xmlns:p14="http://schemas.microsoft.com/office/powerpoint/2010/main" val="191377679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E07D79-BAAF-4C3A-B529-E657250C8840}" type="slidenum">
              <a:rPr lang="en-GB" altLang="zh-TW" sz="1400"/>
              <a:pPr>
                <a:spcBef>
                  <a:spcPct val="0"/>
                </a:spcBef>
                <a:buFontTx/>
                <a:buNone/>
              </a:pPr>
              <a:t>76</a:t>
            </a:fld>
            <a:endParaRPr lang="en-GB" altLang="zh-TW" sz="1400"/>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6613"/>
            <a:ext cx="89503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txBox="1">
            <a:spLocks noChangeArrowheads="1"/>
          </p:cNvSpPr>
          <p:nvPr/>
        </p:nvSpPr>
        <p:spPr bwMode="auto">
          <a:xfrm>
            <a:off x="457200" y="76200"/>
            <a:ext cx="8229600" cy="411163"/>
          </a:xfrm>
          <a:prstGeom prst="rect">
            <a:avLst/>
          </a:prstGeom>
          <a:noFill/>
          <a:ln w="9525">
            <a:noFill/>
            <a:miter lim="800000"/>
            <a:headEnd/>
            <a:tailEnd/>
          </a:ln>
        </p:spPr>
        <p:txBody>
          <a:bodyPr anchor="ctr"/>
          <a:lstStyle/>
          <a:p>
            <a:pPr algn="ctr" eaLnBrk="1" hangingPunct="1">
              <a:defRPr/>
            </a:pPr>
            <a:r>
              <a:rPr lang="en-US" altLang="zh-TW" sz="2800" b="1" kern="0" dirty="0">
                <a:solidFill>
                  <a:srgbClr val="000080"/>
                </a:solidFill>
                <a:latin typeface="Comic Sans MS" pitchFamily="66" charset="0"/>
                <a:ea typeface="新細明體" charset="-120"/>
                <a:cs typeface="+mj-cs"/>
              </a:rPr>
              <a:t>Vulnerable coastal/island regions</a:t>
            </a:r>
          </a:p>
        </p:txBody>
      </p:sp>
    </p:spTree>
    <p:extLst>
      <p:ext uri="{BB962C8B-B14F-4D97-AF65-F5344CB8AC3E}">
        <p14:creationId xmlns:p14="http://schemas.microsoft.com/office/powerpoint/2010/main" val="3297916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47B16B-9D7E-4476-99CF-DDE7A3707E47}" type="slidenum">
              <a:rPr lang="en-GB" altLang="zh-TW" sz="1400"/>
              <a:pPr>
                <a:spcBef>
                  <a:spcPct val="0"/>
                </a:spcBef>
                <a:buFontTx/>
                <a:buNone/>
              </a:pPr>
              <a:t>77</a:t>
            </a:fld>
            <a:endParaRPr lang="en-GB" altLang="zh-TW" sz="1400"/>
          </a:p>
        </p:txBody>
      </p:sp>
      <p:sp>
        <p:nvSpPr>
          <p:cNvPr id="16387" name="Text Box 7"/>
          <p:cNvSpPr txBox="1">
            <a:spLocks noChangeArrowheads="1"/>
          </p:cNvSpPr>
          <p:nvPr/>
        </p:nvSpPr>
        <p:spPr bwMode="auto">
          <a:xfrm>
            <a:off x="250825" y="1546895"/>
            <a:ext cx="43211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2800" dirty="0">
                <a:latin typeface="Comic Sans MS" panose="030F0702030302020204" pitchFamily="66" charset="0"/>
                <a:ea typeface="新細明體" pitchFamily="18" charset="-120"/>
              </a:rPr>
              <a:t>Mega Coastal Cities:</a:t>
            </a:r>
          </a:p>
          <a:p>
            <a:pPr eaLnBrk="1" hangingPunct="1">
              <a:spcBef>
                <a:spcPct val="0"/>
              </a:spcBef>
              <a:buFontTx/>
              <a:buNone/>
            </a:pPr>
            <a:r>
              <a:rPr lang="en-GB" altLang="zh-TW" sz="2800" dirty="0">
                <a:latin typeface="Comic Sans MS" panose="030F0702030302020204" pitchFamily="66" charset="0"/>
                <a:ea typeface="新細明體" pitchFamily="18" charset="-120"/>
              </a:rPr>
              <a:t>Populations &gt;8 million</a:t>
            </a:r>
          </a:p>
          <a:p>
            <a:pPr eaLnBrk="1" hangingPunct="1">
              <a:spcBef>
                <a:spcPct val="0"/>
              </a:spcBef>
              <a:buFontTx/>
              <a:buNone/>
            </a:pPr>
            <a:r>
              <a:rPr lang="en-GB" altLang="zh-TW" sz="2800" dirty="0">
                <a:latin typeface="Comic Sans MS" panose="030F0702030302020204" pitchFamily="66" charset="0"/>
                <a:ea typeface="新細明體" pitchFamily="18" charset="-120"/>
              </a:rPr>
              <a:t>(over 50% of US population (110 million) live in coastal </a:t>
            </a:r>
            <a:r>
              <a:rPr lang="en-GB" altLang="zh-TW" sz="2800" dirty="0" smtClean="0">
                <a:latin typeface="Comic Sans MS" panose="030F0702030302020204" pitchFamily="66" charset="0"/>
                <a:ea typeface="新細明體" pitchFamily="18" charset="-120"/>
              </a:rPr>
              <a:t>areas</a:t>
            </a:r>
          </a:p>
          <a:p>
            <a:pPr eaLnBrk="1" hangingPunct="1">
              <a:spcBef>
                <a:spcPct val="0"/>
              </a:spcBef>
              <a:buFontTx/>
              <a:buNone/>
            </a:pPr>
            <a:r>
              <a:rPr lang="en-GB" altLang="zh-TW" sz="2800" dirty="0" smtClean="0">
                <a:latin typeface="Comic Sans MS" panose="030F0702030302020204" pitchFamily="66" charset="0"/>
                <a:ea typeface="新細明體" pitchFamily="18" charset="-120"/>
              </a:rPr>
              <a:t>(over 40% in Europe</a:t>
            </a:r>
            <a:endParaRPr lang="en-GB" altLang="zh-TW" sz="2800" dirty="0">
              <a:latin typeface="Comic Sans MS" panose="030F0702030302020204" pitchFamily="66" charset="0"/>
              <a:ea typeface="新細明體" pitchFamily="18" charset="-120"/>
            </a:endParaRPr>
          </a:p>
          <a:p>
            <a:pPr eaLnBrk="1" hangingPunct="1">
              <a:spcBef>
                <a:spcPct val="0"/>
              </a:spcBef>
              <a:buFontTx/>
              <a:buNone/>
            </a:pPr>
            <a:endParaRPr lang="en-GB" altLang="zh-TW" sz="2800" dirty="0">
              <a:latin typeface="Comic Sans MS" panose="030F0702030302020204" pitchFamily="66" charset="0"/>
              <a:ea typeface="新細明體" pitchFamily="18" charset="-120"/>
            </a:endParaRPr>
          </a:p>
          <a:p>
            <a:pPr eaLnBrk="1" hangingPunct="1">
              <a:spcBef>
                <a:spcPct val="0"/>
              </a:spcBef>
              <a:buFontTx/>
              <a:buNone/>
            </a:pPr>
            <a:r>
              <a:rPr lang="en-GB" altLang="zh-TW" sz="2800" dirty="0" smtClean="0">
                <a:latin typeface="Comic Sans MS" panose="030F0702030302020204" pitchFamily="66" charset="0"/>
                <a:ea typeface="新細明體" pitchFamily="18" charset="-120"/>
              </a:rPr>
              <a:t>Highly </a:t>
            </a:r>
            <a:r>
              <a:rPr lang="en-GB" altLang="zh-TW" sz="2800" dirty="0">
                <a:latin typeface="Comic Sans MS" panose="030F0702030302020204" pitchFamily="66" charset="0"/>
                <a:ea typeface="新細明體" pitchFamily="18" charset="-120"/>
              </a:rPr>
              <a:t>populated Delta </a:t>
            </a:r>
            <a:r>
              <a:rPr lang="en-GB" altLang="zh-TW" sz="2800" dirty="0" smtClean="0">
                <a:latin typeface="Comic Sans MS" panose="030F0702030302020204" pitchFamily="66" charset="0"/>
                <a:ea typeface="新細明體" pitchFamily="18" charset="-120"/>
              </a:rPr>
              <a:t>regions -&gt; </a:t>
            </a:r>
            <a:r>
              <a:rPr lang="en-GB" altLang="zh-TW" sz="2800" b="1" dirty="0" smtClean="0">
                <a:solidFill>
                  <a:srgbClr val="00B050"/>
                </a:solidFill>
                <a:latin typeface="Comic Sans MS" panose="030F0702030302020204" pitchFamily="66" charset="0"/>
                <a:ea typeface="新細明體" pitchFamily="18" charset="-120"/>
              </a:rPr>
              <a:t>Migration</a:t>
            </a:r>
            <a:endParaRPr lang="en-GB" altLang="zh-TW" sz="2800" b="1" dirty="0">
              <a:solidFill>
                <a:srgbClr val="00B050"/>
              </a:solidFill>
              <a:latin typeface="Comic Sans MS" panose="030F0702030302020204" pitchFamily="66" charset="0"/>
              <a:ea typeface="新細明體" pitchFamily="18" charset="-120"/>
            </a:endParaRPr>
          </a:p>
        </p:txBody>
      </p:sp>
      <p:pic>
        <p:nvPicPr>
          <p:cNvPr id="16388" name="Picture 8" descr="W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53975"/>
            <a:ext cx="4535488"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Wdel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105150"/>
            <a:ext cx="45354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
          <p:cNvSpPr>
            <a:spLocks noChangeArrowheads="1"/>
          </p:cNvSpPr>
          <p:nvPr/>
        </p:nvSpPr>
        <p:spPr bwMode="auto">
          <a:xfrm>
            <a:off x="250825" y="5942013"/>
            <a:ext cx="318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dirty="0">
                <a:latin typeface="Tahoma" panose="020B0604030504040204" pitchFamily="34" charset="0"/>
                <a:ea typeface="新細明體" pitchFamily="18" charset="-120"/>
              </a:rPr>
              <a:t>http://www.survas.mdx.ac.uk</a:t>
            </a:r>
          </a:p>
        </p:txBody>
      </p:sp>
      <p:sp>
        <p:nvSpPr>
          <p:cNvPr id="11" name="Rectangle 5"/>
          <p:cNvSpPr txBox="1">
            <a:spLocks noChangeArrowheads="1"/>
          </p:cNvSpPr>
          <p:nvPr/>
        </p:nvSpPr>
        <p:spPr bwMode="auto">
          <a:xfrm>
            <a:off x="1905" y="692151"/>
            <a:ext cx="8229600" cy="411162"/>
          </a:xfrm>
          <a:prstGeom prst="rect">
            <a:avLst/>
          </a:prstGeom>
          <a:noFill/>
          <a:ln w="9525">
            <a:noFill/>
            <a:miter lim="800000"/>
            <a:headEnd/>
            <a:tailEnd/>
          </a:ln>
        </p:spPr>
        <p:txBody>
          <a:bodyPr anchor="ctr"/>
          <a:lstStyle/>
          <a:p>
            <a:pPr eaLnBrk="1" hangingPunct="1">
              <a:defRPr/>
            </a:pPr>
            <a:r>
              <a:rPr lang="en-US" altLang="zh-TW" sz="2800" b="1" kern="0" dirty="0">
                <a:solidFill>
                  <a:srgbClr val="000080"/>
                </a:solidFill>
                <a:latin typeface="Comic Sans MS" pitchFamily="66" charset="0"/>
                <a:ea typeface="新細明體" charset="-120"/>
                <a:cs typeface="+mj-cs"/>
              </a:rPr>
              <a:t>Vulnerable populated regions</a:t>
            </a:r>
          </a:p>
        </p:txBody>
      </p:sp>
    </p:spTree>
    <p:extLst>
      <p:ext uri="{BB962C8B-B14F-4D97-AF65-F5344CB8AC3E}">
        <p14:creationId xmlns:p14="http://schemas.microsoft.com/office/powerpoint/2010/main" val="1783247531"/>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People </a:t>
            </a:r>
            <a:r>
              <a:rPr lang="da-DK" dirty="0" err="1" smtClean="0"/>
              <a:t>close</a:t>
            </a:r>
            <a:r>
              <a:rPr lang="da-DK" dirty="0" smtClean="0"/>
              <a:t> to the </a:t>
            </a:r>
            <a:r>
              <a:rPr lang="da-DK" dirty="0" err="1" smtClean="0"/>
              <a:t>coast</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5292080" y="12062"/>
            <a:ext cx="4262438" cy="6858000"/>
          </a:xfrm>
          <a:prstGeom prst="rect">
            <a:avLst/>
          </a:prstGeom>
        </p:spPr>
      </p:pic>
      <p:pic>
        <p:nvPicPr>
          <p:cNvPr id="5" name="Picture 4"/>
          <p:cNvPicPr>
            <a:picLocks noChangeAspect="1"/>
          </p:cNvPicPr>
          <p:nvPr/>
        </p:nvPicPr>
        <p:blipFill>
          <a:blip r:embed="rId3"/>
          <a:stretch>
            <a:fillRect/>
          </a:stretch>
        </p:blipFill>
        <p:spPr>
          <a:xfrm>
            <a:off x="1043608" y="2560666"/>
            <a:ext cx="4416449" cy="3957290"/>
          </a:xfrm>
          <a:prstGeom prst="rect">
            <a:avLst/>
          </a:prstGeom>
        </p:spPr>
      </p:pic>
      <p:sp>
        <p:nvSpPr>
          <p:cNvPr id="6" name="Right Arrow 5"/>
          <p:cNvSpPr/>
          <p:nvPr/>
        </p:nvSpPr>
        <p:spPr bwMode="auto">
          <a:xfrm>
            <a:off x="395536" y="4077072"/>
            <a:ext cx="1008112" cy="79208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24789959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2D0F4-0E89-496F-9639-D4F1F30CB92A}" type="slidenum">
              <a:rPr lang="en-GB" altLang="zh-TW" sz="1400" smtClean="0"/>
              <a:pPr>
                <a:spcBef>
                  <a:spcPct val="0"/>
                </a:spcBef>
                <a:buFontTx/>
                <a:buNone/>
              </a:pPr>
              <a:t>79</a:t>
            </a:fld>
            <a:endParaRPr lang="en-GB" altLang="zh-TW" sz="1400" smtClean="0"/>
          </a:p>
        </p:txBody>
      </p:sp>
      <p:sp>
        <p:nvSpPr>
          <p:cNvPr id="20483" name="Rectangle 5"/>
          <p:cNvSpPr>
            <a:spLocks noGrp="1" noChangeArrowheads="1"/>
          </p:cNvSpPr>
          <p:nvPr>
            <p:ph type="title" idx="4294967295"/>
          </p:nvPr>
        </p:nvSpPr>
        <p:spPr>
          <a:xfrm>
            <a:off x="457200" y="76200"/>
            <a:ext cx="8229600" cy="411163"/>
          </a:xfrm>
        </p:spPr>
        <p:txBody>
          <a:bodyPr/>
          <a:lstStyle/>
          <a:p>
            <a:pPr eaLnBrk="1" hangingPunct="1"/>
            <a:r>
              <a:rPr lang="en-US" altLang="zh-TW" sz="3200" b="1" smtClean="0">
                <a:solidFill>
                  <a:srgbClr val="000080"/>
                </a:solidFill>
                <a:latin typeface="Comic Sans MS" panose="030F0702030302020204" pitchFamily="66" charset="0"/>
                <a:ea typeface="新細明體" pitchFamily="18" charset="-120"/>
              </a:rPr>
              <a:t>Increased salinity in estuaries</a:t>
            </a:r>
          </a:p>
        </p:txBody>
      </p:sp>
      <p:sp>
        <p:nvSpPr>
          <p:cNvPr id="20484" name="Rectangle 7"/>
          <p:cNvSpPr>
            <a:spLocks noChangeArrowheads="1"/>
          </p:cNvSpPr>
          <p:nvPr/>
        </p:nvSpPr>
        <p:spPr bwMode="auto">
          <a:xfrm>
            <a:off x="35496" y="476672"/>
            <a:ext cx="8640961"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a:spcBef>
                <a:spcPct val="20000"/>
              </a:spcBef>
              <a:buChar char="•"/>
              <a:defRPr sz="3200">
                <a:solidFill>
                  <a:schemeClr val="tx1"/>
                </a:solidFill>
                <a:latin typeface="Arial" panose="020B0604020202020204" pitchFamily="34" charset="0"/>
              </a:defRPr>
            </a:lvl1pPr>
            <a:lvl2pPr marL="627063" indent="-1698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Saltwater will penetrate farther inland and upstream in estuaries </a:t>
            </a:r>
            <a:r>
              <a:rPr lang="en-GB" altLang="zh-TW" sz="2500" dirty="0">
                <a:latin typeface="Comic Sans MS" panose="030F0702030302020204" pitchFamily="66" charset="0"/>
                <a:ea typeface="新細明體" pitchFamily="18" charset="-120"/>
              </a:rPr>
              <a:t>(i.e. estuarine salt wedge)</a:t>
            </a:r>
          </a:p>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Higher salinity impairs both surface water and groundwater water supply</a:t>
            </a:r>
          </a:p>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Saltwater intrusion would also harm ecosystems:</a:t>
            </a:r>
          </a:p>
          <a:p>
            <a:pPr lvl="1" eaLnBrk="1" hangingPunct="1">
              <a:spcBef>
                <a:spcPts val="600"/>
              </a:spcBef>
              <a:buFontTx/>
              <a:buChar char="•"/>
            </a:pPr>
            <a:r>
              <a:rPr lang="en-GB" altLang="zh-TW" sz="2500" dirty="0">
                <a:latin typeface="Comic Sans MS" panose="030F0702030302020204" pitchFamily="66" charset="0"/>
                <a:ea typeface="新細明體" pitchFamily="18" charset="-120"/>
              </a:rPr>
              <a:t>aquatic plants and animals e.g. salt marshes, mangroves</a:t>
            </a:r>
          </a:p>
          <a:p>
            <a:pPr lvl="1" eaLnBrk="1" hangingPunct="1">
              <a:spcBef>
                <a:spcPts val="600"/>
              </a:spcBef>
              <a:buFontTx/>
              <a:buChar char="•"/>
            </a:pPr>
            <a:r>
              <a:rPr lang="en-GB" altLang="zh-TW" sz="2500" dirty="0">
                <a:latin typeface="Comic Sans MS" panose="030F0702030302020204" pitchFamily="66" charset="0"/>
                <a:ea typeface="新細明體" pitchFamily="18" charset="-120"/>
              </a:rPr>
              <a:t>Higher salinity has been found to decrease seed germination</a:t>
            </a:r>
          </a:p>
          <a:p>
            <a:pPr lvl="1" eaLnBrk="1" hangingPunct="1">
              <a:spcBef>
                <a:spcPts val="600"/>
              </a:spcBef>
              <a:buFontTx/>
              <a:buChar char="•"/>
            </a:pPr>
            <a:r>
              <a:rPr lang="en-GB" altLang="zh-TW" sz="2500" dirty="0">
                <a:latin typeface="Comic Sans MS" panose="030F0702030302020204" pitchFamily="66" charset="0"/>
                <a:ea typeface="新細明體" pitchFamily="18" charset="-120"/>
              </a:rPr>
              <a:t>Flooded agricultural land takes a long time to recover</a:t>
            </a:r>
          </a:p>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Decline of coastal commercial fisheries </a:t>
            </a:r>
          </a:p>
          <a:p>
            <a:pPr eaLnBrk="1" hangingPunct="1">
              <a:spcBef>
                <a:spcPts val="600"/>
              </a:spcBef>
              <a:buFontTx/>
              <a:buNone/>
            </a:pPr>
            <a:r>
              <a:rPr lang="en-GB" altLang="zh-TW" sz="2500" dirty="0">
                <a:latin typeface="Comic Sans MS" panose="030F0702030302020204" pitchFamily="66" charset="0"/>
                <a:ea typeface="新細明體" pitchFamily="18" charset="-120"/>
              </a:rPr>
              <a:t>  e.g. Salinity intrusion has already been cited as primary reason for reduced oyster harvests in Delaware and Chesapeake Bays in the USA</a:t>
            </a:r>
          </a:p>
        </p:txBody>
      </p:sp>
    </p:spTree>
    <p:extLst>
      <p:ext uri="{BB962C8B-B14F-4D97-AF65-F5344CB8AC3E}">
        <p14:creationId xmlns:p14="http://schemas.microsoft.com/office/powerpoint/2010/main" val="2907053164"/>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da-DK" altLang="da-DK" dirty="0" err="1" smtClean="0"/>
              <a:t>Climate</a:t>
            </a:r>
            <a:r>
              <a:rPr lang="da-DK" altLang="da-DK" dirty="0" smtClean="0"/>
              <a:t> models (</a:t>
            </a:r>
            <a:r>
              <a:rPr lang="da-DK" altLang="da-DK" dirty="0" err="1" smtClean="0"/>
              <a:t>Coupled</a:t>
            </a:r>
            <a:r>
              <a:rPr lang="da-DK" altLang="da-DK" dirty="0" smtClean="0"/>
              <a:t>)</a:t>
            </a:r>
            <a:br>
              <a:rPr lang="da-DK" altLang="da-DK" dirty="0" smtClean="0"/>
            </a:br>
            <a:endParaRPr lang="da-DK" altLang="da-DK" dirty="0" smtClean="0"/>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276350"/>
            <a:ext cx="3709987" cy="43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700213"/>
            <a:ext cx="406717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581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6032" y="2063262"/>
            <a:ext cx="4426168" cy="338554"/>
          </a:xfrm>
          <a:prstGeom prst="rect">
            <a:avLst/>
          </a:prstGeom>
          <a:noFill/>
        </p:spPr>
        <p:txBody>
          <a:bodyPr wrap="square" rtlCol="0">
            <a:spAutoFit/>
          </a:bodyPr>
          <a:lstStyle/>
          <a:p>
            <a:r>
              <a:rPr lang="en-US" dirty="0" smtClean="0"/>
              <a:t>Mitigation</a:t>
            </a:r>
            <a:endParaRPr lang="en-US" dirty="0"/>
          </a:p>
        </p:txBody>
      </p:sp>
    </p:spTree>
    <p:extLst>
      <p:ext uri="{BB962C8B-B14F-4D97-AF65-F5344CB8AC3E}">
        <p14:creationId xmlns:p14="http://schemas.microsoft.com/office/powerpoint/2010/main" val="35296911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11560" y="692696"/>
            <a:ext cx="7994848" cy="1143000"/>
          </a:xfrm>
        </p:spPr>
        <p:txBody>
          <a:bodyPr/>
          <a:lstStyle/>
          <a:p>
            <a:r>
              <a:rPr lang="en-US" altLang="da-DK" sz="2400" b="1" dirty="0" err="1" smtClean="0"/>
              <a:t>Amager</a:t>
            </a:r>
            <a:r>
              <a:rPr lang="en-US" altLang="da-DK" sz="2400" b="1" dirty="0" smtClean="0"/>
              <a:t> </a:t>
            </a:r>
            <a:r>
              <a:rPr lang="en-US" altLang="da-DK" sz="2400" b="1" dirty="0" err="1" smtClean="0"/>
              <a:t>Faelled</a:t>
            </a:r>
            <a:r>
              <a:rPr lang="en-US" altLang="da-DK" sz="2400" b="1" dirty="0" smtClean="0"/>
              <a:t> is at 1 meter below sea level. </a:t>
            </a:r>
            <a:br>
              <a:rPr lang="en-US" altLang="da-DK" sz="2400" b="1" dirty="0" smtClean="0"/>
            </a:br>
            <a:r>
              <a:rPr lang="en-US" altLang="da-DK" dirty="0" smtClean="0"/>
              <a:t>However </a:t>
            </a:r>
            <a:r>
              <a:rPr lang="en-US" altLang="da-DK" sz="2400" dirty="0" err="1" smtClean="0"/>
              <a:t>Ørestaden</a:t>
            </a:r>
            <a:r>
              <a:rPr lang="en-US" altLang="da-DK" sz="2400" dirty="0" smtClean="0"/>
              <a:t> </a:t>
            </a:r>
            <a:r>
              <a:rPr lang="en-US" altLang="da-DK" dirty="0" smtClean="0"/>
              <a:t>is planned for </a:t>
            </a:r>
            <a:r>
              <a:rPr lang="en-US" altLang="da-DK" sz="2400" dirty="0" smtClean="0"/>
              <a:t>1 meters sea level rise</a:t>
            </a:r>
          </a:p>
        </p:txBody>
      </p:sp>
      <p:pic>
        <p:nvPicPr>
          <p:cNvPr id="35843" name="Picture 2" descr="Image result for Ã¸restad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9592" y="1916832"/>
            <a:ext cx="723582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1107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da-DK" dirty="0" smtClean="0"/>
              <a:t>Dikes</a:t>
            </a:r>
          </a:p>
        </p:txBody>
      </p:sp>
      <p:sp>
        <p:nvSpPr>
          <p:cNvPr id="37891" name="Content Placeholder 2"/>
          <p:cNvSpPr>
            <a:spLocks noGrp="1"/>
          </p:cNvSpPr>
          <p:nvPr>
            <p:ph idx="1"/>
          </p:nvPr>
        </p:nvSpPr>
        <p:spPr/>
        <p:txBody>
          <a:bodyPr/>
          <a:lstStyle/>
          <a:p>
            <a:endParaRPr lang="da-DK" altLang="da-DK" smtClean="0"/>
          </a:p>
        </p:txBody>
      </p:sp>
      <p:pic>
        <p:nvPicPr>
          <p:cNvPr id="37892" name="Picture 2" descr="Image result for dikes in nether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2022475"/>
            <a:ext cx="79597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2055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Dikes, Levees and Floodwalls. </a:t>
            </a:r>
            <a:br>
              <a:rPr lang="en-US" dirty="0" smtClean="0"/>
            </a:br>
            <a:r>
              <a:rPr lang="en-US" dirty="0" smtClean="0"/>
              <a:t>New Orleans (Katarina, Levee failure) </a:t>
            </a:r>
            <a:endParaRPr lang="en-US" dirty="0"/>
          </a:p>
        </p:txBody>
      </p:sp>
      <p:pic>
        <p:nvPicPr>
          <p:cNvPr id="109570" name="Picture 2" descr="Image result for new orleans dik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46664"/>
            <a:ext cx="5833103" cy="436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9759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171400"/>
            <a:ext cx="7772400" cy="1143000"/>
          </a:xfrm>
        </p:spPr>
        <p:txBody>
          <a:bodyPr/>
          <a:lstStyle/>
          <a:p>
            <a:r>
              <a:rPr lang="en-US" dirty="0" smtClean="0"/>
              <a:t>Dike protection. </a:t>
            </a:r>
            <a:endParaRPr lang="en-US" dirty="0"/>
          </a:p>
        </p:txBody>
      </p:sp>
      <p:pic>
        <p:nvPicPr>
          <p:cNvPr id="107522" name="Picture 2" descr="Image result for di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20789"/>
            <a:ext cx="8147645" cy="543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519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Guardian 2020</a:t>
            </a:r>
            <a:endParaRPr lang="en-US" dirty="0"/>
          </a:p>
        </p:txBody>
      </p:sp>
      <p:pic>
        <p:nvPicPr>
          <p:cNvPr id="3" name="Picture 2"/>
          <p:cNvPicPr>
            <a:picLocks noChangeAspect="1"/>
          </p:cNvPicPr>
          <p:nvPr/>
        </p:nvPicPr>
        <p:blipFill>
          <a:blip r:embed="rId2"/>
          <a:stretch>
            <a:fillRect/>
          </a:stretch>
        </p:blipFill>
        <p:spPr>
          <a:xfrm>
            <a:off x="4355976" y="0"/>
            <a:ext cx="4542521" cy="6858000"/>
          </a:xfrm>
          <a:prstGeom prst="rect">
            <a:avLst/>
          </a:prstGeom>
        </p:spPr>
      </p:pic>
    </p:spTree>
    <p:extLst>
      <p:ext uri="{BB962C8B-B14F-4D97-AF65-F5344CB8AC3E}">
        <p14:creationId xmlns:p14="http://schemas.microsoft.com/office/powerpoint/2010/main" val="12346613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204864"/>
            <a:ext cx="1539204" cy="830997"/>
          </a:xfrm>
          <a:prstGeom prst="rect">
            <a:avLst/>
          </a:prstGeom>
          <a:noFill/>
        </p:spPr>
        <p:txBody>
          <a:bodyPr wrap="none" rtlCol="0">
            <a:spAutoFit/>
          </a:bodyPr>
          <a:lstStyle/>
          <a:p>
            <a:r>
              <a:rPr lang="en-US" sz="2400" b="1" dirty="0" smtClean="0"/>
              <a:t>Thanks.</a:t>
            </a:r>
          </a:p>
          <a:p>
            <a:endParaRPr lang="en-US" sz="2400" b="1" dirty="0"/>
          </a:p>
        </p:txBody>
      </p:sp>
    </p:spTree>
    <p:extLst>
      <p:ext uri="{BB962C8B-B14F-4D97-AF65-F5344CB8AC3E}">
        <p14:creationId xmlns:p14="http://schemas.microsoft.com/office/powerpoint/2010/main" val="3391165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136304" y="-27384"/>
            <a:ext cx="7772400" cy="747713"/>
          </a:xfrm>
        </p:spPr>
        <p:txBody>
          <a:bodyPr/>
          <a:lstStyle/>
          <a:p>
            <a:r>
              <a:rPr lang="da-DK" altLang="da-DK" dirty="0" err="1" smtClean="0"/>
              <a:t>Climate</a:t>
            </a:r>
            <a:r>
              <a:rPr lang="da-DK" altLang="da-DK" dirty="0" smtClean="0"/>
              <a:t> models</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38313"/>
            <a:ext cx="7488238" cy="451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663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TU Space">
  <a:themeElements>
    <a:clrScheme name="DTU 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Space">
      <a:majorFont>
        <a:latin typeface="Verdana"/>
        <a:ea typeface="MS PGothic"/>
        <a:cs typeface=""/>
      </a:majorFont>
      <a:minorFont>
        <a:latin typeface="Verdan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lnDef>
  </a:objectDefaults>
  <a:extraClrSchemeLst>
    <a:extraClrScheme>
      <a:clrScheme name="DTU Spa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Spa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Spa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Spa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Spa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Spa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Spac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Spa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Spa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Spa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Spa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Spa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TU Corporate UK">
  <a:themeElements>
    <a:clrScheme name="DTU Corporate U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Corporate UK">
      <a:majorFont>
        <a:latin typeface="Verdana"/>
        <a:ea typeface="MS PGothic"/>
        <a:cs typeface=""/>
      </a:majorFont>
      <a:minorFont>
        <a:latin typeface="Verdan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lnDef>
  </a:objectDefaults>
  <a:extraClrSchemeLst>
    <a:extraClrScheme>
      <a:clrScheme name="DTU Corporate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Corporate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Corporate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Corporate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Corporate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Corporate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Corporate U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Corporate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Corporate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Corporate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Corporate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Corporate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Corporate U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31924</TotalTime>
  <Words>2257</Words>
  <Application>Microsoft Office PowerPoint</Application>
  <PresentationFormat>On-screen Show (4:3)</PresentationFormat>
  <Paragraphs>402</Paragraphs>
  <Slides>86</Slides>
  <Notes>9</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86</vt:i4>
      </vt:variant>
    </vt:vector>
  </HeadingPairs>
  <TitlesOfParts>
    <vt:vector size="99" baseType="lpstr">
      <vt:lpstr>ＭＳ Ｐゴシック</vt:lpstr>
      <vt:lpstr>ＭＳ Ｐゴシック</vt:lpstr>
      <vt:lpstr>Arial</vt:lpstr>
      <vt:lpstr>Avenir Book</vt:lpstr>
      <vt:lpstr>Comic Sans MS</vt:lpstr>
      <vt:lpstr>新細明體</vt:lpstr>
      <vt:lpstr>Tahoma</vt:lpstr>
      <vt:lpstr>Verdana</vt:lpstr>
      <vt:lpstr>Wingdings</vt:lpstr>
      <vt:lpstr>DTU Space</vt:lpstr>
      <vt:lpstr>DTU Corporate UK</vt:lpstr>
      <vt:lpstr>Ligning</vt:lpstr>
      <vt:lpstr>Equation</vt:lpstr>
      <vt:lpstr>Sea level extreme and projections surges, tides and waves</vt:lpstr>
      <vt:lpstr>Overview of this week (extremes)</vt:lpstr>
      <vt:lpstr>Observed Sea level rise EXPLAINED</vt:lpstr>
      <vt:lpstr>Climate models and SL projections</vt:lpstr>
      <vt:lpstr>PowerPoint Presentation</vt:lpstr>
      <vt:lpstr>          Projections of Sea level.  Semi Empirical model could be: </vt:lpstr>
      <vt:lpstr>Different flavours</vt:lpstr>
      <vt:lpstr>Climate models (Coupled) </vt:lpstr>
      <vt:lpstr>Climate models</vt:lpstr>
      <vt:lpstr>EMIC = Earth-System Models of Intermediate Complexity</vt:lpstr>
      <vt:lpstr>PowerPoint Presentation</vt:lpstr>
      <vt:lpstr>RCP – Representative Concentration pathways.</vt:lpstr>
      <vt:lpstr> IPCC Intergovermental panel of climate change projections.  ”Coupled models”  Intercomparison phase (CMIPS) </vt:lpstr>
      <vt:lpstr>2100 Projections</vt:lpstr>
      <vt:lpstr>Sea level projections</vt:lpstr>
      <vt:lpstr>PowerPoint Presentation</vt:lpstr>
      <vt:lpstr>Excersize 1 – Empirical SL projection…</vt:lpstr>
      <vt:lpstr>Denmark in year 2100 DMI model (notice uncertainty)</vt:lpstr>
      <vt:lpstr>PowerPoint Presentation</vt:lpstr>
      <vt:lpstr>PowerPoint Presentation</vt:lpstr>
      <vt:lpstr>Break. </vt:lpstr>
      <vt:lpstr>Extremes along Europe’s coast. </vt:lpstr>
      <vt:lpstr>Vousdukas et al. 2017. </vt:lpstr>
      <vt:lpstr>PowerPoint Presentation</vt:lpstr>
      <vt:lpstr>PowerPoint Presentation</vt:lpstr>
      <vt:lpstr>What is Vousdoukas is trying to say is: </vt:lpstr>
      <vt:lpstr>   Sea Level Extremes –   Group discusssion / presentation</vt:lpstr>
      <vt:lpstr>PowerPoint Presentation</vt:lpstr>
      <vt:lpstr>Tide and Storm Surges Extremes </vt:lpstr>
      <vt:lpstr>Standard Deviation of Tides and Other time varying signals  </vt:lpstr>
      <vt:lpstr>Tides T(t) are LARGEST AT THE COAST. </vt:lpstr>
      <vt:lpstr>Tides are fun: </vt:lpstr>
      <vt:lpstr>PowerPoint Presentation</vt:lpstr>
      <vt:lpstr>Tidal Forces. </vt:lpstr>
      <vt:lpstr>Basic Frequencies </vt:lpstr>
      <vt:lpstr>Look into the sky and observe……….</vt:lpstr>
      <vt:lpstr>Tidal Pattern - Spring / Neap tides</vt:lpstr>
      <vt:lpstr>“Acqua Alta”</vt:lpstr>
      <vt:lpstr>Projection -&gt; Tides in year 2100 will get smaller </vt:lpstr>
      <vt:lpstr>Queensland sea level during Surge</vt:lpstr>
      <vt:lpstr>Tides and Storm Surges </vt:lpstr>
      <vt:lpstr>Storm surges</vt:lpstr>
      <vt:lpstr>storm surges</vt:lpstr>
      <vt:lpstr>Inverted barometer (IB) effect </vt:lpstr>
      <vt:lpstr>Storm event. Hurricane Florence 10 Sep 2018.</vt:lpstr>
      <vt:lpstr>PowerPoint Presentation</vt:lpstr>
      <vt:lpstr>Quantifying storms (easy) Return periods and Events</vt:lpstr>
      <vt:lpstr>Quantify Storm Surges is not so easy – its not the same damage . </vt:lpstr>
      <vt:lpstr>Derive statistics from tide gauge.   Annual maxima (Newlyn 84 years) </vt:lpstr>
      <vt:lpstr>Derive statistics from tide gauge records. </vt:lpstr>
      <vt:lpstr>PowerPoint Presentation</vt:lpstr>
      <vt:lpstr>The “best” we can do.  Annual Exceedance at Newlyn</vt:lpstr>
      <vt:lpstr>PowerPoint Presentation</vt:lpstr>
      <vt:lpstr>Fairly equal to a Gaussian distribution </vt:lpstr>
      <vt:lpstr>Showing figure in another way.  3 meters has return period of 3 years</vt:lpstr>
      <vt:lpstr>Including sea level rise</vt:lpstr>
      <vt:lpstr>Including 20 cm sea level rise. </vt:lpstr>
      <vt:lpstr>With increasing sea level return period decreases For places with small tides MORE EXTREME.   100 year event for Aabenraa becomes 10 year event with 25 cm sea level rise. </vt:lpstr>
      <vt:lpstr>Fits with Vous </vt:lpstr>
      <vt:lpstr>Stormsurge BODIL </vt:lpstr>
      <vt:lpstr>Maybe there is something we dont know  Modifying statistics ?????? </vt:lpstr>
      <vt:lpstr>Question / discussion (time permitting) :</vt:lpstr>
      <vt:lpstr>Increased waves in future projections……</vt:lpstr>
      <vt:lpstr>Waves</vt:lpstr>
      <vt:lpstr>Waves …………</vt:lpstr>
      <vt:lpstr>Significant wave height  (10% of time this is exceeded by Extreme WH) </vt:lpstr>
      <vt:lpstr>North Sea - Winter vs Summer</vt:lpstr>
      <vt:lpstr>Dramatic Changes ”tipping point”  ξ(t) = Z0(t) + T(t) + S(t) + ΔO(t).   </vt:lpstr>
      <vt:lpstr>Currents might change  ΔO (t)???</vt:lpstr>
      <vt:lpstr>Extreme water level </vt:lpstr>
      <vt:lpstr>Total extreme sea level (incl Tides) </vt:lpstr>
      <vt:lpstr>PowerPoint Presentation</vt:lpstr>
      <vt:lpstr>PowerPoint Presentation</vt:lpstr>
      <vt:lpstr>Coastal erosion and accretion</vt:lpstr>
      <vt:lpstr>PowerPoint Presentation</vt:lpstr>
      <vt:lpstr>PowerPoint Presentation</vt:lpstr>
      <vt:lpstr>PowerPoint Presentation</vt:lpstr>
      <vt:lpstr>People close to the coast</vt:lpstr>
      <vt:lpstr>Increased salinity in estuaries</vt:lpstr>
      <vt:lpstr>PowerPoint Presentation</vt:lpstr>
      <vt:lpstr>Amager Faelled is at 1 meter below sea level.  However Ørestaden is planned for 1 meters sea level rise</vt:lpstr>
      <vt:lpstr>Dikes</vt:lpstr>
      <vt:lpstr>Dikes, Levees and Floodwalls.  New Orleans (Katarina, Levee failure) </vt:lpstr>
      <vt:lpstr>Dike protection. </vt:lpstr>
      <vt:lpstr>The Guardian 2020</vt:lpstr>
      <vt:lpstr>PowerPoint Presentation</vt:lpstr>
    </vt:vector>
  </TitlesOfParts>
  <Company>www.skabelondesign.com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DTU</dc:title>
  <dc:creator>SkabelonDesign</dc:creator>
  <cp:lastModifiedBy>Ole Baltazar Andersen</cp:lastModifiedBy>
  <cp:revision>354</cp:revision>
  <cp:lastPrinted>2017-01-18T07:00:56Z</cp:lastPrinted>
  <dcterms:created xsi:type="dcterms:W3CDTF">2008-01-10T16:59:47Z</dcterms:created>
  <dcterms:modified xsi:type="dcterms:W3CDTF">2020-02-24T14:56:19Z</dcterms:modified>
</cp:coreProperties>
</file>