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vml" ContentType="application/vnd.openxmlformats-officedocument.vmlDrawing"/>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0" r:id="rId1"/>
    <p:sldMasterId id="2147483652" r:id="rId2"/>
  </p:sldMasterIdLst>
  <p:notesMasterIdLst>
    <p:notesMasterId r:id="rId53"/>
  </p:notesMasterIdLst>
  <p:handoutMasterIdLst>
    <p:handoutMasterId r:id="rId54"/>
  </p:handoutMasterIdLst>
  <p:sldIdLst>
    <p:sldId id="256" r:id="rId3"/>
    <p:sldId id="258" r:id="rId4"/>
    <p:sldId id="273" r:id="rId5"/>
    <p:sldId id="262" r:id="rId6"/>
    <p:sldId id="276" r:id="rId7"/>
    <p:sldId id="311" r:id="rId8"/>
    <p:sldId id="312" r:id="rId9"/>
    <p:sldId id="263" r:id="rId10"/>
    <p:sldId id="306" r:id="rId11"/>
    <p:sldId id="305" r:id="rId12"/>
    <p:sldId id="264" r:id="rId13"/>
    <p:sldId id="265" r:id="rId14"/>
    <p:sldId id="354" r:id="rId15"/>
    <p:sldId id="307" r:id="rId16"/>
    <p:sldId id="313" r:id="rId17"/>
    <p:sldId id="308" r:id="rId18"/>
    <p:sldId id="309" r:id="rId19"/>
    <p:sldId id="310" r:id="rId20"/>
    <p:sldId id="268" r:id="rId21"/>
    <p:sldId id="269" r:id="rId22"/>
    <p:sldId id="270" r:id="rId23"/>
    <p:sldId id="271" r:id="rId24"/>
    <p:sldId id="340" r:id="rId25"/>
    <p:sldId id="352" r:id="rId26"/>
    <p:sldId id="341" r:id="rId27"/>
    <p:sldId id="343" r:id="rId28"/>
    <p:sldId id="344" r:id="rId29"/>
    <p:sldId id="345" r:id="rId30"/>
    <p:sldId id="346" r:id="rId31"/>
    <p:sldId id="347" r:id="rId32"/>
    <p:sldId id="348" r:id="rId33"/>
    <p:sldId id="349" r:id="rId34"/>
    <p:sldId id="351" r:id="rId35"/>
    <p:sldId id="356" r:id="rId36"/>
    <p:sldId id="272" r:id="rId37"/>
    <p:sldId id="314" r:id="rId38"/>
    <p:sldId id="339" r:id="rId39"/>
    <p:sldId id="355" r:id="rId40"/>
    <p:sldId id="337" r:id="rId41"/>
    <p:sldId id="338" r:id="rId42"/>
    <p:sldId id="330" r:id="rId43"/>
    <p:sldId id="331" r:id="rId44"/>
    <p:sldId id="332" r:id="rId45"/>
    <p:sldId id="333" r:id="rId46"/>
    <p:sldId id="334" r:id="rId47"/>
    <p:sldId id="335" r:id="rId48"/>
    <p:sldId id="336" r:id="rId49"/>
    <p:sldId id="315" r:id="rId50"/>
    <p:sldId id="329" r:id="rId51"/>
    <p:sldId id="353" r:id="rId52"/>
  </p:sldIdLst>
  <p:sldSz cx="9144000" cy="6858000" type="screen4x3"/>
  <p:notesSz cx="6858000" cy="9144000"/>
  <p:defaultTextStyle>
    <a:defPPr>
      <a:defRPr lang="da-DK"/>
    </a:defPPr>
    <a:lvl1pPr algn="l" rtl="0" fontAlgn="base">
      <a:spcBef>
        <a:spcPct val="50000"/>
      </a:spcBef>
      <a:spcAft>
        <a:spcPct val="0"/>
      </a:spcAft>
      <a:defRPr sz="1600" kern="1200">
        <a:solidFill>
          <a:schemeClr val="tx1"/>
        </a:solidFill>
        <a:latin typeface="Verdana" charset="0"/>
        <a:ea typeface="ＭＳ Ｐゴシック" charset="0"/>
        <a:cs typeface="ＭＳ Ｐゴシック" charset="0"/>
      </a:defRPr>
    </a:lvl1pPr>
    <a:lvl2pPr marL="457200" algn="l" rtl="0" fontAlgn="base">
      <a:spcBef>
        <a:spcPct val="50000"/>
      </a:spcBef>
      <a:spcAft>
        <a:spcPct val="0"/>
      </a:spcAft>
      <a:defRPr sz="1600" kern="1200">
        <a:solidFill>
          <a:schemeClr val="tx1"/>
        </a:solidFill>
        <a:latin typeface="Verdana" charset="0"/>
        <a:ea typeface="ＭＳ Ｐゴシック" charset="0"/>
        <a:cs typeface="ＭＳ Ｐゴシック" charset="0"/>
      </a:defRPr>
    </a:lvl2pPr>
    <a:lvl3pPr marL="914400" algn="l" rtl="0" fontAlgn="base">
      <a:spcBef>
        <a:spcPct val="50000"/>
      </a:spcBef>
      <a:spcAft>
        <a:spcPct val="0"/>
      </a:spcAft>
      <a:defRPr sz="1600" kern="1200">
        <a:solidFill>
          <a:schemeClr val="tx1"/>
        </a:solidFill>
        <a:latin typeface="Verdana" charset="0"/>
        <a:ea typeface="ＭＳ Ｐゴシック" charset="0"/>
        <a:cs typeface="ＭＳ Ｐゴシック" charset="0"/>
      </a:defRPr>
    </a:lvl3pPr>
    <a:lvl4pPr marL="1371600" algn="l" rtl="0" fontAlgn="base">
      <a:spcBef>
        <a:spcPct val="50000"/>
      </a:spcBef>
      <a:spcAft>
        <a:spcPct val="0"/>
      </a:spcAft>
      <a:defRPr sz="1600" kern="1200">
        <a:solidFill>
          <a:schemeClr val="tx1"/>
        </a:solidFill>
        <a:latin typeface="Verdana" charset="0"/>
        <a:ea typeface="ＭＳ Ｐゴシック" charset="0"/>
        <a:cs typeface="ＭＳ Ｐゴシック" charset="0"/>
      </a:defRPr>
    </a:lvl4pPr>
    <a:lvl5pPr marL="1828800" algn="l" rtl="0" fontAlgn="base">
      <a:spcBef>
        <a:spcPct val="50000"/>
      </a:spcBef>
      <a:spcAft>
        <a:spcPct val="0"/>
      </a:spcAft>
      <a:defRPr sz="1600" kern="1200">
        <a:solidFill>
          <a:schemeClr val="tx1"/>
        </a:solidFill>
        <a:latin typeface="Verdana" charset="0"/>
        <a:ea typeface="ＭＳ Ｐゴシック" charset="0"/>
        <a:cs typeface="ＭＳ Ｐゴシック" charset="0"/>
      </a:defRPr>
    </a:lvl5pPr>
    <a:lvl6pPr marL="2286000" algn="l" defTabSz="457200" rtl="0" eaLnBrk="1" latinLnBrk="0" hangingPunct="1">
      <a:defRPr sz="1600" kern="1200">
        <a:solidFill>
          <a:schemeClr val="tx1"/>
        </a:solidFill>
        <a:latin typeface="Verdana" charset="0"/>
        <a:ea typeface="ＭＳ Ｐゴシック" charset="0"/>
        <a:cs typeface="ＭＳ Ｐゴシック" charset="0"/>
      </a:defRPr>
    </a:lvl6pPr>
    <a:lvl7pPr marL="2743200" algn="l" defTabSz="457200" rtl="0" eaLnBrk="1" latinLnBrk="0" hangingPunct="1">
      <a:defRPr sz="1600" kern="1200">
        <a:solidFill>
          <a:schemeClr val="tx1"/>
        </a:solidFill>
        <a:latin typeface="Verdana" charset="0"/>
        <a:ea typeface="ＭＳ Ｐゴシック" charset="0"/>
        <a:cs typeface="ＭＳ Ｐゴシック" charset="0"/>
      </a:defRPr>
    </a:lvl7pPr>
    <a:lvl8pPr marL="3200400" algn="l" defTabSz="457200" rtl="0" eaLnBrk="1" latinLnBrk="0" hangingPunct="1">
      <a:defRPr sz="1600" kern="1200">
        <a:solidFill>
          <a:schemeClr val="tx1"/>
        </a:solidFill>
        <a:latin typeface="Verdana" charset="0"/>
        <a:ea typeface="ＭＳ Ｐゴシック" charset="0"/>
        <a:cs typeface="ＭＳ Ｐゴシック" charset="0"/>
      </a:defRPr>
    </a:lvl8pPr>
    <a:lvl9pPr marL="3657600" algn="l" defTabSz="457200" rtl="0" eaLnBrk="1" latinLnBrk="0" hangingPunct="1">
      <a:defRPr sz="1600" kern="1200">
        <a:solidFill>
          <a:schemeClr val="tx1"/>
        </a:solidFill>
        <a:latin typeface="Verdan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33"/>
    <a:srgbClr val="33CCFF"/>
    <a:srgbClr val="660099"/>
    <a:srgbClr val="660066"/>
    <a:srgbClr val="990066"/>
    <a:srgbClr val="CC3399"/>
    <a:srgbClr val="FF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2199" autoAdjust="0"/>
    <p:restoredTop sz="94646" autoAdjust="0"/>
  </p:normalViewPr>
  <p:slideViewPr>
    <p:cSldViewPr>
      <p:cViewPr varScale="1">
        <p:scale>
          <a:sx n="75" d="100"/>
          <a:sy n="75" d="100"/>
        </p:scale>
        <p:origin x="-120" y="-136"/>
      </p:cViewPr>
      <p:guideLst>
        <p:guide orient="horz" pos="2160"/>
        <p:guide pos="2880"/>
      </p:guideLst>
    </p:cSldViewPr>
  </p:slideViewPr>
  <p:outlineViewPr>
    <p:cViewPr>
      <p:scale>
        <a:sx n="33" d="100"/>
        <a:sy n="33" d="100"/>
      </p:scale>
      <p:origin x="0" y="663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endParaRPr lang="en-US"/>
          </a:p>
        </p:txBody>
      </p:sp>
      <p:sp>
        <p:nvSpPr>
          <p:cNvPr id="634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endParaRPr lang="en-US"/>
          </a:p>
        </p:txBody>
      </p:sp>
      <p:sp>
        <p:nvSpPr>
          <p:cNvPr id="634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endParaRPr lang="en-US"/>
          </a:p>
        </p:txBody>
      </p:sp>
      <p:sp>
        <p:nvSpPr>
          <p:cNvPr id="634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fld id="{33EEC1E8-2391-8248-83F9-07C6F82918BC}" type="slidenum">
              <a:rPr lang="en-US"/>
              <a:pPr/>
              <a:t>‹#›</a:t>
            </a:fld>
            <a:endParaRPr lang="en-US"/>
          </a:p>
        </p:txBody>
      </p:sp>
    </p:spTree>
    <p:extLst>
      <p:ext uri="{BB962C8B-B14F-4D97-AF65-F5344CB8AC3E}">
        <p14:creationId xmlns:p14="http://schemas.microsoft.com/office/powerpoint/2010/main" val="1136940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endParaRPr lang="da-DK"/>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endParaRPr lang="da-DK"/>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endParaRPr lang="da-DK"/>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fld id="{C48275F0-698A-FF46-A469-09F602E9A870}" type="slidenum">
              <a:rPr lang="da-DK"/>
              <a:pPr/>
              <a:t>‹#›</a:t>
            </a:fld>
            <a:endParaRPr lang="da-DK"/>
          </a:p>
        </p:txBody>
      </p:sp>
    </p:spTree>
    <p:extLst>
      <p:ext uri="{BB962C8B-B14F-4D97-AF65-F5344CB8AC3E}">
        <p14:creationId xmlns:p14="http://schemas.microsoft.com/office/powerpoint/2010/main" val="254404708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Verdana" charset="0"/>
        <a:ea typeface="ＭＳ Ｐゴシック" charset="0"/>
        <a:cs typeface="+mn-cs"/>
      </a:defRPr>
    </a:lvl2pPr>
    <a:lvl3pPr marL="914400" algn="l" rtl="0" fontAlgn="base">
      <a:spcBef>
        <a:spcPct val="30000"/>
      </a:spcBef>
      <a:spcAft>
        <a:spcPct val="0"/>
      </a:spcAft>
      <a:defRPr sz="1200" kern="1200">
        <a:solidFill>
          <a:schemeClr val="tx1"/>
        </a:solidFill>
        <a:latin typeface="Verdana" charset="0"/>
        <a:ea typeface="ＭＳ Ｐゴシック" charset="0"/>
        <a:cs typeface="+mn-cs"/>
      </a:defRPr>
    </a:lvl3pPr>
    <a:lvl4pPr marL="1371600" algn="l" rtl="0" fontAlgn="base">
      <a:spcBef>
        <a:spcPct val="30000"/>
      </a:spcBef>
      <a:spcAft>
        <a:spcPct val="0"/>
      </a:spcAft>
      <a:defRPr sz="1200" kern="1200">
        <a:solidFill>
          <a:schemeClr val="tx1"/>
        </a:solidFill>
        <a:latin typeface="Verdana" charset="0"/>
        <a:ea typeface="ＭＳ Ｐゴシック" charset="0"/>
        <a:cs typeface="+mn-cs"/>
      </a:defRPr>
    </a:lvl4pPr>
    <a:lvl5pPr marL="1828800" algn="l" rtl="0" fontAlgn="base">
      <a:spcBef>
        <a:spcPct val="30000"/>
      </a:spcBef>
      <a:spcAft>
        <a:spcPct val="0"/>
      </a:spcAft>
      <a:defRPr sz="1200" kern="1200">
        <a:solidFill>
          <a:schemeClr val="tx1"/>
        </a:solidFill>
        <a:latin typeface="Verdana"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6BE182-8907-7D4F-BE78-4F120FD6333D}" type="slidenum">
              <a:rPr lang="da-DK"/>
              <a:pPr/>
              <a:t>6</a:t>
            </a:fld>
            <a:endParaRPr lang="da-DK"/>
          </a:p>
        </p:txBody>
      </p:sp>
      <p:sp>
        <p:nvSpPr>
          <p:cNvPr id="14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6435"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DD498E-DF72-4749-8331-D56ECCC6C8C9}" type="slidenum">
              <a:rPr lang="da-DK"/>
              <a:pPr/>
              <a:t>9</a:t>
            </a:fld>
            <a:endParaRPr lang="da-DK"/>
          </a:p>
        </p:txBody>
      </p:sp>
      <p:sp>
        <p:nvSpPr>
          <p:cNvPr id="15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627"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CF0087-F3F4-FC42-A383-6B7D86037674}" type="slidenum">
              <a:rPr lang="da-DK"/>
              <a:pPr/>
              <a:t>17</a:t>
            </a:fld>
            <a:endParaRPr lang="da-DK"/>
          </a:p>
        </p:txBody>
      </p:sp>
      <p:sp>
        <p:nvSpPr>
          <p:cNvPr id="173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059" name="Rectangle 3"/>
          <p:cNvSpPr>
            <a:spLocks noGrp="1" noChangeArrowheads="1"/>
          </p:cNvSpPr>
          <p:nvPr>
            <p:ph type="body" idx="1"/>
          </p:nvPr>
        </p:nvSpPr>
        <p:spPr>
          <a:xfrm>
            <a:off x="685800" y="4343400"/>
            <a:ext cx="5486400" cy="4114800"/>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jpeg"/><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609600" y="1295400"/>
            <a:ext cx="6402388" cy="838200"/>
          </a:xfrm>
        </p:spPr>
        <p:txBody>
          <a:bodyPr/>
          <a:lstStyle>
            <a:lvl1pPr>
              <a:defRPr/>
            </a:lvl1pPr>
          </a:lstStyle>
          <a:p>
            <a:pPr lvl="0"/>
            <a:r>
              <a:rPr lang="da-DK" noProof="0" smtClean="0"/>
              <a:t>Click to edit Master title style</a:t>
            </a:r>
          </a:p>
        </p:txBody>
      </p:sp>
      <p:sp>
        <p:nvSpPr>
          <p:cNvPr id="66563" name="Rectangle 3"/>
          <p:cNvSpPr>
            <a:spLocks noGrp="1" noChangeArrowheads="1"/>
          </p:cNvSpPr>
          <p:nvPr>
            <p:ph type="subTitle" idx="1"/>
          </p:nvPr>
        </p:nvSpPr>
        <p:spPr>
          <a:xfrm>
            <a:off x="609600" y="2286000"/>
            <a:ext cx="6400800" cy="1752600"/>
          </a:xfrm>
        </p:spPr>
        <p:txBody>
          <a:bodyPr/>
          <a:lstStyle>
            <a:lvl1pPr marL="0" indent="0">
              <a:buFontTx/>
              <a:buNone/>
              <a:defRPr/>
            </a:lvl1pPr>
          </a:lstStyle>
          <a:p>
            <a:pPr lvl="0"/>
            <a:r>
              <a:rPr lang="da-DK" noProof="0" smtClean="0"/>
              <a:t>Click to edit Master subtitle style</a:t>
            </a:r>
          </a:p>
        </p:txBody>
      </p:sp>
      <p:pic>
        <p:nvPicPr>
          <p:cNvPr id="66564" name="Picture 4" descr="DTU-DK-A1"/>
          <p:cNvPicPr>
            <a:picLocks noChangeAspect="1" noChangeArrowheads="1"/>
          </p:cNvPicPr>
          <p:nvPr/>
        </p:nvPicPr>
        <p:blipFill>
          <a:blip r:embed="rId2">
            <a:extLst>
              <a:ext uri="{28A0092B-C50C-407E-A947-70E740481C1C}">
                <a14:useLocalDpi xmlns:a14="http://schemas.microsoft.com/office/drawing/2010/main" val="0"/>
              </a:ext>
            </a:extLst>
          </a:blip>
          <a:srcRect l="78432"/>
          <a:stretch>
            <a:fillRect/>
          </a:stretch>
        </p:blipFill>
        <p:spPr bwMode="auto">
          <a:xfrm>
            <a:off x="8270875" y="279400"/>
            <a:ext cx="479425" cy="533400"/>
          </a:xfrm>
          <a:prstGeom prst="rect">
            <a:avLst/>
          </a:prstGeom>
          <a:noFill/>
          <a:extLst>
            <a:ext uri="{909E8E84-426E-40dd-AFC4-6F175D3DCCD1}">
              <a14:hiddenFill xmlns:a14="http://schemas.microsoft.com/office/drawing/2010/main">
                <a:solidFill>
                  <a:srgbClr val="FFFFFF"/>
                </a:solidFill>
              </a14:hiddenFill>
            </a:ext>
          </a:extLst>
        </p:spPr>
      </p:pic>
      <p:pic>
        <p:nvPicPr>
          <p:cNvPr id="66574" name="Picture 37" descr="C:\Users\cls\Desktop\DTU_ppt\Til PAW\DTU_LOGOS\Done\DTU Space A.png"/>
          <p:cNvPicPr>
            <a:picLocks noChangeAspect="1" noChangeArrowheads="1"/>
          </p:cNvPicPr>
          <p:nvPr/>
        </p:nvPicPr>
        <p:blipFill>
          <a:blip r:embed="rId3">
            <a:extLst>
              <a:ext uri="{28A0092B-C50C-407E-A947-70E740481C1C}">
                <a14:useLocalDpi xmlns:a14="http://schemas.microsoft.com/office/drawing/2010/main" val="0"/>
              </a:ext>
            </a:extLst>
          </a:blip>
          <a:srcRect l="10336" t="34251" b="14568"/>
          <a:stretch>
            <a:fillRect/>
          </a:stretch>
        </p:blipFill>
        <p:spPr bwMode="auto">
          <a:xfrm>
            <a:off x="619125" y="6029325"/>
            <a:ext cx="521335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2" descr="2DTU Space frise RGB"/>
          <p:cNvPicPr>
            <a:picLocks noChangeAspect="1" noChangeArrowheads="1"/>
          </p:cNvPicPr>
          <p:nvPr userDrawn="1"/>
        </p:nvPicPr>
        <p:blipFill>
          <a:blip r:embed="rId4">
            <a:extLst>
              <a:ext uri="{28A0092B-C50C-407E-A947-70E740481C1C}">
                <a14:useLocalDpi xmlns:a14="http://schemas.microsoft.com/office/drawing/2010/main" val="0"/>
              </a:ext>
            </a:extLst>
          </a:blip>
          <a:srcRect r="21315"/>
          <a:stretch>
            <a:fillRect/>
          </a:stretch>
        </p:blipFill>
        <p:spPr bwMode="auto">
          <a:xfrm>
            <a:off x="4756844" y="4221088"/>
            <a:ext cx="4711700" cy="2324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3492800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04800"/>
            <a:ext cx="1943100" cy="5861050"/>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609600" y="304800"/>
            <a:ext cx="5676900" cy="5861050"/>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421018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da-DK" smtClean="0"/>
              <a:t>Click to edit Master title style</a:t>
            </a:r>
            <a:endParaRPr lang="en-US"/>
          </a:p>
        </p:txBody>
      </p:sp>
      <p:sp>
        <p:nvSpPr>
          <p:cNvPr id="3" name="Text Placeholder 2"/>
          <p:cNvSpPr>
            <a:spLocks noGrp="1"/>
          </p:cNvSpPr>
          <p:nvPr>
            <p:ph type="body" sz="half" idx="1"/>
          </p:nvPr>
        </p:nvSpPr>
        <p:spPr>
          <a:xfrm>
            <a:off x="609600" y="1600200"/>
            <a:ext cx="3810000" cy="4565650"/>
          </a:xfrm>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Media Placeholder 3"/>
          <p:cNvSpPr>
            <a:spLocks noGrp="1"/>
          </p:cNvSpPr>
          <p:nvPr>
            <p:ph type="media" sz="half" idx="2"/>
          </p:nvPr>
        </p:nvSpPr>
        <p:spPr>
          <a:xfrm>
            <a:off x="4572000" y="1600200"/>
            <a:ext cx="3810000" cy="4565650"/>
          </a:xfrm>
        </p:spPr>
        <p:txBody>
          <a:bodyPr/>
          <a:lstStyle/>
          <a:p>
            <a:endParaRPr lang="en-US"/>
          </a:p>
        </p:txBody>
      </p:sp>
    </p:spTree>
    <p:extLst>
      <p:ext uri="{BB962C8B-B14F-4D97-AF65-F5344CB8AC3E}">
        <p14:creationId xmlns:p14="http://schemas.microsoft.com/office/powerpoint/2010/main" val="1172618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772400" cy="1143000"/>
          </a:xfrm>
        </p:spPr>
        <p:txBody>
          <a:bodyPr/>
          <a:lstStyle/>
          <a:p>
            <a:r>
              <a:rPr lang="da-DK" smtClean="0"/>
              <a:t>Click to edit Master title style</a:t>
            </a:r>
            <a:endParaRPr lang="en-US"/>
          </a:p>
        </p:txBody>
      </p:sp>
      <p:sp>
        <p:nvSpPr>
          <p:cNvPr id="3" name="Text Placeholder 2"/>
          <p:cNvSpPr>
            <a:spLocks noGrp="1"/>
          </p:cNvSpPr>
          <p:nvPr>
            <p:ph type="body" sz="half" idx="1"/>
          </p:nvPr>
        </p:nvSpPr>
        <p:spPr>
          <a:xfrm>
            <a:off x="609600" y="1600200"/>
            <a:ext cx="3810000" cy="4565650"/>
          </a:xfrm>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572000" y="1600200"/>
            <a:ext cx="3810000" cy="4565650"/>
          </a:xfrm>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1200583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2642" name="Picture 2" descr="76151902"/>
          <p:cNvPicPr>
            <a:picLocks noChangeAspect="1" noChangeArrowheads="1"/>
          </p:cNvPicPr>
          <p:nvPr/>
        </p:nvPicPr>
        <p:blipFill>
          <a:blip r:embed="rId2">
            <a:extLst>
              <a:ext uri="{28A0092B-C50C-407E-A947-70E740481C1C}">
                <a14:useLocalDpi xmlns:a14="http://schemas.microsoft.com/office/drawing/2010/main" val="0"/>
              </a:ext>
            </a:extLst>
          </a:blip>
          <a:srcRect l="73628" t="43704"/>
          <a:stretch>
            <a:fillRect/>
          </a:stretch>
        </p:blipFill>
        <p:spPr bwMode="auto">
          <a:xfrm>
            <a:off x="6732588" y="2997200"/>
            <a:ext cx="2411412" cy="3860800"/>
          </a:xfrm>
          <a:prstGeom prst="rect">
            <a:avLst/>
          </a:prstGeom>
          <a:noFill/>
          <a:extLst>
            <a:ext uri="{909E8E84-426E-40dd-AFC4-6F175D3DCCD1}">
              <a14:hiddenFill xmlns:a14="http://schemas.microsoft.com/office/drawing/2010/main">
                <a:solidFill>
                  <a:srgbClr val="FFFFFF"/>
                </a:solidFill>
              </a14:hiddenFill>
            </a:ext>
          </a:extLst>
        </p:spPr>
      </p:pic>
      <p:pic>
        <p:nvPicPr>
          <p:cNvPr id="112643" name="Picture 3" descr="DTU frise RGB"/>
          <p:cNvPicPr>
            <a:picLocks noChangeAspect="1" noChangeArrowheads="1"/>
          </p:cNvPicPr>
          <p:nvPr/>
        </p:nvPicPr>
        <p:blipFill>
          <a:blip r:embed="rId3">
            <a:extLst>
              <a:ext uri="{28A0092B-C50C-407E-A947-70E740481C1C}">
                <a14:useLocalDpi xmlns:a14="http://schemas.microsoft.com/office/drawing/2010/main" val="0"/>
              </a:ext>
            </a:extLst>
          </a:blip>
          <a:srcRect r="25990"/>
          <a:stretch>
            <a:fillRect/>
          </a:stretch>
        </p:blipFill>
        <p:spPr bwMode="auto">
          <a:xfrm>
            <a:off x="4432300" y="3124200"/>
            <a:ext cx="4711700" cy="2338388"/>
          </a:xfrm>
          <a:prstGeom prst="rect">
            <a:avLst/>
          </a:prstGeom>
          <a:noFill/>
          <a:extLst>
            <a:ext uri="{909E8E84-426E-40dd-AFC4-6F175D3DCCD1}">
              <a14:hiddenFill xmlns:a14="http://schemas.microsoft.com/office/drawing/2010/main">
                <a:solidFill>
                  <a:srgbClr val="FFFFFF"/>
                </a:solidFill>
              </a14:hiddenFill>
            </a:ext>
          </a:extLst>
        </p:spPr>
      </p:pic>
      <p:sp>
        <p:nvSpPr>
          <p:cNvPr id="112644" name="Rectangle 4"/>
          <p:cNvSpPr>
            <a:spLocks noGrp="1" noChangeArrowheads="1"/>
          </p:cNvSpPr>
          <p:nvPr>
            <p:ph type="ctrTitle"/>
          </p:nvPr>
        </p:nvSpPr>
        <p:spPr>
          <a:xfrm>
            <a:off x="609600" y="1295400"/>
            <a:ext cx="6402388" cy="838200"/>
          </a:xfrm>
        </p:spPr>
        <p:txBody>
          <a:bodyPr/>
          <a:lstStyle>
            <a:lvl1pPr>
              <a:defRPr/>
            </a:lvl1pPr>
          </a:lstStyle>
          <a:p>
            <a:pPr lvl="0"/>
            <a:r>
              <a:rPr lang="da-DK" noProof="0" smtClean="0"/>
              <a:t>Click to edit Master title style</a:t>
            </a:r>
          </a:p>
        </p:txBody>
      </p:sp>
      <p:sp>
        <p:nvSpPr>
          <p:cNvPr id="112645" name="Rectangle 5"/>
          <p:cNvSpPr>
            <a:spLocks noGrp="1" noChangeArrowheads="1"/>
          </p:cNvSpPr>
          <p:nvPr>
            <p:ph type="subTitle" idx="1"/>
          </p:nvPr>
        </p:nvSpPr>
        <p:spPr>
          <a:xfrm>
            <a:off x="609600" y="2286000"/>
            <a:ext cx="6400800" cy="1752600"/>
          </a:xfrm>
        </p:spPr>
        <p:txBody>
          <a:bodyPr/>
          <a:lstStyle>
            <a:lvl1pPr marL="0" indent="0">
              <a:buFontTx/>
              <a:buNone/>
              <a:defRPr/>
            </a:lvl1pPr>
          </a:lstStyle>
          <a:p>
            <a:pPr lvl="0"/>
            <a:r>
              <a:rPr lang="da-DK" noProof="0" smtClean="0"/>
              <a:t>Click to edit Master subtitle style</a:t>
            </a:r>
          </a:p>
        </p:txBody>
      </p:sp>
      <p:pic>
        <p:nvPicPr>
          <p:cNvPr id="112646" name="Picture 6" descr="DTU-DK-A1"/>
          <p:cNvPicPr>
            <a:picLocks noChangeAspect="1" noChangeArrowheads="1"/>
          </p:cNvPicPr>
          <p:nvPr/>
        </p:nvPicPr>
        <p:blipFill>
          <a:blip r:embed="rId4">
            <a:extLst>
              <a:ext uri="{28A0092B-C50C-407E-A947-70E740481C1C}">
                <a14:useLocalDpi xmlns:a14="http://schemas.microsoft.com/office/drawing/2010/main" val="0"/>
              </a:ext>
            </a:extLst>
          </a:blip>
          <a:srcRect l="78432"/>
          <a:stretch>
            <a:fillRect/>
          </a:stretch>
        </p:blipFill>
        <p:spPr bwMode="auto">
          <a:xfrm>
            <a:off x="8270875" y="279400"/>
            <a:ext cx="479425" cy="53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3802544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Click to edit Master text styles</a:t>
            </a:r>
          </a:p>
        </p:txBody>
      </p:sp>
    </p:spTree>
    <p:extLst>
      <p:ext uri="{BB962C8B-B14F-4D97-AF65-F5344CB8AC3E}">
        <p14:creationId xmlns:p14="http://schemas.microsoft.com/office/powerpoint/2010/main" val="2610848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6096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5720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2110636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27869712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Tree>
    <p:extLst>
      <p:ext uri="{BB962C8B-B14F-4D97-AF65-F5344CB8AC3E}">
        <p14:creationId xmlns:p14="http://schemas.microsoft.com/office/powerpoint/2010/main" val="1795404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2014745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085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da-DK"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Tree>
    <p:extLst>
      <p:ext uri="{BB962C8B-B14F-4D97-AF65-F5344CB8AC3E}">
        <p14:creationId xmlns:p14="http://schemas.microsoft.com/office/powerpoint/2010/main" val="3325809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da-D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Tree>
    <p:extLst>
      <p:ext uri="{BB962C8B-B14F-4D97-AF65-F5344CB8AC3E}">
        <p14:creationId xmlns:p14="http://schemas.microsoft.com/office/powerpoint/2010/main" val="3841868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1668655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04800"/>
            <a:ext cx="1943100" cy="5861050"/>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609600" y="304800"/>
            <a:ext cx="5676900" cy="5861050"/>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3041213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Click to edit Master text styles</a:t>
            </a:r>
          </a:p>
        </p:txBody>
      </p:sp>
    </p:spTree>
    <p:extLst>
      <p:ext uri="{BB962C8B-B14F-4D97-AF65-F5344CB8AC3E}">
        <p14:creationId xmlns:p14="http://schemas.microsoft.com/office/powerpoint/2010/main" val="24567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6096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572000" y="1600200"/>
            <a:ext cx="3810000"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1128526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Tree>
    <p:extLst>
      <p:ext uri="{BB962C8B-B14F-4D97-AF65-F5344CB8AC3E}">
        <p14:creationId xmlns:p14="http://schemas.microsoft.com/office/powerpoint/2010/main" val="2445151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Tree>
    <p:extLst>
      <p:ext uri="{BB962C8B-B14F-4D97-AF65-F5344CB8AC3E}">
        <p14:creationId xmlns:p14="http://schemas.microsoft.com/office/powerpoint/2010/main" val="1753098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618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da-DK"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Tree>
    <p:extLst>
      <p:ext uri="{BB962C8B-B14F-4D97-AF65-F5344CB8AC3E}">
        <p14:creationId xmlns:p14="http://schemas.microsoft.com/office/powerpoint/2010/main" val="33782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da-D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Tree>
    <p:extLst>
      <p:ext uri="{BB962C8B-B14F-4D97-AF65-F5344CB8AC3E}">
        <p14:creationId xmlns:p14="http://schemas.microsoft.com/office/powerpoint/2010/main" val="14055086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da-DK"/>
              <a:t>Click to edit Master title style</a:t>
            </a:r>
          </a:p>
        </p:txBody>
      </p:sp>
      <p:sp>
        <p:nvSpPr>
          <p:cNvPr id="65539" name="Rectangle 3"/>
          <p:cNvSpPr>
            <a:spLocks noGrp="1" noChangeArrowheads="1"/>
          </p:cNvSpPr>
          <p:nvPr>
            <p:ph type="body" idx="1"/>
          </p:nvPr>
        </p:nvSpPr>
        <p:spPr bwMode="auto">
          <a:xfrm>
            <a:off x="609600" y="1600200"/>
            <a:ext cx="7772400" cy="456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pic>
        <p:nvPicPr>
          <p:cNvPr id="65544" name="Picture 8" descr="DTU-DK-A1"/>
          <p:cNvPicPr>
            <a:picLocks noChangeAspect="1" noChangeArrowheads="1"/>
          </p:cNvPicPr>
          <p:nvPr/>
        </p:nvPicPr>
        <p:blipFill>
          <a:blip r:embed="rId15">
            <a:extLst>
              <a:ext uri="{28A0092B-C50C-407E-A947-70E740481C1C}">
                <a14:useLocalDpi xmlns:a14="http://schemas.microsoft.com/office/drawing/2010/main" val="0"/>
              </a:ext>
            </a:extLst>
          </a:blip>
          <a:srcRect l="78432"/>
          <a:stretch>
            <a:fillRect/>
          </a:stretch>
        </p:blipFill>
        <p:spPr bwMode="auto">
          <a:xfrm>
            <a:off x="8270875" y="279400"/>
            <a:ext cx="479425" cy="533400"/>
          </a:xfrm>
          <a:prstGeom prst="rect">
            <a:avLst/>
          </a:prstGeom>
          <a:noFill/>
          <a:extLst>
            <a:ext uri="{909E8E84-426E-40dd-AFC4-6F175D3DCCD1}">
              <a14:hiddenFill xmlns:a14="http://schemas.microsoft.com/office/drawing/2010/main">
                <a:solidFill>
                  <a:srgbClr val="FFFFFF"/>
                </a:solidFill>
              </a14:hiddenFill>
            </a:ext>
          </a:extLst>
        </p:spPr>
      </p:pic>
      <p:sp>
        <p:nvSpPr>
          <p:cNvPr id="65545" name="Rectangle 9"/>
          <p:cNvSpPr>
            <a:spLocks noChangeArrowheads="1"/>
          </p:cNvSpPr>
          <p:nvPr userDrawn="1"/>
        </p:nvSpPr>
        <p:spPr bwMode="auto">
          <a:xfrm>
            <a:off x="7618413" y="6477000"/>
            <a:ext cx="763587"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algn="r" eaLnBrk="0" hangingPunct="0">
              <a:spcBef>
                <a:spcPct val="0"/>
              </a:spcBef>
            </a:pPr>
            <a:r>
              <a:rPr lang="en-GB" sz="900" dirty="0" err="1" smtClean="0"/>
              <a:t>september</a:t>
            </a:r>
            <a:r>
              <a:rPr lang="en-GB" sz="900" dirty="0" smtClean="0"/>
              <a:t> 2011</a:t>
            </a:r>
            <a:endParaRPr lang="da-DK" sz="900" dirty="0"/>
          </a:p>
        </p:txBody>
      </p:sp>
      <p:sp>
        <p:nvSpPr>
          <p:cNvPr id="65546" name="Rectangle 10"/>
          <p:cNvSpPr>
            <a:spLocks noChangeArrowheads="1"/>
          </p:cNvSpPr>
          <p:nvPr userDrawn="1"/>
        </p:nvSpPr>
        <p:spPr bwMode="auto">
          <a:xfrm>
            <a:off x="4800600" y="6477000"/>
            <a:ext cx="27416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algn="r" eaLnBrk="0" hangingPunct="0">
              <a:spcBef>
                <a:spcPct val="0"/>
              </a:spcBef>
            </a:pPr>
            <a:r>
              <a:rPr lang="da-DK" sz="900" dirty="0"/>
              <a:t>Allan Hornstrup	</a:t>
            </a:r>
          </a:p>
          <a:p>
            <a:pPr algn="r" eaLnBrk="0" hangingPunct="0">
              <a:spcBef>
                <a:spcPct val="0"/>
              </a:spcBef>
            </a:pPr>
            <a:r>
              <a:rPr lang="da-DK" sz="900" dirty="0" smtClean="0"/>
              <a:t>Dansk Naturvidenskabsfestival 2011</a:t>
            </a:r>
            <a:endParaRPr lang="da-DK" sz="900" dirty="0"/>
          </a:p>
        </p:txBody>
      </p:sp>
      <p:sp>
        <p:nvSpPr>
          <p:cNvPr id="65547" name="Rectangle 11"/>
          <p:cNvSpPr>
            <a:spLocks noChangeArrowheads="1"/>
          </p:cNvSpPr>
          <p:nvPr userDrawn="1"/>
        </p:nvSpPr>
        <p:spPr bwMode="auto">
          <a:xfrm>
            <a:off x="609600" y="6477000"/>
            <a:ext cx="30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eaLnBrk="0" hangingPunct="0">
              <a:spcBef>
                <a:spcPct val="0"/>
              </a:spcBef>
            </a:pPr>
            <a:fld id="{9C5CA1B9-DE89-884F-8B47-3FC3B8A9DD61}" type="slidenum">
              <a:rPr lang="da-DK" sz="900"/>
              <a:pPr eaLnBrk="0" hangingPunct="0">
                <a:spcBef>
                  <a:spcPct val="0"/>
                </a:spcBef>
              </a:pPr>
              <a:t>‹#›</a:t>
            </a:fld>
            <a:endParaRPr lang="da-DK" sz="900"/>
          </a:p>
        </p:txBody>
      </p:sp>
      <p:sp>
        <p:nvSpPr>
          <p:cNvPr id="65548" name="Rectangle 12"/>
          <p:cNvSpPr>
            <a:spLocks noChangeArrowheads="1"/>
          </p:cNvSpPr>
          <p:nvPr userDrawn="1"/>
        </p:nvSpPr>
        <p:spPr bwMode="auto">
          <a:xfrm>
            <a:off x="989013" y="6477000"/>
            <a:ext cx="3692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eaLnBrk="0" hangingPunct="0">
              <a:spcBef>
                <a:spcPct val="0"/>
              </a:spcBef>
            </a:pPr>
            <a:r>
              <a:rPr lang="da-DK" sz="900" b="1"/>
              <a:t>DTU Space, Danmarks Tekniske Universitet</a:t>
            </a:r>
          </a:p>
        </p:txBody>
      </p:sp>
    </p:spTree>
  </p:cSld>
  <p:clrMap bg1="lt1" tx1="dk1" bg2="lt2" tx2="dk2" accent1="accent1" accent2="accent2" accent3="accent3" accent4="accent4" accent5="accent5" accent6="accent6" hlink="hlink" folHlink="folHlink"/>
  <p:sldLayoutIdLst>
    <p:sldLayoutId id="2147483651"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74" r:id="rId12"/>
    <p:sldLayoutId id="2147483675" r:id="rId13"/>
  </p:sldLayoutIdLst>
  <p:txStyles>
    <p:titleStyle>
      <a:lvl1pPr algn="l" rtl="0" fontAlgn="base">
        <a:spcBef>
          <a:spcPct val="0"/>
        </a:spcBef>
        <a:spcAft>
          <a:spcPct val="0"/>
        </a:spcAft>
        <a:defRPr sz="2400" b="1">
          <a:solidFill>
            <a:schemeClr val="tx1"/>
          </a:solidFill>
          <a:latin typeface="+mj-lt"/>
          <a:ea typeface="+mj-ea"/>
          <a:cs typeface="+mj-cs"/>
        </a:defRPr>
      </a:lvl1pPr>
      <a:lvl2pPr algn="l" rtl="0" fontAlgn="base">
        <a:spcBef>
          <a:spcPct val="0"/>
        </a:spcBef>
        <a:spcAft>
          <a:spcPct val="0"/>
        </a:spcAft>
        <a:defRPr sz="2400" b="1">
          <a:solidFill>
            <a:schemeClr val="tx1"/>
          </a:solidFill>
          <a:latin typeface="Verdana" charset="0"/>
          <a:ea typeface="ＭＳ Ｐゴシック" charset="0"/>
          <a:cs typeface="ＭＳ Ｐゴシック" charset="0"/>
        </a:defRPr>
      </a:lvl2pPr>
      <a:lvl3pPr algn="l" rtl="0" fontAlgn="base">
        <a:spcBef>
          <a:spcPct val="0"/>
        </a:spcBef>
        <a:spcAft>
          <a:spcPct val="0"/>
        </a:spcAft>
        <a:defRPr sz="2400" b="1">
          <a:solidFill>
            <a:schemeClr val="tx1"/>
          </a:solidFill>
          <a:latin typeface="Verdana" charset="0"/>
          <a:ea typeface="ＭＳ Ｐゴシック" charset="0"/>
          <a:cs typeface="ＭＳ Ｐゴシック" charset="0"/>
        </a:defRPr>
      </a:lvl3pPr>
      <a:lvl4pPr algn="l" rtl="0" fontAlgn="base">
        <a:spcBef>
          <a:spcPct val="0"/>
        </a:spcBef>
        <a:spcAft>
          <a:spcPct val="0"/>
        </a:spcAft>
        <a:defRPr sz="2400" b="1">
          <a:solidFill>
            <a:schemeClr val="tx1"/>
          </a:solidFill>
          <a:latin typeface="Verdana" charset="0"/>
          <a:ea typeface="ＭＳ Ｐゴシック" charset="0"/>
          <a:cs typeface="ＭＳ Ｐゴシック" charset="0"/>
        </a:defRPr>
      </a:lvl4pPr>
      <a:lvl5pPr algn="l" rtl="0" fontAlgn="base">
        <a:spcBef>
          <a:spcPct val="0"/>
        </a:spcBef>
        <a:spcAft>
          <a:spcPct val="0"/>
        </a:spcAft>
        <a:defRPr sz="2400" b="1">
          <a:solidFill>
            <a:schemeClr val="tx1"/>
          </a:solidFill>
          <a:latin typeface="Verdana" charset="0"/>
          <a:ea typeface="ＭＳ Ｐゴシック" charset="0"/>
          <a:cs typeface="ＭＳ Ｐゴシック" charset="0"/>
        </a:defRPr>
      </a:lvl5pPr>
      <a:lvl6pPr marL="457200" algn="l" rtl="0" fontAlgn="base">
        <a:spcBef>
          <a:spcPct val="0"/>
        </a:spcBef>
        <a:spcAft>
          <a:spcPct val="0"/>
        </a:spcAft>
        <a:defRPr sz="2400" b="1">
          <a:solidFill>
            <a:schemeClr val="tx1"/>
          </a:solidFill>
          <a:latin typeface="Verdana" charset="0"/>
          <a:ea typeface="ＭＳ Ｐゴシック" charset="0"/>
          <a:cs typeface="ＭＳ Ｐゴシック" charset="0"/>
        </a:defRPr>
      </a:lvl6pPr>
      <a:lvl7pPr marL="914400" algn="l" rtl="0" fontAlgn="base">
        <a:spcBef>
          <a:spcPct val="0"/>
        </a:spcBef>
        <a:spcAft>
          <a:spcPct val="0"/>
        </a:spcAft>
        <a:defRPr sz="2400" b="1">
          <a:solidFill>
            <a:schemeClr val="tx1"/>
          </a:solidFill>
          <a:latin typeface="Verdana" charset="0"/>
          <a:ea typeface="ＭＳ Ｐゴシック" charset="0"/>
          <a:cs typeface="ＭＳ Ｐゴシック" charset="0"/>
        </a:defRPr>
      </a:lvl7pPr>
      <a:lvl8pPr marL="1371600" algn="l" rtl="0" fontAlgn="base">
        <a:spcBef>
          <a:spcPct val="0"/>
        </a:spcBef>
        <a:spcAft>
          <a:spcPct val="0"/>
        </a:spcAft>
        <a:defRPr sz="2400" b="1">
          <a:solidFill>
            <a:schemeClr val="tx1"/>
          </a:solidFill>
          <a:latin typeface="Verdana" charset="0"/>
          <a:ea typeface="ＭＳ Ｐゴシック" charset="0"/>
          <a:cs typeface="ＭＳ Ｐゴシック" charset="0"/>
        </a:defRPr>
      </a:lvl8pPr>
      <a:lvl9pPr marL="1828800" algn="l" rtl="0" fontAlgn="base">
        <a:spcBef>
          <a:spcPct val="0"/>
        </a:spcBef>
        <a:spcAft>
          <a:spcPct val="0"/>
        </a:spcAft>
        <a:defRPr sz="2400" b="1">
          <a:solidFill>
            <a:schemeClr val="tx1"/>
          </a:solidFill>
          <a:latin typeface="Verdana" charset="0"/>
          <a:ea typeface="ＭＳ Ｐゴシック" charset="0"/>
          <a:cs typeface="ＭＳ Ｐゴシック" charset="0"/>
        </a:defRPr>
      </a:lvl9pPr>
    </p:titleStyle>
    <p:bodyStyle>
      <a:lvl1pPr marL="188913" indent="-188913" algn="l" rtl="0" fontAlgn="base">
        <a:spcBef>
          <a:spcPct val="20000"/>
        </a:spcBef>
        <a:spcAft>
          <a:spcPct val="0"/>
        </a:spcAft>
        <a:buChar char="•"/>
        <a:defRPr sz="1600">
          <a:solidFill>
            <a:schemeClr val="tx1"/>
          </a:solidFill>
          <a:latin typeface="+mn-lt"/>
          <a:ea typeface="+mn-ea"/>
          <a:cs typeface="+mn-cs"/>
        </a:defRPr>
      </a:lvl1pPr>
      <a:lvl2pPr marL="574675" indent="-195263" algn="l" rtl="0" fontAlgn="base">
        <a:spcBef>
          <a:spcPct val="20000"/>
        </a:spcBef>
        <a:spcAft>
          <a:spcPct val="0"/>
        </a:spcAft>
        <a:buChar char="–"/>
        <a:defRPr sz="1600">
          <a:solidFill>
            <a:schemeClr val="tx1"/>
          </a:solidFill>
          <a:latin typeface="+mn-lt"/>
          <a:ea typeface="+mn-ea"/>
        </a:defRPr>
      </a:lvl2pPr>
      <a:lvl3pPr marL="1279525" indent="-228600" algn="l" rtl="0" fontAlgn="base">
        <a:spcBef>
          <a:spcPct val="20000"/>
        </a:spcBef>
        <a:spcAft>
          <a:spcPct val="0"/>
        </a:spcAft>
        <a:buChar char="•"/>
        <a:defRPr sz="1600">
          <a:solidFill>
            <a:schemeClr val="tx1"/>
          </a:solidFill>
          <a:latin typeface="+mn-lt"/>
          <a:ea typeface="+mn-ea"/>
        </a:defRPr>
      </a:lvl3pPr>
      <a:lvl4pPr marL="1698625" indent="-228600" algn="l" rtl="0" fontAlgn="base">
        <a:spcBef>
          <a:spcPct val="20000"/>
        </a:spcBef>
        <a:spcAft>
          <a:spcPct val="0"/>
        </a:spcAft>
        <a:buChar char="–"/>
        <a:defRPr sz="1600">
          <a:solidFill>
            <a:schemeClr val="tx1"/>
          </a:solidFill>
          <a:latin typeface="+mn-lt"/>
          <a:ea typeface="+mn-ea"/>
        </a:defRPr>
      </a:lvl4pPr>
      <a:lvl5pPr marL="2117725" indent="-228600" algn="l" rtl="0" fontAlgn="base">
        <a:spcBef>
          <a:spcPct val="20000"/>
        </a:spcBef>
        <a:spcAft>
          <a:spcPct val="0"/>
        </a:spcAft>
        <a:buChar char="»"/>
        <a:defRPr sz="1600">
          <a:solidFill>
            <a:schemeClr val="tx1"/>
          </a:solidFill>
          <a:latin typeface="+mn-lt"/>
          <a:ea typeface="+mn-ea"/>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da-DK"/>
              <a:t>Click to edit Master title style</a:t>
            </a:r>
          </a:p>
        </p:txBody>
      </p:sp>
      <p:sp>
        <p:nvSpPr>
          <p:cNvPr id="111619" name="Rectangle 3"/>
          <p:cNvSpPr>
            <a:spLocks noGrp="1" noChangeArrowheads="1"/>
          </p:cNvSpPr>
          <p:nvPr>
            <p:ph type="body" idx="1"/>
          </p:nvPr>
        </p:nvSpPr>
        <p:spPr bwMode="auto">
          <a:xfrm>
            <a:off x="609600" y="1600200"/>
            <a:ext cx="7772400" cy="456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pic>
        <p:nvPicPr>
          <p:cNvPr id="111624" name="Picture 8" descr="DTU-DK-A1"/>
          <p:cNvPicPr>
            <a:picLocks noChangeAspect="1" noChangeArrowheads="1"/>
          </p:cNvPicPr>
          <p:nvPr/>
        </p:nvPicPr>
        <p:blipFill>
          <a:blip r:embed="rId13">
            <a:extLst>
              <a:ext uri="{28A0092B-C50C-407E-A947-70E740481C1C}">
                <a14:useLocalDpi xmlns:a14="http://schemas.microsoft.com/office/drawing/2010/main" val="0"/>
              </a:ext>
            </a:extLst>
          </a:blip>
          <a:srcRect l="78432"/>
          <a:stretch>
            <a:fillRect/>
          </a:stretch>
        </p:blipFill>
        <p:spPr bwMode="auto">
          <a:xfrm>
            <a:off x="8270875" y="279400"/>
            <a:ext cx="479425" cy="533400"/>
          </a:xfrm>
          <a:prstGeom prst="rect">
            <a:avLst/>
          </a:prstGeom>
          <a:noFill/>
          <a:extLst>
            <a:ext uri="{909E8E84-426E-40dd-AFC4-6F175D3DCCD1}">
              <a14:hiddenFill xmlns:a14="http://schemas.microsoft.com/office/drawing/2010/main">
                <a:solidFill>
                  <a:srgbClr val="FFFFFF"/>
                </a:solidFill>
              </a14:hiddenFill>
            </a:ext>
          </a:extLst>
        </p:spPr>
      </p:pic>
      <p:sp>
        <p:nvSpPr>
          <p:cNvPr id="111625" name="Rectangle 9"/>
          <p:cNvSpPr>
            <a:spLocks noChangeArrowheads="1"/>
          </p:cNvSpPr>
          <p:nvPr userDrawn="1"/>
        </p:nvSpPr>
        <p:spPr bwMode="auto">
          <a:xfrm>
            <a:off x="7618413" y="6477000"/>
            <a:ext cx="763587"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algn="r" eaLnBrk="0" hangingPunct="0">
              <a:spcBef>
                <a:spcPct val="0"/>
              </a:spcBef>
            </a:pPr>
            <a:r>
              <a:rPr lang="en-GB" sz="900"/>
              <a:t>17.04.2008</a:t>
            </a:r>
            <a:endParaRPr lang="da-DK" sz="900"/>
          </a:p>
        </p:txBody>
      </p:sp>
      <p:sp>
        <p:nvSpPr>
          <p:cNvPr id="111626" name="Rectangle 10"/>
          <p:cNvSpPr>
            <a:spLocks noChangeArrowheads="1"/>
          </p:cNvSpPr>
          <p:nvPr userDrawn="1"/>
        </p:nvSpPr>
        <p:spPr bwMode="auto">
          <a:xfrm>
            <a:off x="4800600" y="6477000"/>
            <a:ext cx="27416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algn="r" eaLnBrk="0" hangingPunct="0">
              <a:spcBef>
                <a:spcPct val="0"/>
              </a:spcBef>
            </a:pPr>
            <a:r>
              <a:rPr lang="da-DK" sz="900"/>
              <a:t>Præsentationens navn</a:t>
            </a:r>
          </a:p>
        </p:txBody>
      </p:sp>
      <p:sp>
        <p:nvSpPr>
          <p:cNvPr id="111627" name="Rectangle 11"/>
          <p:cNvSpPr>
            <a:spLocks noChangeArrowheads="1"/>
          </p:cNvSpPr>
          <p:nvPr userDrawn="1"/>
        </p:nvSpPr>
        <p:spPr bwMode="auto">
          <a:xfrm>
            <a:off x="609600" y="6477000"/>
            <a:ext cx="304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eaLnBrk="0" hangingPunct="0">
              <a:spcBef>
                <a:spcPct val="0"/>
              </a:spcBef>
            </a:pPr>
            <a:fld id="{41D1DBA6-79E3-9647-8780-447D04AC8B9E}" type="slidenum">
              <a:rPr lang="da-DK" sz="900"/>
              <a:pPr eaLnBrk="0" hangingPunct="0">
                <a:spcBef>
                  <a:spcPct val="0"/>
                </a:spcBef>
              </a:pPr>
              <a:t>‹#›</a:t>
            </a:fld>
            <a:endParaRPr lang="da-DK" sz="900"/>
          </a:p>
        </p:txBody>
      </p:sp>
      <p:sp>
        <p:nvSpPr>
          <p:cNvPr id="111628" name="Rectangle 12"/>
          <p:cNvSpPr>
            <a:spLocks noChangeArrowheads="1"/>
          </p:cNvSpPr>
          <p:nvPr userDrawn="1"/>
        </p:nvSpPr>
        <p:spPr bwMode="auto">
          <a:xfrm>
            <a:off x="989013" y="6477000"/>
            <a:ext cx="3692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eaLnBrk="0" hangingPunct="0">
              <a:spcBef>
                <a:spcPct val="0"/>
              </a:spcBef>
            </a:pPr>
            <a:r>
              <a:rPr lang="da-DK" sz="900" b="1"/>
              <a:t>DTU Space, Danmarks Tekniske Universitet</a:t>
            </a:r>
          </a:p>
        </p:txBody>
      </p:sp>
    </p:spTree>
  </p:cSld>
  <p:clrMap bg1="lt1" tx1="dk1" bg2="lt2" tx2="dk2" accent1="accent1" accent2="accent2" accent3="accent3" accent4="accent4" accent5="accent5" accent6="accent6" hlink="hlink" folHlink="folHlink"/>
  <p:sldLayoutIdLst>
    <p:sldLayoutId id="214748365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rtl="0" fontAlgn="base">
        <a:spcBef>
          <a:spcPct val="0"/>
        </a:spcBef>
        <a:spcAft>
          <a:spcPct val="0"/>
        </a:spcAft>
        <a:defRPr sz="2400" b="1">
          <a:solidFill>
            <a:schemeClr val="tx1"/>
          </a:solidFill>
          <a:latin typeface="+mj-lt"/>
          <a:ea typeface="+mj-ea"/>
          <a:cs typeface="+mj-cs"/>
        </a:defRPr>
      </a:lvl1pPr>
      <a:lvl2pPr algn="l" rtl="0" fontAlgn="base">
        <a:spcBef>
          <a:spcPct val="0"/>
        </a:spcBef>
        <a:spcAft>
          <a:spcPct val="0"/>
        </a:spcAft>
        <a:defRPr sz="2400" b="1">
          <a:solidFill>
            <a:schemeClr val="tx1"/>
          </a:solidFill>
          <a:latin typeface="Verdana" charset="0"/>
          <a:ea typeface="ＭＳ Ｐゴシック" charset="0"/>
          <a:cs typeface="ＭＳ Ｐゴシック" charset="0"/>
        </a:defRPr>
      </a:lvl2pPr>
      <a:lvl3pPr algn="l" rtl="0" fontAlgn="base">
        <a:spcBef>
          <a:spcPct val="0"/>
        </a:spcBef>
        <a:spcAft>
          <a:spcPct val="0"/>
        </a:spcAft>
        <a:defRPr sz="2400" b="1">
          <a:solidFill>
            <a:schemeClr val="tx1"/>
          </a:solidFill>
          <a:latin typeface="Verdana" charset="0"/>
          <a:ea typeface="ＭＳ Ｐゴシック" charset="0"/>
          <a:cs typeface="ＭＳ Ｐゴシック" charset="0"/>
        </a:defRPr>
      </a:lvl3pPr>
      <a:lvl4pPr algn="l" rtl="0" fontAlgn="base">
        <a:spcBef>
          <a:spcPct val="0"/>
        </a:spcBef>
        <a:spcAft>
          <a:spcPct val="0"/>
        </a:spcAft>
        <a:defRPr sz="2400" b="1">
          <a:solidFill>
            <a:schemeClr val="tx1"/>
          </a:solidFill>
          <a:latin typeface="Verdana" charset="0"/>
          <a:ea typeface="ＭＳ Ｐゴシック" charset="0"/>
          <a:cs typeface="ＭＳ Ｐゴシック" charset="0"/>
        </a:defRPr>
      </a:lvl4pPr>
      <a:lvl5pPr algn="l" rtl="0" fontAlgn="base">
        <a:spcBef>
          <a:spcPct val="0"/>
        </a:spcBef>
        <a:spcAft>
          <a:spcPct val="0"/>
        </a:spcAft>
        <a:defRPr sz="2400" b="1">
          <a:solidFill>
            <a:schemeClr val="tx1"/>
          </a:solidFill>
          <a:latin typeface="Verdana" charset="0"/>
          <a:ea typeface="ＭＳ Ｐゴシック" charset="0"/>
          <a:cs typeface="ＭＳ Ｐゴシック" charset="0"/>
        </a:defRPr>
      </a:lvl5pPr>
      <a:lvl6pPr marL="457200" algn="l" rtl="0" fontAlgn="base">
        <a:spcBef>
          <a:spcPct val="0"/>
        </a:spcBef>
        <a:spcAft>
          <a:spcPct val="0"/>
        </a:spcAft>
        <a:defRPr sz="2400" b="1">
          <a:solidFill>
            <a:schemeClr val="tx1"/>
          </a:solidFill>
          <a:latin typeface="Verdana" charset="0"/>
          <a:ea typeface="ＭＳ Ｐゴシック" charset="0"/>
          <a:cs typeface="ＭＳ Ｐゴシック" charset="0"/>
        </a:defRPr>
      </a:lvl6pPr>
      <a:lvl7pPr marL="914400" algn="l" rtl="0" fontAlgn="base">
        <a:spcBef>
          <a:spcPct val="0"/>
        </a:spcBef>
        <a:spcAft>
          <a:spcPct val="0"/>
        </a:spcAft>
        <a:defRPr sz="2400" b="1">
          <a:solidFill>
            <a:schemeClr val="tx1"/>
          </a:solidFill>
          <a:latin typeface="Verdana" charset="0"/>
          <a:ea typeface="ＭＳ Ｐゴシック" charset="0"/>
          <a:cs typeface="ＭＳ Ｐゴシック" charset="0"/>
        </a:defRPr>
      </a:lvl7pPr>
      <a:lvl8pPr marL="1371600" algn="l" rtl="0" fontAlgn="base">
        <a:spcBef>
          <a:spcPct val="0"/>
        </a:spcBef>
        <a:spcAft>
          <a:spcPct val="0"/>
        </a:spcAft>
        <a:defRPr sz="2400" b="1">
          <a:solidFill>
            <a:schemeClr val="tx1"/>
          </a:solidFill>
          <a:latin typeface="Verdana" charset="0"/>
          <a:ea typeface="ＭＳ Ｐゴシック" charset="0"/>
          <a:cs typeface="ＭＳ Ｐゴシック" charset="0"/>
        </a:defRPr>
      </a:lvl8pPr>
      <a:lvl9pPr marL="1828800" algn="l" rtl="0" fontAlgn="base">
        <a:spcBef>
          <a:spcPct val="0"/>
        </a:spcBef>
        <a:spcAft>
          <a:spcPct val="0"/>
        </a:spcAft>
        <a:defRPr sz="2400" b="1">
          <a:solidFill>
            <a:schemeClr val="tx1"/>
          </a:solidFill>
          <a:latin typeface="Verdana" charset="0"/>
          <a:ea typeface="ＭＳ Ｐゴシック" charset="0"/>
          <a:cs typeface="ＭＳ Ｐゴシック" charset="0"/>
        </a:defRPr>
      </a:lvl9pPr>
    </p:titleStyle>
    <p:bodyStyle>
      <a:lvl1pPr marL="188913" indent="-188913" algn="l" rtl="0" fontAlgn="base">
        <a:spcBef>
          <a:spcPct val="20000"/>
        </a:spcBef>
        <a:spcAft>
          <a:spcPct val="0"/>
        </a:spcAft>
        <a:buChar char="•"/>
        <a:defRPr sz="1600">
          <a:solidFill>
            <a:schemeClr val="tx1"/>
          </a:solidFill>
          <a:latin typeface="+mn-lt"/>
          <a:ea typeface="+mn-ea"/>
          <a:cs typeface="+mn-cs"/>
        </a:defRPr>
      </a:lvl1pPr>
      <a:lvl2pPr marL="574675" indent="-195263" algn="l" rtl="0" fontAlgn="base">
        <a:spcBef>
          <a:spcPct val="20000"/>
        </a:spcBef>
        <a:spcAft>
          <a:spcPct val="0"/>
        </a:spcAft>
        <a:buChar char="–"/>
        <a:defRPr sz="1600">
          <a:solidFill>
            <a:schemeClr val="tx1"/>
          </a:solidFill>
          <a:latin typeface="+mn-lt"/>
          <a:ea typeface="+mn-ea"/>
        </a:defRPr>
      </a:lvl2pPr>
      <a:lvl3pPr marL="1279525" indent="-228600" algn="l" rtl="0" fontAlgn="base">
        <a:spcBef>
          <a:spcPct val="20000"/>
        </a:spcBef>
        <a:spcAft>
          <a:spcPct val="0"/>
        </a:spcAft>
        <a:buChar char="•"/>
        <a:defRPr sz="1600">
          <a:solidFill>
            <a:schemeClr val="tx1"/>
          </a:solidFill>
          <a:latin typeface="+mn-lt"/>
          <a:ea typeface="+mn-ea"/>
        </a:defRPr>
      </a:lvl3pPr>
      <a:lvl4pPr marL="1698625" indent="-228600" algn="l" rtl="0" fontAlgn="base">
        <a:spcBef>
          <a:spcPct val="20000"/>
        </a:spcBef>
        <a:spcAft>
          <a:spcPct val="0"/>
        </a:spcAft>
        <a:buChar char="–"/>
        <a:defRPr sz="1600">
          <a:solidFill>
            <a:schemeClr val="tx1"/>
          </a:solidFill>
          <a:latin typeface="+mn-lt"/>
          <a:ea typeface="+mn-ea"/>
        </a:defRPr>
      </a:lvl4pPr>
      <a:lvl5pPr marL="2117725" indent="-228600" algn="l" rtl="0" fontAlgn="base">
        <a:spcBef>
          <a:spcPct val="20000"/>
        </a:spcBef>
        <a:spcAft>
          <a:spcPct val="0"/>
        </a:spcAft>
        <a:buChar char="»"/>
        <a:defRPr sz="1600">
          <a:solidFill>
            <a:schemeClr val="tx1"/>
          </a:solidFill>
          <a:latin typeface="+mn-lt"/>
          <a:ea typeface="+mn-ea"/>
        </a:defRPr>
      </a:lvl5pPr>
      <a:lvl6pPr marL="2574925" indent="-228600" algn="l" rtl="0" fontAlgn="base">
        <a:spcBef>
          <a:spcPct val="20000"/>
        </a:spcBef>
        <a:spcAft>
          <a:spcPct val="0"/>
        </a:spcAft>
        <a:buChar char="»"/>
        <a:defRPr sz="1600">
          <a:solidFill>
            <a:schemeClr val="tx1"/>
          </a:solidFill>
          <a:latin typeface="+mn-lt"/>
          <a:ea typeface="+mn-ea"/>
        </a:defRPr>
      </a:lvl6pPr>
      <a:lvl7pPr marL="3032125" indent="-228600" algn="l" rtl="0" fontAlgn="base">
        <a:spcBef>
          <a:spcPct val="20000"/>
        </a:spcBef>
        <a:spcAft>
          <a:spcPct val="0"/>
        </a:spcAft>
        <a:buChar char="»"/>
        <a:defRPr sz="1600">
          <a:solidFill>
            <a:schemeClr val="tx1"/>
          </a:solidFill>
          <a:latin typeface="+mn-lt"/>
          <a:ea typeface="+mn-ea"/>
        </a:defRPr>
      </a:lvl7pPr>
      <a:lvl8pPr marL="3489325" indent="-228600" algn="l" rtl="0" fontAlgn="base">
        <a:spcBef>
          <a:spcPct val="20000"/>
        </a:spcBef>
        <a:spcAft>
          <a:spcPct val="0"/>
        </a:spcAft>
        <a:buChar char="»"/>
        <a:defRPr sz="1600">
          <a:solidFill>
            <a:schemeClr val="tx1"/>
          </a:solidFill>
          <a:latin typeface="+mn-lt"/>
          <a:ea typeface="+mn-ea"/>
        </a:defRPr>
      </a:lvl8pPr>
      <a:lvl9pPr marL="3946525"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5" Type="http://schemas.openxmlformats.org/officeDocument/2006/relationships/image" Target="../media/image22.png"/><Relationship Id="rId1" Type="http://schemas.microsoft.com/office/2007/relationships/media" Target="file://localhost/Users/allanhornstrup/Documents/DTUSpace/foredrag/FrSundGymnasium/hst15_expanding_universe.mpg" TargetMode="External"/><Relationship Id="rId2" Type="http://schemas.openxmlformats.org/officeDocument/2006/relationships/video" Target="file://localhost/Users/allanhornstrup/Documents/DTUSpace/foredrag/FrSundGymnasium/hst15_expanding_universe.mp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 Id="rId3"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8.gif"/><Relationship Id="rId4" Type="http://schemas.openxmlformats.org/officeDocument/2006/relationships/image" Target="../media/image39.jpeg"/><Relationship Id="rId5" Type="http://schemas.openxmlformats.org/officeDocument/2006/relationships/image" Target="../media/image40.gif"/><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2.png"/><Relationship Id="rId5" Type="http://schemas.openxmlformats.org/officeDocument/2006/relationships/image" Target="../media/image43.jpeg"/><Relationship Id="rId6" Type="http://schemas.openxmlformats.org/officeDocument/2006/relationships/image" Target="../media/image14.jpeg"/><Relationship Id="rId1" Type="http://schemas.microsoft.com/office/2007/relationships/media" Target="file://localhost/Users/allanhornstrup/Documents/DTUSpace/foredrag/Rysensteen_20110411/Rotation360.wmv" TargetMode="External"/><Relationship Id="rId2" Type="http://schemas.openxmlformats.org/officeDocument/2006/relationships/video" Target="file://localhost/Users/allanhornstrup/Documents/DTUSpace/foredrag/Rysensteen_20110411/Rotation360.wm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1.png"/><Relationship Id="rId1" Type="http://schemas.microsoft.com/office/2007/relationships/media" Target="file://localhost/Users/allanhornstrup/Documents/DTUSpace/foredrag/Rysensteen_20110411/plunge_i30l.mov" TargetMode="External"/><Relationship Id="rId2" Type="http://schemas.openxmlformats.org/officeDocument/2006/relationships/video" Target="file://localhost/Users/allanhornstrup/Documents/DTUSpace/foredrag/Rysensteen_20110411/plunge_i30l.mov"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52.png"/><Relationship Id="rId5" Type="http://schemas.openxmlformats.org/officeDocument/2006/relationships/image" Target="../media/image53.jpg"/><Relationship Id="rId1" Type="http://schemas.microsoft.com/office/2007/relationships/media" Target="file://localhost/Users/allanhornstrup/Documents/DTUSpace/foredrag/60+jubilarer/Herschel_Planck_Launch_EN_20090514_wmphigh.wmv" TargetMode="External"/><Relationship Id="rId2" Type="http://schemas.openxmlformats.org/officeDocument/2006/relationships/video" Target="file://localhost/Users/allanhornstrup/Documents/DTUSpace/foredrag/60+jubilarer/Herschel_Planck_Launch_EN_20090514_wmphigh.wm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5.gif"/><Relationship Id="rId4"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image" Target="../media/image54.gif"/></Relationships>
</file>

<file path=ppt/slides/_rels/slide33.xml.rels><?xml version="1.0" encoding="UTF-8" standalone="yes"?>
<Relationships xmlns="http://schemas.openxmlformats.org/package/2006/relationships"><Relationship Id="rId3" Type="http://schemas.microsoft.com/office/2007/relationships/media" Target="../media/media1.mp4"/><Relationship Id="rId4" Type="http://schemas.openxmlformats.org/officeDocument/2006/relationships/video" Target="../media/media1.mp4"/><Relationship Id="rId5" Type="http://schemas.openxmlformats.org/officeDocument/2006/relationships/slideLayout" Target="../slideLayouts/slideLayout12.xml"/><Relationship Id="rId6" Type="http://schemas.openxmlformats.org/officeDocument/2006/relationships/image" Target="../media/image42.png"/><Relationship Id="rId7" Type="http://schemas.openxmlformats.org/officeDocument/2006/relationships/image" Target="../media/image57.png"/><Relationship Id="rId1" Type="http://schemas.microsoft.com/office/2007/relationships/media" Target="file://localhost/Users/allanhornstrup/Documents/DTUSpace/foredrag/Rysensteen_20110411/Rotation360.wmv" TargetMode="External"/><Relationship Id="rId2" Type="http://schemas.openxmlformats.org/officeDocument/2006/relationships/video" Target="file://localhost/Users/allanhornstrup/Documents/DTUSpace/foredrag/Rysensteen_20110411/Rotation360.wmv" TargetMode="Externa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 Id="rId3"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65.jpeg"/><Relationship Id="rId5" Type="http://schemas.openxmlformats.org/officeDocument/2006/relationships/image" Target="../media/image66.png"/><Relationship Id="rId1" Type="http://schemas.microsoft.com/office/2007/relationships/media" Target="file://localhost/Users/allanhornstrup/Documents/DTUSpace/foredrag/FrSundGymnasium/100e350rot.mpg" TargetMode="External"/><Relationship Id="rId2" Type="http://schemas.openxmlformats.org/officeDocument/2006/relationships/video" Target="file://localhost/Users/allanhornstrup/Documents/DTUSpace/foredrag/FrSundGymnasium/100e350rot.m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1.jpeg"/><Relationship Id="rId5" Type="http://schemas.openxmlformats.org/officeDocument/2006/relationships/image" Target="../media/image67.png"/><Relationship Id="rId1" Type="http://schemas.microsoft.com/office/2007/relationships/media" Target="file://localhost/Users/allanhornstrup/Documents/DTUSpace/foredrag/FrSundGymnasium/comove.smaller.mpg" TargetMode="External"/><Relationship Id="rId2" Type="http://schemas.openxmlformats.org/officeDocument/2006/relationships/video" Target="file://localhost/Users/allanhornstrup/Documents/DTUSpace/foredrag/FrSundGymnasium/comove.smaller.mp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 Id="rId3" Type="http://schemas.openxmlformats.org/officeDocument/2006/relationships/image" Target="../media/image6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72.png"/><Relationship Id="rId1" Type="http://schemas.microsoft.com/office/2007/relationships/media" Target="../media/media2.mov"/><Relationship Id="rId2" Type="http://schemas.openxmlformats.org/officeDocument/2006/relationships/video" Target="../media/media2.mov"/></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microsoft.com/office/2007/relationships/media" Target="file://localhost/Users/allanhornstrup/Documents/DTUSpace/foredrag/Fyrtaarne/voice_of_Einstein.mp3" TargetMode="External"/><Relationship Id="rId2" Type="http://schemas.openxmlformats.org/officeDocument/2006/relationships/audio" Target="file://localhost/Users/allanhornstrup/Documents/DTUSpace/foredrag/Fyrtaarne/voice_of_Einstein.mp3"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p:txBody>
          <a:bodyPr/>
          <a:lstStyle/>
          <a:p>
            <a:r>
              <a:rPr lang="da-DK"/>
              <a:t>Universets første lys – </a:t>
            </a:r>
            <a:br>
              <a:rPr lang="da-DK"/>
            </a:br>
            <a:r>
              <a:rPr lang="da-DK" sz="1800"/>
              <a:t>og hvad deraf fulgte</a:t>
            </a:r>
            <a:endParaRPr lang="en-US"/>
          </a:p>
        </p:txBody>
      </p:sp>
      <p:sp>
        <p:nvSpPr>
          <p:cNvPr id="115715" name="Rectangle 3"/>
          <p:cNvSpPr>
            <a:spLocks noGrp="1" noChangeArrowheads="1"/>
          </p:cNvSpPr>
          <p:nvPr>
            <p:ph type="subTitle" idx="1"/>
          </p:nvPr>
        </p:nvSpPr>
        <p:spPr>
          <a:ln>
            <a:noFill/>
          </a:ln>
        </p:spPr>
        <p:txBody>
          <a:bodyPr/>
          <a:lstStyle/>
          <a:p>
            <a:r>
              <a:rPr lang="da-DK" dirty="0"/>
              <a:t>Allan Hornstrup</a:t>
            </a:r>
          </a:p>
          <a:p>
            <a:r>
              <a:rPr lang="da-DK" sz="1400" dirty="0"/>
              <a:t>Leder af astrofysikafdelingen på DTU </a:t>
            </a:r>
            <a:r>
              <a:rPr lang="da-DK" sz="1400" dirty="0" smtClean="0"/>
              <a:t>Space</a:t>
            </a:r>
          </a:p>
          <a:p>
            <a:endParaRPr lang="da-DK" sz="1400" dirty="0"/>
          </a:p>
          <a:p>
            <a:r>
              <a:rPr lang="da-DK" sz="1400" dirty="0" smtClean="0">
                <a:solidFill>
                  <a:schemeClr val="bg1">
                    <a:lumMod val="65000"/>
                  </a:schemeClr>
                </a:solidFill>
              </a:rPr>
              <a:t>Foredrag i Dansk Naturvidenskabsfestival 2011</a:t>
            </a:r>
            <a:endParaRPr lang="en-US" sz="1400" dirty="0">
              <a:solidFill>
                <a:schemeClr val="bg1">
                  <a:lumMod val="6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da-DK"/>
              <a:t>Gravitation</a:t>
            </a:r>
            <a:endParaRPr lang="en-US"/>
          </a:p>
        </p:txBody>
      </p:sp>
      <p:sp>
        <p:nvSpPr>
          <p:cNvPr id="230403" name="Rectangle 3"/>
          <p:cNvSpPr>
            <a:spLocks noGrp="1" noChangeArrowheads="1"/>
          </p:cNvSpPr>
          <p:nvPr>
            <p:ph type="body" idx="1"/>
          </p:nvPr>
        </p:nvSpPr>
        <p:spPr>
          <a:xfrm>
            <a:off x="609600" y="1600200"/>
            <a:ext cx="4394200" cy="4565650"/>
          </a:xfrm>
        </p:spPr>
        <p:txBody>
          <a:bodyPr/>
          <a:lstStyle/>
          <a:p>
            <a:r>
              <a:rPr lang="da-DK" u="sng"/>
              <a:t>Vigtig</a:t>
            </a:r>
            <a:r>
              <a:rPr lang="da-DK"/>
              <a:t> kraft i denne historie</a:t>
            </a:r>
          </a:p>
          <a:p>
            <a:r>
              <a:rPr lang="da-DK"/>
              <a:t>Gravitationen holder sammen på systemerne </a:t>
            </a:r>
          </a:p>
          <a:p>
            <a:pPr lvl="1"/>
            <a:r>
              <a:rPr lang="da-DK"/>
              <a:t>Stoffet i stjernerne</a:t>
            </a:r>
          </a:p>
          <a:p>
            <a:pPr lvl="1"/>
            <a:r>
              <a:rPr lang="da-DK"/>
              <a:t>Stjernerne i galakserne…</a:t>
            </a:r>
          </a:p>
          <a:p>
            <a:endParaRPr lang="da-DK"/>
          </a:p>
          <a:p>
            <a:r>
              <a:rPr lang="da-DK"/>
              <a:t>En yderst velkendt kraft på Jorden</a:t>
            </a:r>
          </a:p>
          <a:p>
            <a:endParaRPr lang="da-DK"/>
          </a:p>
          <a:p>
            <a:r>
              <a:rPr lang="da-DK"/>
              <a:t>Dominerende kraft over store afstande.</a:t>
            </a:r>
          </a:p>
          <a:p>
            <a:endParaRPr lang="da-DK"/>
          </a:p>
          <a:p>
            <a:endParaRPr lang="da-DK"/>
          </a:p>
          <a:p>
            <a:endParaRPr lang="da-DK"/>
          </a:p>
        </p:txBody>
      </p:sp>
      <p:pic>
        <p:nvPicPr>
          <p:cNvPr id="230404" name="Picture 4" descr="kontaktkra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738" y="1462088"/>
            <a:ext cx="3178175" cy="455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7052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04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04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da-DK"/>
              <a:t>Hubble opdagede i 1930</a:t>
            </a:r>
            <a:r>
              <a:rPr lang="ja-JP" altLang="da-DK"/>
              <a:t>’</a:t>
            </a:r>
            <a:r>
              <a:rPr lang="da-DK"/>
              <a:t>erne at alle galakserne bevæger sig væk fra os </a:t>
            </a:r>
            <a:br>
              <a:rPr lang="da-DK"/>
            </a:br>
            <a:r>
              <a:rPr lang="da-DK" sz="1600"/>
              <a:t>hurtigere jo længere væk de var.</a:t>
            </a:r>
            <a:endParaRPr lang="en-US"/>
          </a:p>
        </p:txBody>
      </p:sp>
      <p:pic>
        <p:nvPicPr>
          <p:cNvPr id="132099" name="Picture 3" descr="EinsteinHubbleAdams"/>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11188" y="1773238"/>
            <a:ext cx="4762500" cy="357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4" descr="veldata19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2822575"/>
            <a:ext cx="3779837" cy="3416300"/>
          </a:xfrm>
          <a:prstGeom prst="rect">
            <a:avLst/>
          </a:prstGeom>
          <a:noFill/>
          <a:extLst>
            <a:ext uri="{909E8E84-426E-40dd-AFC4-6F175D3DCCD1}">
              <a14:hiddenFill xmlns:a14="http://schemas.microsoft.com/office/drawing/2010/main">
                <a:solidFill>
                  <a:srgbClr val="FFFFFF"/>
                </a:solidFill>
              </a14:hiddenFill>
            </a:ext>
          </a:extLst>
        </p:spPr>
      </p:pic>
      <p:sp>
        <p:nvSpPr>
          <p:cNvPr id="132101" name="Text Box 5"/>
          <p:cNvSpPr txBox="1">
            <a:spLocks noChangeArrowheads="1"/>
          </p:cNvSpPr>
          <p:nvPr/>
        </p:nvSpPr>
        <p:spPr bwMode="auto">
          <a:xfrm>
            <a:off x="684213" y="5589588"/>
            <a:ext cx="4535487"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r>
              <a:rPr lang="da-DK"/>
              <a:t>Einstein havde tidligere indført en kosmologisk konstant for at forklare </a:t>
            </a:r>
            <a:r>
              <a:rPr lang="da-DK" i="1"/>
              <a:t>ingen udvidelse</a:t>
            </a:r>
            <a:r>
              <a:rPr lang="da-DK"/>
              <a:t>, og så udvidede det sig alligevel!</a:t>
            </a:r>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da-DK"/>
              <a:t>Universets udvidelse</a:t>
            </a:r>
            <a:endParaRPr lang="en-US"/>
          </a:p>
        </p:txBody>
      </p:sp>
      <p:pic>
        <p:nvPicPr>
          <p:cNvPr id="133124" name="Picture 4" descr="kubisk_rumopdel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238" y="2103438"/>
            <a:ext cx="4329112" cy="4303712"/>
          </a:xfrm>
          <a:prstGeom prst="rect">
            <a:avLst/>
          </a:prstGeom>
          <a:noFill/>
          <a:extLst>
            <a:ext uri="{909E8E84-426E-40dd-AFC4-6F175D3DCCD1}">
              <a14:hiddenFill xmlns:a14="http://schemas.microsoft.com/office/drawing/2010/main">
                <a:solidFill>
                  <a:srgbClr val="FFFFFF"/>
                </a:solidFill>
              </a14:hiddenFill>
            </a:ext>
          </a:extLst>
        </p:spPr>
      </p:pic>
      <p:sp>
        <p:nvSpPr>
          <p:cNvPr id="133126" name="Text Box 6"/>
          <p:cNvSpPr txBox="1">
            <a:spLocks noChangeArrowheads="1"/>
          </p:cNvSpPr>
          <p:nvPr/>
        </p:nvSpPr>
        <p:spPr bwMode="auto">
          <a:xfrm>
            <a:off x="4792663" y="5524500"/>
            <a:ext cx="4000500" cy="641350"/>
          </a:xfrm>
          <a:prstGeom prst="rect">
            <a:avLst/>
          </a:prstGeom>
          <a:noFill/>
          <a:ln>
            <a:noFill/>
          </a:ln>
          <a:effectLst/>
          <a:extLst>
            <a:ext uri="{909E8E84-426E-40dd-AFC4-6F175D3DCCD1}">
              <a14:hiddenFill xmlns:a14="http://schemas.microsoft.com/office/drawing/2010/main">
                <a:solidFill>
                  <a:srgbClr val="3D8AC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da-DK" sz="1800">
                <a:latin typeface="Arial" charset="0"/>
              </a:rPr>
              <a:t>Universet har ikke noget centrum. Alle steder er lige </a:t>
            </a:r>
            <a:r>
              <a:rPr lang="ja-JP" altLang="da-DK" sz="1800">
                <a:latin typeface="Arial"/>
              </a:rPr>
              <a:t>”</a:t>
            </a:r>
            <a:r>
              <a:rPr lang="da-DK" sz="1800">
                <a:latin typeface="Arial" charset="0"/>
              </a:rPr>
              <a:t>gode</a:t>
            </a:r>
            <a:r>
              <a:rPr lang="ja-JP" altLang="da-DK" sz="1800">
                <a:latin typeface="Arial"/>
              </a:rPr>
              <a:t>”</a:t>
            </a:r>
            <a:r>
              <a:rPr lang="da-DK" sz="1800">
                <a:latin typeface="Arial" charset="0"/>
              </a:rPr>
              <a:t> </a:t>
            </a:r>
            <a:endParaRPr lang="en-US" sz="1800">
              <a:latin typeface="Arial" charset="0"/>
            </a:endParaRPr>
          </a:p>
        </p:txBody>
      </p:sp>
      <p:pic>
        <p:nvPicPr>
          <p:cNvPr id="133127" name="hst15_expanding_universe.mp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4859338" y="2133600"/>
            <a:ext cx="3657600" cy="27432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31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3312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r>
              <a:rPr lang="da-DK"/>
              <a:t>Big Bang</a:t>
            </a:r>
            <a:endParaRPr lang="en-US"/>
          </a:p>
        </p:txBody>
      </p:sp>
      <p:sp>
        <p:nvSpPr>
          <p:cNvPr id="220163" name="Rectangle 3"/>
          <p:cNvSpPr>
            <a:spLocks noGrp="1" noChangeArrowheads="1"/>
          </p:cNvSpPr>
          <p:nvPr>
            <p:ph type="body" idx="1"/>
          </p:nvPr>
        </p:nvSpPr>
        <p:spPr>
          <a:xfrm>
            <a:off x="609600" y="1600200"/>
            <a:ext cx="2449513" cy="4565650"/>
          </a:xfrm>
        </p:spPr>
        <p:txBody>
          <a:bodyPr/>
          <a:lstStyle/>
          <a:p>
            <a:r>
              <a:rPr lang="da-DK"/>
              <a:t>Der må have været et big bang</a:t>
            </a:r>
          </a:p>
          <a:p>
            <a:endParaRPr lang="da-DK"/>
          </a:p>
          <a:p>
            <a:r>
              <a:rPr lang="da-DK"/>
              <a:t>For hvis universet udvider sig nu, må det tidligere have været mindre – meget mindre!</a:t>
            </a:r>
          </a:p>
          <a:p>
            <a:endParaRPr lang="da-DK"/>
          </a:p>
          <a:p>
            <a:r>
              <a:rPr lang="da-DK"/>
              <a:t>Kan vi måle </a:t>
            </a:r>
            <a:br>
              <a:rPr lang="da-DK"/>
            </a:br>
            <a:r>
              <a:rPr lang="da-DK"/>
              <a:t>Big Bang?</a:t>
            </a:r>
            <a:endParaRPr lang="en-US"/>
          </a:p>
        </p:txBody>
      </p:sp>
      <p:pic>
        <p:nvPicPr>
          <p:cNvPr id="220164" name="Picture 4" descr="990350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1443038"/>
            <a:ext cx="5256213" cy="4722812"/>
          </a:xfrm>
          <a:prstGeom prst="rect">
            <a:avLst/>
          </a:prstGeom>
          <a:noFill/>
          <a:extLst>
            <a:ext uri="{909E8E84-426E-40dd-AFC4-6F175D3DCCD1}">
              <a14:hiddenFill xmlns:a14="http://schemas.microsoft.com/office/drawing/2010/main">
                <a:solidFill>
                  <a:srgbClr val="FFFFFF"/>
                </a:solidFill>
              </a14:hiddenFill>
            </a:ext>
          </a:extLst>
        </p:spPr>
      </p:pic>
      <p:sp>
        <p:nvSpPr>
          <p:cNvPr id="220165" name="Line 5"/>
          <p:cNvSpPr>
            <a:spLocks noChangeShapeType="1"/>
          </p:cNvSpPr>
          <p:nvPr/>
        </p:nvSpPr>
        <p:spPr bwMode="auto">
          <a:xfrm>
            <a:off x="2339975" y="3573463"/>
            <a:ext cx="1511300" cy="1943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endParaRPr lang="en-US"/>
          </a:p>
        </p:txBody>
      </p:sp>
    </p:spTree>
    <p:extLst>
      <p:ext uri="{BB962C8B-B14F-4D97-AF65-F5344CB8AC3E}">
        <p14:creationId xmlns:p14="http://schemas.microsoft.com/office/powerpoint/2010/main" val="314712556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da-DK" dirty="0"/>
              <a:t>Lad os lige kigge lidt på Big Bang</a:t>
            </a:r>
            <a:endParaRPr lang="en-US" dirty="0"/>
          </a:p>
        </p:txBody>
      </p:sp>
      <p:pic>
        <p:nvPicPr>
          <p:cNvPr id="132099" name="Picture 3" descr="Horn_Antenna-in_Holmdel,_New_Jersey"/>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284663" y="2276475"/>
            <a:ext cx="3763962" cy="295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4"/>
          <p:cNvSpPr txBox="1">
            <a:spLocks noChangeArrowheads="1"/>
          </p:cNvSpPr>
          <p:nvPr/>
        </p:nvSpPr>
        <p:spPr bwMode="auto">
          <a:xfrm>
            <a:off x="682625" y="1787525"/>
            <a:ext cx="3384550" cy="44005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r>
              <a:rPr lang="da-DK" dirty="0">
                <a:latin typeface="Verdana" charset="0"/>
              </a:rPr>
              <a:t>Det er hele universet samlet i et punkt</a:t>
            </a:r>
          </a:p>
          <a:p>
            <a:pPr>
              <a:buFontTx/>
              <a:buChar char="-"/>
            </a:pPr>
            <a:r>
              <a:rPr lang="da-DK" dirty="0">
                <a:latin typeface="Verdana" charset="0"/>
              </a:rPr>
              <a:t> </a:t>
            </a:r>
            <a:r>
              <a:rPr lang="da-DK" dirty="0" smtClean="0">
                <a:latin typeface="Verdana" charset="0"/>
              </a:rPr>
              <a:t>enormt varmt</a:t>
            </a:r>
            <a:endParaRPr lang="da-DK" dirty="0">
              <a:latin typeface="Verdana" charset="0"/>
            </a:endParaRPr>
          </a:p>
          <a:p>
            <a:pPr>
              <a:buFontTx/>
              <a:buChar char="-"/>
            </a:pPr>
            <a:r>
              <a:rPr lang="da-DK" dirty="0">
                <a:latin typeface="Verdana" charset="0"/>
              </a:rPr>
              <a:t> </a:t>
            </a:r>
            <a:r>
              <a:rPr lang="da-DK" dirty="0" smtClean="0">
                <a:latin typeface="Verdana" charset="0"/>
              </a:rPr>
              <a:t>enormt </a:t>
            </a:r>
            <a:r>
              <a:rPr lang="da-DK" dirty="0">
                <a:latin typeface="Verdana" charset="0"/>
              </a:rPr>
              <a:t>tæt</a:t>
            </a:r>
          </a:p>
          <a:p>
            <a:pPr>
              <a:buFontTx/>
              <a:buChar char="-"/>
            </a:pPr>
            <a:r>
              <a:rPr lang="da-DK" dirty="0">
                <a:latin typeface="Verdana" charset="0"/>
              </a:rPr>
              <a:t> Tåget</a:t>
            </a:r>
          </a:p>
          <a:p>
            <a:pPr>
              <a:buFontTx/>
              <a:buChar char="-"/>
            </a:pPr>
            <a:r>
              <a:rPr lang="da-DK" dirty="0">
                <a:latin typeface="Verdana" charset="0"/>
              </a:rPr>
              <a:t> Det udvider sig - derfor</a:t>
            </a:r>
          </a:p>
          <a:p>
            <a:pPr lvl="1">
              <a:buFontTx/>
              <a:buChar char="-"/>
            </a:pPr>
            <a:r>
              <a:rPr lang="da-DK" dirty="0">
                <a:latin typeface="Verdana" charset="0"/>
              </a:rPr>
              <a:t>Koldere og </a:t>
            </a:r>
            <a:r>
              <a:rPr lang="da-DK" dirty="0" smtClean="0">
                <a:solidFill>
                  <a:srgbClr val="0000FF"/>
                </a:solidFill>
                <a:latin typeface="Verdana" charset="0"/>
              </a:rPr>
              <a:t>koldere (3000K)</a:t>
            </a:r>
            <a:endParaRPr lang="da-DK" dirty="0">
              <a:solidFill>
                <a:srgbClr val="0000FF"/>
              </a:solidFill>
              <a:latin typeface="Verdana" charset="0"/>
            </a:endParaRPr>
          </a:p>
          <a:p>
            <a:pPr>
              <a:buFontTx/>
              <a:buChar char="-"/>
            </a:pPr>
            <a:r>
              <a:rPr lang="da-DK" dirty="0">
                <a:latin typeface="Verdana" charset="0"/>
              </a:rPr>
              <a:t> Efter 380.000 år en ny epoke</a:t>
            </a:r>
          </a:p>
          <a:p>
            <a:pPr lvl="1">
              <a:buFontTx/>
              <a:buChar char="-"/>
            </a:pPr>
            <a:r>
              <a:rPr lang="da-DK" dirty="0">
                <a:latin typeface="Verdana" charset="0"/>
              </a:rPr>
              <a:t>Atomer dannes – brint</a:t>
            </a:r>
          </a:p>
          <a:p>
            <a:pPr lvl="1">
              <a:buFontTx/>
              <a:buChar char="-"/>
            </a:pPr>
            <a:r>
              <a:rPr lang="da-DK" dirty="0">
                <a:latin typeface="Verdana" charset="0"/>
              </a:rPr>
              <a:t>Strålingen slap fri</a:t>
            </a:r>
          </a:p>
          <a:p>
            <a:r>
              <a:rPr lang="da-DK" b="1" dirty="0">
                <a:latin typeface="Verdana" charset="0"/>
              </a:rPr>
              <a:t>Det er Universets første lys</a:t>
            </a:r>
          </a:p>
          <a:p>
            <a:r>
              <a:rPr lang="da-DK" dirty="0">
                <a:latin typeface="Verdana" charset="0"/>
              </a:rPr>
              <a:t>Opdaget ved et tilfælde af </a:t>
            </a:r>
            <a:r>
              <a:rPr lang="da-DK" dirty="0" err="1">
                <a:latin typeface="Verdana" charset="0"/>
              </a:rPr>
              <a:t>Penzias</a:t>
            </a:r>
            <a:r>
              <a:rPr lang="da-DK" dirty="0">
                <a:latin typeface="Verdana" charset="0"/>
              </a:rPr>
              <a:t> og Wilson i 1964 </a:t>
            </a:r>
            <a:endParaRPr lang="en-US" dirty="0">
              <a:latin typeface="Verdana" charset="0"/>
            </a:endParaRPr>
          </a:p>
        </p:txBody>
      </p:sp>
      <p:sp>
        <p:nvSpPr>
          <p:cNvPr id="132101" name="Text Box 5"/>
          <p:cNvSpPr txBox="1">
            <a:spLocks noChangeArrowheads="1"/>
          </p:cNvSpPr>
          <p:nvPr/>
        </p:nvSpPr>
        <p:spPr bwMode="auto">
          <a:xfrm>
            <a:off x="4284663" y="5345113"/>
            <a:ext cx="3889375" cy="61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r>
              <a:rPr lang="da-DK">
                <a:latin typeface="Verdana" charset="0"/>
              </a:rPr>
              <a:t>Penzias og Wilson ved deres antenne</a:t>
            </a:r>
          </a:p>
          <a:p>
            <a:r>
              <a:rPr lang="da-DK">
                <a:latin typeface="Verdana" charset="0"/>
              </a:rPr>
              <a:t>De fik Nobelprisen i 1978</a:t>
            </a:r>
            <a:endParaRPr lang="en-US">
              <a:latin typeface="Verdana" charset="0"/>
            </a:endParaRPr>
          </a:p>
        </p:txBody>
      </p:sp>
      <p:pic>
        <p:nvPicPr>
          <p:cNvPr id="132102" name="Picture 6" descr="ta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2276475"/>
            <a:ext cx="1079500" cy="987425"/>
          </a:xfrm>
          <a:prstGeom prst="rect">
            <a:avLst/>
          </a:prstGeom>
          <a:noFill/>
          <a:extLst>
            <a:ext uri="{909E8E84-426E-40dd-AFC4-6F175D3DCCD1}">
              <a14:hiddenFill xmlns:a14="http://schemas.microsoft.com/office/drawing/2010/main">
                <a:solidFill>
                  <a:srgbClr val="FFFFFF"/>
                </a:solidFill>
              </a14:hiddenFill>
            </a:ext>
          </a:extLst>
        </p:spPr>
      </p:pic>
      <p:pic>
        <p:nvPicPr>
          <p:cNvPr id="132103" name="Picture 7" descr="at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8167" y="3500438"/>
            <a:ext cx="2232025" cy="223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90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210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2100">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210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21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2100">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2100">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mph" presetSubtype="2" fill="hold" nodeType="clickEffect">
                                  <p:stCondLst>
                                    <p:cond delay="0"/>
                                  </p:stCondLst>
                                  <p:childTnLst>
                                    <p:animClr clrSpc="rgb" dir="cw">
                                      <p:cBhvr override="childStyle">
                                        <p:cTn id="24" dur="2000" fill="hold"/>
                                        <p:tgtEl>
                                          <p:spTgt spid="132100">
                                            <p:txEl>
                                              <p:pRg st="5" end="5"/>
                                            </p:txEl>
                                          </p:spTgt>
                                        </p:tgtEl>
                                        <p:attrNameLst>
                                          <p:attrName>style.color</p:attrName>
                                        </p:attrNameLst>
                                      </p:cBhvr>
                                      <p:to>
                                        <a:schemeClr val="hlink"/>
                                      </p:to>
                                    </p:animClr>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2100">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2100">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210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2100">
                                            <p:txEl>
                                              <p:pRg st="8" end="8"/>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3210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2100">
                                            <p:txEl>
                                              <p:pRg st="9" end="9"/>
                                            </p:txEl>
                                          </p:spTgt>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32103"/>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32100">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209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2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Kan</a:t>
            </a:r>
            <a:r>
              <a:rPr lang="en-US" dirty="0" smtClean="0"/>
              <a:t> man </a:t>
            </a:r>
            <a:r>
              <a:rPr lang="en-US" dirty="0" err="1" smtClean="0"/>
              <a:t>virkelig</a:t>
            </a:r>
            <a:r>
              <a:rPr lang="en-US" dirty="0" smtClean="0"/>
              <a:t> se </a:t>
            </a:r>
            <a:r>
              <a:rPr lang="en-US" dirty="0" err="1" smtClean="0"/>
              <a:t>det</a:t>
            </a:r>
            <a:r>
              <a:rPr lang="en-US" dirty="0" smtClean="0"/>
              <a:t>?</a:t>
            </a:r>
            <a:endParaRPr lang="en-US" dirty="0"/>
          </a:p>
        </p:txBody>
      </p:sp>
      <p:sp>
        <p:nvSpPr>
          <p:cNvPr id="3" name="Content Placeholder 2"/>
          <p:cNvSpPr>
            <a:spLocks noGrp="1"/>
          </p:cNvSpPr>
          <p:nvPr>
            <p:ph idx="1"/>
          </p:nvPr>
        </p:nvSpPr>
        <p:spPr/>
        <p:txBody>
          <a:bodyPr/>
          <a:lstStyle/>
          <a:p>
            <a:r>
              <a:rPr lang="en-US" dirty="0" err="1" smtClean="0"/>
              <a:t>Ikke</a:t>
            </a:r>
            <a:r>
              <a:rPr lang="en-US" dirty="0" smtClean="0"/>
              <a:t> med </a:t>
            </a:r>
            <a:r>
              <a:rPr lang="en-US" dirty="0" err="1" smtClean="0"/>
              <a:t>det</a:t>
            </a:r>
            <a:r>
              <a:rPr lang="en-US" dirty="0" smtClean="0"/>
              <a:t> “</a:t>
            </a:r>
            <a:r>
              <a:rPr lang="en-US" dirty="0" err="1" smtClean="0"/>
              <a:t>blotte</a:t>
            </a:r>
            <a:r>
              <a:rPr lang="en-US" dirty="0" smtClean="0"/>
              <a:t> </a:t>
            </a:r>
            <a:r>
              <a:rPr lang="en-US" dirty="0" err="1" smtClean="0"/>
              <a:t>øje</a:t>
            </a:r>
            <a:r>
              <a:rPr lang="en-US" dirty="0" smtClean="0"/>
              <a:t>”.</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Men </a:t>
            </a:r>
            <a:r>
              <a:rPr lang="en-US" dirty="0" err="1" smtClean="0"/>
              <a:t>brug</a:t>
            </a:r>
            <a:r>
              <a:rPr lang="en-US" dirty="0" smtClean="0"/>
              <a:t> </a:t>
            </a:r>
            <a:r>
              <a:rPr lang="en-US" dirty="0" err="1" smtClean="0"/>
              <a:t>mikrobølger</a:t>
            </a:r>
            <a:r>
              <a:rPr lang="en-US" dirty="0"/>
              <a:t>!</a:t>
            </a:r>
          </a:p>
        </p:txBody>
      </p:sp>
      <p:pic>
        <p:nvPicPr>
          <p:cNvPr id="4" name="Picture 3" descr="800px-Eye_ir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928" y="1628800"/>
            <a:ext cx="2438400" cy="1630680"/>
          </a:xfrm>
          <a:prstGeom prst="rect">
            <a:avLst/>
          </a:prstGeom>
        </p:spPr>
      </p:pic>
      <p:pic>
        <p:nvPicPr>
          <p:cNvPr id="5" name="Picture 4" descr="microwave-im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4005064"/>
            <a:ext cx="2468263" cy="1800200"/>
          </a:xfrm>
          <a:prstGeom prst="rect">
            <a:avLst/>
          </a:prstGeom>
        </p:spPr>
      </p:pic>
    </p:spTree>
    <p:extLst>
      <p:ext uri="{BB962C8B-B14F-4D97-AF65-F5344CB8AC3E}">
        <p14:creationId xmlns:p14="http://schemas.microsoft.com/office/powerpoint/2010/main" val="384961784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endParaRPr lang="en-US"/>
          </a:p>
        </p:txBody>
      </p:sp>
      <p:sp>
        <p:nvSpPr>
          <p:cNvPr id="227331" name="Rectangle 3"/>
          <p:cNvSpPr>
            <a:spLocks noGrp="1" noChangeArrowheads="1"/>
          </p:cNvSpPr>
          <p:nvPr>
            <p:ph type="body" idx="1"/>
          </p:nvPr>
        </p:nvSpPr>
        <p:spPr/>
        <p:txBody>
          <a:bodyPr/>
          <a:lstStyle/>
          <a:p>
            <a:endParaRPr lang="en-US"/>
          </a:p>
        </p:txBody>
      </p:sp>
      <p:pic>
        <p:nvPicPr>
          <p:cNvPr id="227333" name="Picture 5" descr="Electromagnetic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2863"/>
            <a:ext cx="8569325" cy="674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30464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da-DK"/>
              <a:t>Kosmisk Baggrundsstråling (CMB)	</a:t>
            </a:r>
            <a:endParaRPr lang="en-US"/>
          </a:p>
        </p:txBody>
      </p:sp>
      <p:sp>
        <p:nvSpPr>
          <p:cNvPr id="172035" name="Rectangle 3"/>
          <p:cNvSpPr>
            <a:spLocks noGrp="1" noChangeArrowheads="1"/>
          </p:cNvSpPr>
          <p:nvPr>
            <p:ph type="body" idx="1"/>
          </p:nvPr>
        </p:nvSpPr>
        <p:spPr>
          <a:xfrm>
            <a:off x="609600" y="1600200"/>
            <a:ext cx="7759700" cy="485775"/>
          </a:xfrm>
        </p:spPr>
        <p:txBody>
          <a:bodyPr/>
          <a:lstStyle/>
          <a:p>
            <a:r>
              <a:rPr lang="da-DK" sz="1400"/>
              <a:t>CMB først set (på hele himlen) af COBE (Cosmic Background Explorer):</a:t>
            </a:r>
          </a:p>
          <a:p>
            <a:endParaRPr lang="en-US" sz="1400"/>
          </a:p>
        </p:txBody>
      </p:sp>
      <p:pic>
        <p:nvPicPr>
          <p:cNvPr id="172036" name="Picture 4" descr="CobeScienceT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763" y="4232275"/>
            <a:ext cx="3548062" cy="2166938"/>
          </a:xfrm>
          <a:prstGeom prst="rect">
            <a:avLst/>
          </a:prstGeom>
          <a:noFill/>
          <a:extLst>
            <a:ext uri="{909E8E84-426E-40dd-AFC4-6F175D3DCCD1}">
              <a14:hiddenFill xmlns:a14="http://schemas.microsoft.com/office/drawing/2010/main">
                <a:solidFill>
                  <a:srgbClr val="FFFFFF"/>
                </a:solidFill>
              </a14:hiddenFill>
            </a:ext>
          </a:extLst>
        </p:spPr>
      </p:pic>
      <p:pic>
        <p:nvPicPr>
          <p:cNvPr id="172037" name="Picture 5" descr="CobeSatell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8" y="2484438"/>
            <a:ext cx="3479800" cy="392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9702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da-DK"/>
              <a:t>Baggrundsstrålingen</a:t>
            </a:r>
            <a:endParaRPr lang="en-US"/>
          </a:p>
        </p:txBody>
      </p:sp>
      <p:pic>
        <p:nvPicPr>
          <p:cNvPr id="262148" name="Picture 4" descr="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557338"/>
            <a:ext cx="5472113"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4596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da-DK"/>
              <a:t>Målinger af mikrobølger</a:t>
            </a:r>
            <a:endParaRPr lang="en-US"/>
          </a:p>
        </p:txBody>
      </p:sp>
      <p:sp>
        <p:nvSpPr>
          <p:cNvPr id="136195" name="Rectangle 3"/>
          <p:cNvSpPr>
            <a:spLocks noChangeArrowheads="1"/>
          </p:cNvSpPr>
          <p:nvPr/>
        </p:nvSpPr>
        <p:spPr bwMode="auto">
          <a:xfrm>
            <a:off x="723900" y="194468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88913" indent="-188913">
              <a:spcBef>
                <a:spcPct val="20000"/>
              </a:spcBef>
              <a:buFontTx/>
              <a:buChar char="•"/>
            </a:pPr>
            <a:endParaRPr lang="en-US"/>
          </a:p>
        </p:txBody>
      </p:sp>
      <p:pic>
        <p:nvPicPr>
          <p:cNvPr id="136196" name="Picture 4" descr="AllSkyOpti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63" y="2060848"/>
            <a:ext cx="4027487" cy="2027237"/>
          </a:xfrm>
          <a:prstGeom prst="rect">
            <a:avLst/>
          </a:prstGeom>
          <a:noFill/>
          <a:extLst>
            <a:ext uri="{909E8E84-426E-40dd-AFC4-6F175D3DCCD1}">
              <a14:hiddenFill xmlns:a14="http://schemas.microsoft.com/office/drawing/2010/main">
                <a:solidFill>
                  <a:srgbClr val="FFFFFF"/>
                </a:solidFill>
              </a14:hiddenFill>
            </a:ext>
          </a:extLst>
        </p:spPr>
      </p:pic>
      <p:pic>
        <p:nvPicPr>
          <p:cNvPr id="136197" name="Picture 5" descr="AllSky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313" y="1844824"/>
            <a:ext cx="3873500" cy="2155825"/>
          </a:xfrm>
          <a:prstGeom prst="rect">
            <a:avLst/>
          </a:prstGeom>
          <a:noFill/>
          <a:extLst>
            <a:ext uri="{909E8E84-426E-40dd-AFC4-6F175D3DCCD1}">
              <a14:hiddenFill xmlns:a14="http://schemas.microsoft.com/office/drawing/2010/main">
                <a:solidFill>
                  <a:srgbClr val="FFFFFF"/>
                </a:solidFill>
              </a14:hiddenFill>
            </a:ext>
          </a:extLst>
        </p:spPr>
      </p:pic>
      <p:sp>
        <p:nvSpPr>
          <p:cNvPr id="136198" name="Text Box 6"/>
          <p:cNvSpPr txBox="1">
            <a:spLocks noChangeArrowheads="1"/>
          </p:cNvSpPr>
          <p:nvPr/>
        </p:nvSpPr>
        <p:spPr bwMode="auto">
          <a:xfrm>
            <a:off x="1528763" y="4149080"/>
            <a:ext cx="2247900" cy="641350"/>
          </a:xfrm>
          <a:prstGeom prst="rect">
            <a:avLst/>
          </a:prstGeom>
          <a:noFill/>
          <a:ln>
            <a:noFill/>
          </a:ln>
          <a:effectLst/>
          <a:extLst>
            <a:ext uri="{909E8E84-426E-40dd-AFC4-6F175D3DCCD1}">
              <a14:hiddenFill xmlns:a14="http://schemas.microsoft.com/office/drawing/2010/main">
                <a:solidFill>
                  <a:srgbClr val="3D8AC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da-DK" sz="1800" dirty="0">
                <a:latin typeface="Arial" charset="0"/>
              </a:rPr>
              <a:t>Himlen i galaktiske koordinater</a:t>
            </a:r>
            <a:endParaRPr lang="en-US" sz="1800" dirty="0">
              <a:latin typeface="Arial" charset="0"/>
            </a:endParaRPr>
          </a:p>
        </p:txBody>
      </p:sp>
      <p:sp>
        <p:nvSpPr>
          <p:cNvPr id="136199" name="Text Box 7"/>
          <p:cNvSpPr txBox="1">
            <a:spLocks noChangeArrowheads="1"/>
          </p:cNvSpPr>
          <p:nvPr/>
        </p:nvSpPr>
        <p:spPr bwMode="auto">
          <a:xfrm>
            <a:off x="5508625" y="4149080"/>
            <a:ext cx="2674938" cy="1465262"/>
          </a:xfrm>
          <a:prstGeom prst="rect">
            <a:avLst/>
          </a:prstGeom>
          <a:noFill/>
          <a:ln>
            <a:noFill/>
          </a:ln>
          <a:effectLst/>
          <a:extLst>
            <a:ext uri="{909E8E84-426E-40dd-AFC4-6F175D3DCCD1}">
              <a14:hiddenFill xmlns:a14="http://schemas.microsoft.com/office/drawing/2010/main">
                <a:solidFill>
                  <a:srgbClr val="3D8AC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da-DK" sz="1800" dirty="0">
                <a:latin typeface="Arial" charset="0"/>
              </a:rPr>
              <a:t>Sammenlign med Jorden afbildet i samme </a:t>
            </a:r>
            <a:r>
              <a:rPr lang="ja-JP" altLang="da-DK" sz="1800" dirty="0">
                <a:latin typeface="Arial"/>
              </a:rPr>
              <a:t>”</a:t>
            </a:r>
            <a:r>
              <a:rPr lang="da-DK" sz="1800" dirty="0">
                <a:latin typeface="Arial" charset="0"/>
              </a:rPr>
              <a:t>type</a:t>
            </a:r>
            <a:r>
              <a:rPr lang="ja-JP" altLang="da-DK" sz="1800" dirty="0">
                <a:latin typeface="Arial"/>
              </a:rPr>
              <a:t>”</a:t>
            </a:r>
            <a:r>
              <a:rPr lang="da-DK" sz="1800" dirty="0">
                <a:latin typeface="Arial" charset="0"/>
              </a:rPr>
              <a:t> koordinater. </a:t>
            </a:r>
            <a:br>
              <a:rPr lang="da-DK" sz="1800" dirty="0">
                <a:latin typeface="Arial" charset="0"/>
              </a:rPr>
            </a:br>
            <a:r>
              <a:rPr lang="da-DK" sz="1800" dirty="0">
                <a:latin typeface="Arial" charset="0"/>
              </a:rPr>
              <a:t>Her temperaturer som forskellige farver</a:t>
            </a:r>
            <a:endParaRPr lang="en-US" sz="1800" dirty="0">
              <a:latin typeface="Arial" charset="0"/>
            </a:endParaRPr>
          </a:p>
        </p:txBody>
      </p:sp>
      <p:pic>
        <p:nvPicPr>
          <p:cNvPr id="136200" name="Picture 8" descr="CobeSatellite"/>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3902447" y="4941168"/>
            <a:ext cx="1317625" cy="1484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da-DK" dirty="0"/>
              <a:t>DTU Space	</a:t>
            </a:r>
            <a:endParaRPr lang="en-US" dirty="0"/>
          </a:p>
        </p:txBody>
      </p:sp>
      <p:pic>
        <p:nvPicPr>
          <p:cNvPr id="125956" name="Picture 4" descr="Mane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240213" y="3068638"/>
            <a:ext cx="3932237" cy="2614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539552" y="1556792"/>
            <a:ext cx="3311525" cy="4801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r>
              <a:rPr lang="da-DK" dirty="0" smtClean="0"/>
              <a:t>1962: Danmark i Rummet</a:t>
            </a:r>
          </a:p>
          <a:p>
            <a:r>
              <a:rPr lang="da-DK" dirty="0" smtClean="0"/>
              <a:t>Ionosfærelab på DTH, Lyngby</a:t>
            </a:r>
          </a:p>
          <a:p>
            <a:r>
              <a:rPr lang="da-DK" dirty="0" smtClean="0"/>
              <a:t>1968</a:t>
            </a:r>
            <a:r>
              <a:rPr lang="da-DK" dirty="0"/>
              <a:t>: </a:t>
            </a:r>
            <a:r>
              <a:rPr lang="da-DK" dirty="0">
                <a:solidFill>
                  <a:srgbClr val="FF0000"/>
                </a:solidFill>
              </a:rPr>
              <a:t>Dansk Rumforskningsinstitut</a:t>
            </a:r>
            <a:r>
              <a:rPr lang="da-DK" dirty="0"/>
              <a:t/>
            </a:r>
            <a:br>
              <a:rPr lang="da-DK" dirty="0"/>
            </a:br>
            <a:r>
              <a:rPr lang="da-DK" dirty="0"/>
              <a:t>Lyngby</a:t>
            </a:r>
          </a:p>
          <a:p>
            <a:r>
              <a:rPr lang="da-DK" dirty="0"/>
              <a:t>1996: Flyt til </a:t>
            </a:r>
            <a:r>
              <a:rPr lang="da-DK" dirty="0" smtClean="0"/>
              <a:t>København</a:t>
            </a:r>
            <a:endParaRPr lang="da-DK" dirty="0"/>
          </a:p>
          <a:p>
            <a:r>
              <a:rPr lang="da-DK" dirty="0"/>
              <a:t>2005: To nye afdelinger fra KMS – nu </a:t>
            </a:r>
            <a:r>
              <a:rPr lang="da-DK" dirty="0">
                <a:solidFill>
                  <a:srgbClr val="FF0000"/>
                </a:solidFill>
              </a:rPr>
              <a:t>Danmarks Rumcenter</a:t>
            </a:r>
          </a:p>
          <a:p>
            <a:r>
              <a:rPr lang="da-DK" dirty="0"/>
              <a:t>2007: Fusioneret med DTU</a:t>
            </a:r>
          </a:p>
          <a:p>
            <a:r>
              <a:rPr lang="da-DK" dirty="0"/>
              <a:t>2008: Nyt navn: </a:t>
            </a:r>
          </a:p>
          <a:p>
            <a:r>
              <a:rPr lang="da-DK" dirty="0">
                <a:solidFill>
                  <a:srgbClr val="FF0000"/>
                </a:solidFill>
              </a:rPr>
              <a:t>Institut for rumforskning og </a:t>
            </a:r>
            <a:br>
              <a:rPr lang="da-DK" dirty="0">
                <a:solidFill>
                  <a:srgbClr val="FF0000"/>
                </a:solidFill>
              </a:rPr>
            </a:br>
            <a:r>
              <a:rPr lang="da-DK" dirty="0">
                <a:solidFill>
                  <a:srgbClr val="FF0000"/>
                </a:solidFill>
              </a:rPr>
              <a:t>-teknologi på Danmarks Tekniske Universitet</a:t>
            </a:r>
          </a:p>
          <a:p>
            <a:r>
              <a:rPr lang="da-DK" dirty="0"/>
              <a:t>(eller blot: DTU Space</a:t>
            </a:r>
            <a:r>
              <a:rPr lang="da-DK" dirty="0" smtClean="0"/>
              <a:t>)</a:t>
            </a:r>
          </a:p>
          <a:p>
            <a:r>
              <a:rPr lang="da-DK" dirty="0" smtClean="0"/>
              <a:t>2012: Flyt til Lyngby</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da-DK"/>
              <a:t>Resultater fra COBE</a:t>
            </a:r>
            <a:endParaRPr lang="en-US"/>
          </a:p>
        </p:txBody>
      </p:sp>
      <p:sp>
        <p:nvSpPr>
          <p:cNvPr id="137219" name="Rectangle 3"/>
          <p:cNvSpPr>
            <a:spLocks noGrp="1" noChangeArrowheads="1"/>
          </p:cNvSpPr>
          <p:nvPr>
            <p:ph type="body" idx="1"/>
          </p:nvPr>
        </p:nvSpPr>
        <p:spPr/>
        <p:txBody>
          <a:bodyPr/>
          <a:lstStyle/>
          <a:p>
            <a:endParaRPr lang="en-US"/>
          </a:p>
        </p:txBody>
      </p:sp>
      <p:pic>
        <p:nvPicPr>
          <p:cNvPr id="137220" name="Picture 4" descr="Blank_CMBhimm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14500"/>
            <a:ext cx="777240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5" descr="COBE_resul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146300"/>
            <a:ext cx="7848600" cy="3946525"/>
          </a:xfrm>
          <a:prstGeom prst="rect">
            <a:avLst/>
          </a:prstGeom>
          <a:noFill/>
          <a:extLst>
            <a:ext uri="{909E8E84-426E-40dd-AFC4-6F175D3DCCD1}">
              <a14:hiddenFill xmlns:a14="http://schemas.microsoft.com/office/drawing/2010/main">
                <a:solidFill>
                  <a:srgbClr val="FFFFFF"/>
                </a:solidFill>
              </a14:hiddenFill>
            </a:ext>
          </a:extLst>
        </p:spPr>
      </p:pic>
      <p:pic>
        <p:nvPicPr>
          <p:cNvPr id="137222" name="Picture 6" descr="CobeSatell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338" y="73025"/>
            <a:ext cx="1317625"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72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7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da-DK"/>
              <a:t>Universets første lys</a:t>
            </a:r>
            <a:endParaRPr lang="en-US"/>
          </a:p>
        </p:txBody>
      </p:sp>
      <p:sp>
        <p:nvSpPr>
          <p:cNvPr id="138243" name="Rectangle 3"/>
          <p:cNvSpPr>
            <a:spLocks noGrp="1" noChangeArrowheads="1"/>
          </p:cNvSpPr>
          <p:nvPr>
            <p:ph type="body" idx="1"/>
          </p:nvPr>
        </p:nvSpPr>
        <p:spPr/>
        <p:txBody>
          <a:bodyPr/>
          <a:lstStyle/>
          <a:p>
            <a:endParaRPr lang="en-US"/>
          </a:p>
        </p:txBody>
      </p:sp>
      <p:pic>
        <p:nvPicPr>
          <p:cNvPr id="138244" name="Picture 4" descr="COBE_resultf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13" y="1889125"/>
            <a:ext cx="5330825" cy="2670175"/>
          </a:xfrm>
          <a:prstGeom prst="rect">
            <a:avLst/>
          </a:prstGeom>
          <a:noFill/>
          <a:extLst>
            <a:ext uri="{909E8E84-426E-40dd-AFC4-6F175D3DCCD1}">
              <a14:hiddenFill xmlns:a14="http://schemas.microsoft.com/office/drawing/2010/main">
                <a:solidFill>
                  <a:srgbClr val="FFFFFF"/>
                </a:solidFill>
              </a14:hiddenFill>
            </a:ext>
          </a:extLst>
        </p:spPr>
      </p:pic>
      <p:pic>
        <p:nvPicPr>
          <p:cNvPr id="138245" name="Picture 5" descr="Standing_wav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6388" y="4643438"/>
            <a:ext cx="3636962" cy="944562"/>
          </a:xfrm>
          <a:prstGeom prst="rect">
            <a:avLst/>
          </a:prstGeom>
          <a:noFill/>
          <a:extLst>
            <a:ext uri="{909E8E84-426E-40dd-AFC4-6F175D3DCCD1}">
              <a14:hiddenFill xmlns:a14="http://schemas.microsoft.com/office/drawing/2010/main">
                <a:solidFill>
                  <a:srgbClr val="FFFFFF"/>
                </a:solidFill>
              </a14:hiddenFill>
            </a:ext>
          </a:extLst>
        </p:spPr>
      </p:pic>
      <p:pic>
        <p:nvPicPr>
          <p:cNvPr id="138246" name="Picture 6" descr="576px-Overt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8600" y="4572000"/>
            <a:ext cx="1914525" cy="1987550"/>
          </a:xfrm>
          <a:prstGeom prst="rect">
            <a:avLst/>
          </a:prstGeom>
          <a:noFill/>
          <a:extLst>
            <a:ext uri="{909E8E84-426E-40dd-AFC4-6F175D3DCCD1}">
              <a14:hiddenFill xmlns:a14="http://schemas.microsoft.com/office/drawing/2010/main">
                <a:solidFill>
                  <a:srgbClr val="FFFFFF"/>
                </a:solidFill>
              </a14:hiddenFill>
            </a:ext>
          </a:extLst>
        </p:spPr>
      </p:pic>
      <p:sp>
        <p:nvSpPr>
          <p:cNvPr id="138247" name="Text Box 7"/>
          <p:cNvSpPr txBox="1">
            <a:spLocks noChangeArrowheads="1"/>
          </p:cNvSpPr>
          <p:nvPr/>
        </p:nvSpPr>
        <p:spPr bwMode="auto">
          <a:xfrm>
            <a:off x="250825" y="5805488"/>
            <a:ext cx="3359150" cy="641350"/>
          </a:xfrm>
          <a:prstGeom prst="rect">
            <a:avLst/>
          </a:prstGeom>
          <a:noFill/>
          <a:ln>
            <a:noFill/>
          </a:ln>
          <a:effectLst/>
          <a:extLst>
            <a:ext uri="{909E8E84-426E-40dd-AFC4-6F175D3DCCD1}">
              <a14:hiddenFill xmlns:a14="http://schemas.microsoft.com/office/drawing/2010/main">
                <a:solidFill>
                  <a:srgbClr val="3D8AC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da-DK" sz="1800">
                <a:latin typeface="Arial" charset="0"/>
              </a:rPr>
              <a:t>Resultaterne fra COBE bekræfter, at vi er her </a:t>
            </a:r>
            <a:r>
              <a:rPr lang="da-DK" sz="1800">
                <a:latin typeface="Arial" charset="0"/>
                <a:sym typeface="Wingdings" charset="0"/>
              </a:rPr>
              <a:t></a:t>
            </a:r>
            <a:endParaRPr lang="en-US" sz="1800">
              <a:latin typeface="Arial" charset="0"/>
            </a:endParaRPr>
          </a:p>
        </p:txBody>
      </p:sp>
      <p:sp>
        <p:nvSpPr>
          <p:cNvPr id="138248" name="Text Box 8"/>
          <p:cNvSpPr txBox="1">
            <a:spLocks noChangeArrowheads="1"/>
          </p:cNvSpPr>
          <p:nvPr/>
        </p:nvSpPr>
        <p:spPr bwMode="auto">
          <a:xfrm>
            <a:off x="4283075" y="4816475"/>
            <a:ext cx="708025" cy="854075"/>
          </a:xfrm>
          <a:prstGeom prst="rect">
            <a:avLst/>
          </a:prstGeom>
          <a:noFill/>
          <a:ln>
            <a:noFill/>
          </a:ln>
          <a:effectLst/>
          <a:extLst>
            <a:ext uri="{909E8E84-426E-40dd-AFC4-6F175D3DCCD1}">
              <a14:hiddenFill xmlns:a14="http://schemas.microsoft.com/office/drawing/2010/main">
                <a:solidFill>
                  <a:srgbClr val="3D8AC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da-DK" sz="1000">
                <a:latin typeface="Arial" charset="0"/>
              </a:rPr>
              <a:t>Stående bølger i det tidlige univers</a:t>
            </a:r>
            <a:endParaRPr lang="en-US" sz="1000">
              <a:latin typeface="Arial" charset="0"/>
            </a:endParaRPr>
          </a:p>
        </p:txBody>
      </p:sp>
      <p:pic>
        <p:nvPicPr>
          <p:cNvPr id="2" name="Picture 1" descr="Anisotropy1.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1021274"/>
            <a:ext cx="3528392" cy="61985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da-DK"/>
              <a:t>Universets første lys</a:t>
            </a:r>
            <a:endParaRPr lang="en-US"/>
          </a:p>
        </p:txBody>
      </p:sp>
      <p:pic>
        <p:nvPicPr>
          <p:cNvPr id="139267" name="Picture 3" descr="TaagenLette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057400" y="1700213"/>
            <a:ext cx="4876800" cy="3657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p:cNvSpPr txBox="1">
            <a:spLocks noChangeArrowheads="1"/>
          </p:cNvSpPr>
          <p:nvPr/>
        </p:nvSpPr>
        <p:spPr bwMode="auto">
          <a:xfrm>
            <a:off x="1692275" y="5661025"/>
            <a:ext cx="568801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r>
              <a:rPr lang="da-DK"/>
              <a:t>Tågen lettede efter 380.000 år, men </a:t>
            </a:r>
            <a:r>
              <a:rPr lang="ja-JP" altLang="da-DK"/>
              <a:t>”</a:t>
            </a:r>
            <a:r>
              <a:rPr lang="da-DK"/>
              <a:t>bjergene</a:t>
            </a:r>
            <a:r>
              <a:rPr lang="ja-JP" altLang="da-DK"/>
              <a:t>”</a:t>
            </a:r>
            <a:r>
              <a:rPr lang="da-DK"/>
              <a:t> var allerede dannet</a:t>
            </a:r>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da-DK"/>
              <a:t>Planck – en ESA satellit</a:t>
            </a:r>
            <a:endParaRPr lang="en-US"/>
          </a:p>
        </p:txBody>
      </p:sp>
      <p:pic>
        <p:nvPicPr>
          <p:cNvPr id="165892" name="Rotation360.wmv">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633413" y="1557338"/>
            <a:ext cx="4154487" cy="332422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4" name="Text Box 6"/>
          <p:cNvSpPr txBox="1">
            <a:spLocks noChangeArrowheads="1"/>
          </p:cNvSpPr>
          <p:nvPr/>
        </p:nvSpPr>
        <p:spPr bwMode="auto">
          <a:xfrm>
            <a:off x="4859338" y="1628775"/>
            <a:ext cx="367347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r>
              <a:rPr lang="da-DK" dirty="0">
                <a:latin typeface="Arial" charset="0"/>
              </a:rPr>
              <a:t>ESA har bygget en satellit </a:t>
            </a:r>
            <a:r>
              <a:rPr lang="da-DK" b="1" dirty="0">
                <a:latin typeface="Arial" charset="0"/>
              </a:rPr>
              <a:t>til måling af den kosmiske mikrobølgebaggrundsstråling</a:t>
            </a:r>
          </a:p>
          <a:p>
            <a:endParaRPr lang="da-DK" dirty="0">
              <a:latin typeface="Arial" charset="0"/>
            </a:endParaRPr>
          </a:p>
          <a:p>
            <a:r>
              <a:rPr lang="da-DK" dirty="0">
                <a:latin typeface="Arial" charset="0"/>
              </a:rPr>
              <a:t>Danmark </a:t>
            </a:r>
            <a:r>
              <a:rPr lang="da-DK" dirty="0">
                <a:latin typeface="Verdana"/>
              </a:rPr>
              <a:t>–</a:t>
            </a:r>
            <a:r>
              <a:rPr lang="da-DK" dirty="0">
                <a:latin typeface="Arial" charset="0"/>
              </a:rPr>
              <a:t> DTU Space - har bidraget </a:t>
            </a:r>
            <a:endParaRPr lang="en-US" dirty="0">
              <a:latin typeface="Arial" charset="0"/>
            </a:endParaRPr>
          </a:p>
        </p:txBody>
      </p:sp>
      <p:pic>
        <p:nvPicPr>
          <p:cNvPr id="5" name="Picture 4" descr="Max_plan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360" y="3835425"/>
            <a:ext cx="1271587" cy="1889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7883797" y="5780112"/>
            <a:ext cx="1150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r>
              <a:rPr lang="da-DK" sz="1000" i="1" dirty="0">
                <a:latin typeface="Verdana" charset="0"/>
              </a:rPr>
              <a:t>Max Planck </a:t>
            </a:r>
            <a:br>
              <a:rPr lang="da-DK" sz="1000" i="1" dirty="0">
                <a:latin typeface="Verdana" charset="0"/>
              </a:rPr>
            </a:br>
            <a:r>
              <a:rPr lang="da-DK" sz="1000" i="1" dirty="0">
                <a:latin typeface="Verdana" charset="0"/>
              </a:rPr>
              <a:t>1858-1947</a:t>
            </a:r>
            <a:br>
              <a:rPr lang="da-DK" sz="1000" i="1" dirty="0">
                <a:latin typeface="Verdana" charset="0"/>
              </a:rPr>
            </a:br>
            <a:r>
              <a:rPr lang="da-DK" sz="1000" i="1" dirty="0">
                <a:latin typeface="Verdana" charset="0"/>
              </a:rPr>
              <a:t>Nobelpris i 1918</a:t>
            </a:r>
            <a:endParaRPr lang="en-US" sz="1000" i="1" dirty="0">
              <a:latin typeface="Verdana" charset="0"/>
            </a:endParaRPr>
          </a:p>
        </p:txBody>
      </p:sp>
      <p:pic>
        <p:nvPicPr>
          <p:cNvPr id="7" name="Picture 4" descr="F18-02 Planck black bod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4797152"/>
            <a:ext cx="2711174"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257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0" fill="hold"/>
                                        <p:tgtEl>
                                          <p:spTgt spid="16589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589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65892"/>
                                        </p:tgtEl>
                                      </p:cBhvr>
                                    </p:cmd>
                                  </p:childTnLst>
                                </p:cTn>
                              </p:par>
                            </p:childTnLst>
                          </p:cTn>
                        </p:par>
                      </p:childTnLst>
                    </p:cTn>
                  </p:par>
                </p:childTnLst>
              </p:cTn>
              <p:nextCondLst>
                <p:cond evt="onClick" delay="0">
                  <p:tgtEl>
                    <p:spTgt spid="165892"/>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16589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da-DK"/>
              <a:t>Baggrundsstrålingen</a:t>
            </a:r>
            <a:endParaRPr lang="en-US"/>
          </a:p>
        </p:txBody>
      </p:sp>
      <p:pic>
        <p:nvPicPr>
          <p:cNvPr id="262148" name="Picture 4" descr="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557338"/>
            <a:ext cx="5472113"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7976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da-DK"/>
              <a:t>Planck – med bedre opløsning</a:t>
            </a:r>
            <a:endParaRPr lang="en-US"/>
          </a:p>
        </p:txBody>
      </p:sp>
      <p:sp>
        <p:nvSpPr>
          <p:cNvPr id="138243" name="Rectangle 3"/>
          <p:cNvSpPr>
            <a:spLocks noChangeArrowheads="1"/>
          </p:cNvSpPr>
          <p:nvPr/>
        </p:nvSpPr>
        <p:spPr bwMode="auto">
          <a:xfrm>
            <a:off x="323850" y="15573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88913" indent="-188913">
              <a:spcBef>
                <a:spcPct val="20000"/>
              </a:spcBef>
              <a:buFontTx/>
              <a:buChar char="•"/>
            </a:pPr>
            <a:r>
              <a:rPr lang="da-DK">
                <a:latin typeface="Verdana" charset="0"/>
              </a:rPr>
              <a:t>Planck måler </a:t>
            </a:r>
          </a:p>
          <a:p>
            <a:pPr marL="574675" lvl="1" indent="-195263">
              <a:spcBef>
                <a:spcPct val="20000"/>
              </a:spcBef>
              <a:buFontTx/>
              <a:buChar char="–"/>
            </a:pPr>
            <a:r>
              <a:rPr lang="da-DK">
                <a:latin typeface="Verdana" charset="0"/>
              </a:rPr>
              <a:t>temperatur med mikro-graders nøjagtighed, og </a:t>
            </a:r>
          </a:p>
          <a:p>
            <a:pPr marL="574675" lvl="1" indent="-195263">
              <a:spcBef>
                <a:spcPct val="20000"/>
              </a:spcBef>
              <a:buFontTx/>
              <a:buChar char="–"/>
            </a:pPr>
            <a:r>
              <a:rPr lang="da-DK">
                <a:latin typeface="Verdana" charset="0"/>
              </a:rPr>
              <a:t>bedre end 0.2 grader rumlig opløsning – kan dermed skelne strukturer med udstrækning ca. 100 mio lysår</a:t>
            </a:r>
          </a:p>
        </p:txBody>
      </p:sp>
      <p:pic>
        <p:nvPicPr>
          <p:cNvPr id="138244" name="Picture 4" descr="planck_6_hig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830513"/>
            <a:ext cx="2544762" cy="3551237"/>
          </a:xfrm>
          <a:prstGeom prst="rect">
            <a:avLst/>
          </a:prstGeom>
          <a:noFill/>
          <a:extLst>
            <a:ext uri="{909E8E84-426E-40dd-AFC4-6F175D3DCCD1}">
              <a14:hiddenFill xmlns:a14="http://schemas.microsoft.com/office/drawing/2010/main">
                <a:solidFill>
                  <a:srgbClr val="FFFFFF"/>
                </a:solidFill>
              </a14:hiddenFill>
            </a:ext>
          </a:extLst>
        </p:spPr>
      </p:pic>
      <p:sp>
        <p:nvSpPr>
          <p:cNvPr id="138246" name="Text Box 6"/>
          <p:cNvSpPr txBox="1">
            <a:spLocks noChangeArrowheads="1"/>
          </p:cNvSpPr>
          <p:nvPr/>
        </p:nvSpPr>
        <p:spPr bwMode="auto">
          <a:xfrm>
            <a:off x="4643438" y="3454400"/>
            <a:ext cx="388937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r>
              <a:rPr lang="da-DK" dirty="0">
                <a:latin typeface="Verdana" charset="0"/>
              </a:rPr>
              <a:t>Instrumenterne</a:t>
            </a:r>
          </a:p>
          <a:p>
            <a:pPr>
              <a:buFontTx/>
              <a:buChar char="-"/>
            </a:pPr>
            <a:r>
              <a:rPr lang="da-DK" dirty="0">
                <a:latin typeface="Verdana" charset="0"/>
              </a:rPr>
              <a:t>Kræver nedkøling til 0.1K</a:t>
            </a:r>
            <a:br>
              <a:rPr lang="da-DK" dirty="0">
                <a:latin typeface="Verdana" charset="0"/>
              </a:rPr>
            </a:br>
            <a:r>
              <a:rPr lang="da-DK" dirty="0">
                <a:latin typeface="Verdana" charset="0"/>
              </a:rPr>
              <a:t>altså kun 100 milligrader over det absolutte nulpunkt!</a:t>
            </a:r>
          </a:p>
          <a:p>
            <a:pPr>
              <a:buFontTx/>
              <a:buChar char="-"/>
            </a:pPr>
            <a:r>
              <a:rPr lang="da-DK" dirty="0">
                <a:latin typeface="Verdana" charset="0"/>
              </a:rPr>
              <a:t>Anvender bl.a. flydende He</a:t>
            </a:r>
          </a:p>
          <a:p>
            <a:pPr>
              <a:buFontTx/>
              <a:buChar char="-"/>
            </a:pPr>
            <a:r>
              <a:rPr lang="da-DK" dirty="0">
                <a:latin typeface="Verdana" charset="0"/>
              </a:rPr>
              <a:t>Derfor er levetiden begrænset</a:t>
            </a:r>
          </a:p>
          <a:p>
            <a:pPr lvl="1">
              <a:buFontTx/>
              <a:buChar char="-"/>
            </a:pPr>
            <a:r>
              <a:rPr lang="da-DK" dirty="0" smtClean="0">
                <a:latin typeface="Verdana" charset="0"/>
              </a:rPr>
              <a:t>3 </a:t>
            </a:r>
            <a:r>
              <a:rPr lang="da-DK" dirty="0" err="1">
                <a:latin typeface="Verdana" charset="0"/>
              </a:rPr>
              <a:t>mdr</a:t>
            </a:r>
            <a:r>
              <a:rPr lang="da-DK" dirty="0">
                <a:latin typeface="Verdana" charset="0"/>
              </a:rPr>
              <a:t> check-fase</a:t>
            </a:r>
          </a:p>
          <a:p>
            <a:pPr lvl="1">
              <a:buFontTx/>
              <a:buChar char="-"/>
            </a:pPr>
            <a:r>
              <a:rPr lang="da-DK" dirty="0" smtClean="0">
                <a:latin typeface="Verdana" charset="0"/>
              </a:rPr>
              <a:t>25 </a:t>
            </a:r>
            <a:r>
              <a:rPr lang="da-DK" dirty="0" err="1">
                <a:latin typeface="Verdana" charset="0"/>
              </a:rPr>
              <a:t>mdr</a:t>
            </a:r>
            <a:r>
              <a:rPr lang="da-DK" dirty="0">
                <a:latin typeface="Verdana" charset="0"/>
              </a:rPr>
              <a:t> operation</a:t>
            </a:r>
          </a:p>
        </p:txBody>
      </p:sp>
    </p:spTree>
    <p:extLst>
      <p:ext uri="{BB962C8B-B14F-4D97-AF65-F5344CB8AC3E}">
        <p14:creationId xmlns:p14="http://schemas.microsoft.com/office/powerpoint/2010/main" val="40564625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da-DK"/>
              <a:t>Spejlproduktionen og test</a:t>
            </a:r>
            <a:endParaRPr lang="en-US"/>
          </a:p>
        </p:txBody>
      </p:sp>
      <p:pic>
        <p:nvPicPr>
          <p:cNvPr id="147459" name="Picture 3" descr="Core"/>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11188" y="1557338"/>
            <a:ext cx="3455987" cy="2647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 Box 4"/>
          <p:cNvSpPr txBox="1">
            <a:spLocks noChangeArrowheads="1"/>
          </p:cNvSpPr>
          <p:nvPr/>
        </p:nvSpPr>
        <p:spPr bwMode="auto">
          <a:xfrm>
            <a:off x="611188" y="4292600"/>
            <a:ext cx="27368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r>
              <a:rPr lang="da-DK">
                <a:latin typeface="Verdana" charset="0"/>
              </a:rPr>
              <a:t>Skal kunne holde til en nedkøling fra stuetemperatur til -240</a:t>
            </a:r>
            <a:r>
              <a:rPr lang="da-DK" baseline="30000">
                <a:latin typeface="Verdana" charset="0"/>
              </a:rPr>
              <a:t>o</a:t>
            </a:r>
            <a:r>
              <a:rPr lang="da-DK">
                <a:latin typeface="Verdana" charset="0"/>
              </a:rPr>
              <a:t>C</a:t>
            </a:r>
          </a:p>
          <a:p>
            <a:endParaRPr lang="da-DK">
              <a:latin typeface="Verdana" charset="0"/>
            </a:endParaRPr>
          </a:p>
          <a:p>
            <a:r>
              <a:rPr lang="da-DK">
                <a:latin typeface="Verdana" charset="0"/>
              </a:rPr>
              <a:t>Valg af limtype afgørende!</a:t>
            </a:r>
            <a:endParaRPr lang="en-US">
              <a:latin typeface="Verdana" charset="0"/>
            </a:endParaRPr>
          </a:p>
        </p:txBody>
      </p:sp>
      <p:pic>
        <p:nvPicPr>
          <p:cNvPr id="147461" name="Picture 5" descr="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557338"/>
            <a:ext cx="4356100" cy="3503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8798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da-DK"/>
              <a:t>Aflevering til ESA</a:t>
            </a:r>
            <a:endParaRPr lang="en-US"/>
          </a:p>
        </p:txBody>
      </p:sp>
      <p:pic>
        <p:nvPicPr>
          <p:cNvPr id="148483" name="Picture 3" descr="DSC00737"/>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450975" y="1600200"/>
            <a:ext cx="6088063" cy="4565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190682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endParaRPr lang="en-US"/>
          </a:p>
        </p:txBody>
      </p:sp>
      <p:pic>
        <p:nvPicPr>
          <p:cNvPr id="149507" name="Picture 3" descr="Planck-prepare-for-transport__ID_PAVO2008-1447_H[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11188" y="260350"/>
            <a:ext cx="6088062" cy="4565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4"/>
          <p:cNvSpPr txBox="1">
            <a:spLocks noChangeArrowheads="1"/>
          </p:cNvSpPr>
          <p:nvPr/>
        </p:nvSpPr>
        <p:spPr bwMode="auto">
          <a:xfrm>
            <a:off x="684213" y="5084763"/>
            <a:ext cx="4392612"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r>
              <a:rPr lang="da-DK">
                <a:latin typeface="Verdana" charset="0"/>
              </a:rPr>
              <a:t>Kulfiber– spejle:   29.2 kg  /  13.6 kg</a:t>
            </a:r>
          </a:p>
          <a:p>
            <a:r>
              <a:rPr lang="da-DK">
                <a:solidFill>
                  <a:schemeClr val="bg2"/>
                </a:solidFill>
                <a:latin typeface="Verdana" charset="0"/>
              </a:rPr>
              <a:t>Al   :                  500    kg  / 160   kg</a:t>
            </a:r>
          </a:p>
          <a:p>
            <a:r>
              <a:rPr lang="da-DK">
                <a:solidFill>
                  <a:schemeClr val="bg2"/>
                </a:solidFill>
                <a:latin typeface="Verdana" charset="0"/>
              </a:rPr>
              <a:t>glas :                 470    kg  / 150   kg</a:t>
            </a:r>
            <a:endParaRPr lang="en-US">
              <a:solidFill>
                <a:schemeClr val="bg2"/>
              </a:solidFill>
              <a:latin typeface="Verdana" charset="0"/>
            </a:endParaRPr>
          </a:p>
        </p:txBody>
      </p:sp>
    </p:spTree>
    <p:extLst>
      <p:ext uri="{BB962C8B-B14F-4D97-AF65-F5344CB8AC3E}">
        <p14:creationId xmlns:p14="http://schemas.microsoft.com/office/powerpoint/2010/main" val="315752402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da-DK"/>
              <a:t>LFI/HFI instrumenterne</a:t>
            </a:r>
            <a:endParaRPr lang="en-US"/>
          </a:p>
        </p:txBody>
      </p:sp>
      <p:sp>
        <p:nvSpPr>
          <p:cNvPr id="150531" name="Rectangle 3"/>
          <p:cNvSpPr>
            <a:spLocks noGrp="1" noChangeArrowheads="1"/>
          </p:cNvSpPr>
          <p:nvPr>
            <p:ph type="body" idx="1"/>
          </p:nvPr>
        </p:nvSpPr>
        <p:spPr/>
        <p:txBody>
          <a:bodyPr/>
          <a:lstStyle/>
          <a:p>
            <a:endParaRPr lang="en-US"/>
          </a:p>
        </p:txBody>
      </p:sp>
      <p:pic>
        <p:nvPicPr>
          <p:cNvPr id="150532" name="Picture 4" descr="Combined focal planes of Planck's two instru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628775"/>
            <a:ext cx="3024187" cy="3024188"/>
          </a:xfrm>
          <a:prstGeom prst="rect">
            <a:avLst/>
          </a:prstGeom>
          <a:noFill/>
          <a:extLst>
            <a:ext uri="{909E8E84-426E-40dd-AFC4-6F175D3DCCD1}">
              <a14:hiddenFill xmlns:a14="http://schemas.microsoft.com/office/drawing/2010/main">
                <a:solidFill>
                  <a:srgbClr val="FFFFFF"/>
                </a:solidFill>
              </a14:hiddenFill>
            </a:ext>
          </a:extLst>
        </p:spPr>
      </p:pic>
      <p:pic>
        <p:nvPicPr>
          <p:cNvPr id="1505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609725"/>
            <a:ext cx="3609975" cy="3043238"/>
          </a:xfrm>
          <a:prstGeom prst="rect">
            <a:avLst/>
          </a:prstGeom>
          <a:noFill/>
          <a:extLst>
            <a:ext uri="{909E8E84-426E-40dd-AFC4-6F175D3DCCD1}">
              <a14:hiddenFill xmlns:a14="http://schemas.microsoft.com/office/drawing/2010/main">
                <a:solidFill>
                  <a:srgbClr val="FFFFFF"/>
                </a:solidFill>
              </a14:hiddenFill>
            </a:ext>
          </a:extLst>
        </p:spPr>
      </p:pic>
      <p:sp>
        <p:nvSpPr>
          <p:cNvPr id="150534" name="Text Box 6"/>
          <p:cNvSpPr txBox="1">
            <a:spLocks noChangeArrowheads="1"/>
          </p:cNvSpPr>
          <p:nvPr/>
        </p:nvSpPr>
        <p:spPr bwMode="auto">
          <a:xfrm>
            <a:off x="611188" y="4868863"/>
            <a:ext cx="20113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0"/>
              </a:spcBef>
            </a:pPr>
            <a:r>
              <a:rPr lang="da-DK" sz="2400" b="1">
                <a:latin typeface="Times New Roman" charset="0"/>
              </a:rPr>
              <a:t>Field of View:</a:t>
            </a:r>
          </a:p>
          <a:p>
            <a:pPr>
              <a:spcBef>
                <a:spcPct val="0"/>
              </a:spcBef>
            </a:pPr>
            <a:r>
              <a:rPr lang="da-DK" sz="2400" b="1">
                <a:latin typeface="Times New Roman" charset="0"/>
                <a:cs typeface="Times New Roman" charset="0"/>
              </a:rPr>
              <a:t>± 4 deg</a:t>
            </a:r>
          </a:p>
        </p:txBody>
      </p:sp>
      <p:sp>
        <p:nvSpPr>
          <p:cNvPr id="150535" name="Text Box 7"/>
          <p:cNvSpPr txBox="1">
            <a:spLocks noChangeArrowheads="1"/>
          </p:cNvSpPr>
          <p:nvPr/>
        </p:nvSpPr>
        <p:spPr bwMode="auto">
          <a:xfrm>
            <a:off x="4284663" y="5172075"/>
            <a:ext cx="40322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r>
              <a:rPr lang="da-DK">
                <a:latin typeface="Verdana" charset="0"/>
              </a:rPr>
              <a:t>Frekvenserne svarer til bølgelængder på mellem 0,35mm og 10mm</a:t>
            </a:r>
            <a:endParaRPr lang="en-US">
              <a:latin typeface="Verdana" charset="0"/>
            </a:endParaRPr>
          </a:p>
        </p:txBody>
      </p:sp>
    </p:spTree>
    <p:extLst>
      <p:ext uri="{BB962C8B-B14F-4D97-AF65-F5344CB8AC3E}">
        <p14:creationId xmlns:p14="http://schemas.microsoft.com/office/powerpoint/2010/main" val="129618623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da-DK"/>
              <a:t>DTU Space</a:t>
            </a:r>
            <a:endParaRPr lang="en-US"/>
          </a:p>
        </p:txBody>
      </p:sp>
      <p:sp>
        <p:nvSpPr>
          <p:cNvPr id="141315" name="Rectangle 3"/>
          <p:cNvSpPr>
            <a:spLocks noGrp="1" noChangeArrowheads="1"/>
          </p:cNvSpPr>
          <p:nvPr>
            <p:ph type="body" idx="1"/>
          </p:nvPr>
        </p:nvSpPr>
        <p:spPr/>
        <p:txBody>
          <a:bodyPr/>
          <a:lstStyle/>
          <a:p>
            <a:pPr>
              <a:lnSpc>
                <a:spcPct val="90000"/>
              </a:lnSpc>
            </a:pPr>
            <a:r>
              <a:rPr lang="da-DK" sz="1800" dirty="0"/>
              <a:t>Astrofysik</a:t>
            </a:r>
          </a:p>
          <a:p>
            <a:pPr lvl="1">
              <a:lnSpc>
                <a:spcPct val="90000"/>
              </a:lnSpc>
            </a:pPr>
            <a:r>
              <a:rPr lang="da-DK" sz="1000" dirty="0"/>
              <a:t>Storskalastrukturer i universet (Galaksehobe, Planck satellitten)</a:t>
            </a:r>
          </a:p>
          <a:p>
            <a:pPr lvl="1">
              <a:lnSpc>
                <a:spcPct val="90000"/>
              </a:lnSpc>
            </a:pPr>
            <a:r>
              <a:rPr lang="da-DK" sz="1000" dirty="0"/>
              <a:t>Kompakte objekter (sorte huller, røntgen-</a:t>
            </a:r>
            <a:r>
              <a:rPr lang="da-DK" sz="1000" dirty="0" err="1"/>
              <a:t>transienter</a:t>
            </a:r>
            <a:r>
              <a:rPr lang="da-DK" sz="1000" dirty="0"/>
              <a:t>, INTEGRAL satellitten)</a:t>
            </a:r>
          </a:p>
          <a:p>
            <a:pPr lvl="1">
              <a:lnSpc>
                <a:spcPct val="90000"/>
              </a:lnSpc>
            </a:pPr>
            <a:r>
              <a:rPr lang="da-DK" sz="1000" dirty="0"/>
              <a:t>Instrumentering (røntgen teleskoper, røntgen detektorer, ballon eksperimenter, NuSTAR satellitten, IXO)</a:t>
            </a:r>
          </a:p>
          <a:p>
            <a:pPr>
              <a:lnSpc>
                <a:spcPct val="90000"/>
              </a:lnSpc>
            </a:pPr>
            <a:r>
              <a:rPr lang="da-DK" sz="1800" dirty="0"/>
              <a:t>Solsystemfysik</a:t>
            </a:r>
          </a:p>
          <a:p>
            <a:pPr lvl="1">
              <a:lnSpc>
                <a:spcPct val="90000"/>
              </a:lnSpc>
            </a:pPr>
            <a:r>
              <a:rPr lang="da-DK" sz="1000" dirty="0"/>
              <a:t>Jordens magnetfelt (Ørsted satellitten, SWARM m. fl.)</a:t>
            </a:r>
          </a:p>
          <a:p>
            <a:pPr lvl="1">
              <a:lnSpc>
                <a:spcPct val="90000"/>
              </a:lnSpc>
            </a:pPr>
            <a:r>
              <a:rPr lang="da-DK" sz="1000" dirty="0"/>
              <a:t>Andre planeters magnetfelter (Mars, Merkur, </a:t>
            </a:r>
            <a:r>
              <a:rPr lang="da-DK" sz="1000" dirty="0" err="1"/>
              <a:t>etc</a:t>
            </a:r>
            <a:r>
              <a:rPr lang="da-DK" sz="1000" dirty="0"/>
              <a:t>)</a:t>
            </a:r>
          </a:p>
          <a:p>
            <a:pPr lvl="1">
              <a:lnSpc>
                <a:spcPct val="90000"/>
              </a:lnSpc>
            </a:pPr>
            <a:r>
              <a:rPr lang="da-DK" sz="1000" dirty="0" err="1"/>
              <a:t>Sprites</a:t>
            </a:r>
            <a:r>
              <a:rPr lang="da-DK" sz="1000" dirty="0"/>
              <a:t> (tordenvejr med lyn, der slår opad, ISS eksperiment)</a:t>
            </a:r>
          </a:p>
          <a:p>
            <a:pPr lvl="1">
              <a:lnSpc>
                <a:spcPct val="90000"/>
              </a:lnSpc>
            </a:pPr>
            <a:r>
              <a:rPr lang="da-DK" sz="1000" dirty="0"/>
              <a:t>Jordens klima – bestemt af Solens aktivitet (</a:t>
            </a:r>
            <a:r>
              <a:rPr lang="da-DK" sz="1000" dirty="0" err="1"/>
              <a:t>Svensmark</a:t>
            </a:r>
            <a:r>
              <a:rPr lang="da-DK" sz="1000" dirty="0"/>
              <a:t>)</a:t>
            </a:r>
          </a:p>
          <a:p>
            <a:pPr>
              <a:lnSpc>
                <a:spcPct val="90000"/>
              </a:lnSpc>
            </a:pPr>
            <a:r>
              <a:rPr lang="da-DK" sz="1800" dirty="0"/>
              <a:t>Geodæsi</a:t>
            </a:r>
          </a:p>
          <a:p>
            <a:pPr lvl="1">
              <a:lnSpc>
                <a:spcPct val="90000"/>
              </a:lnSpc>
            </a:pPr>
            <a:r>
              <a:rPr lang="da-DK" sz="1000" dirty="0"/>
              <a:t>Opmåling af jorden fra satellitter og fly, GPS</a:t>
            </a:r>
          </a:p>
          <a:p>
            <a:pPr lvl="1">
              <a:lnSpc>
                <a:spcPct val="90000"/>
              </a:lnSpc>
            </a:pPr>
            <a:r>
              <a:rPr lang="da-DK" sz="1000" dirty="0"/>
              <a:t>Vandressourcer</a:t>
            </a:r>
            <a:endParaRPr lang="da-DK" sz="1800" dirty="0"/>
          </a:p>
          <a:p>
            <a:pPr>
              <a:lnSpc>
                <a:spcPct val="90000"/>
              </a:lnSpc>
            </a:pPr>
            <a:r>
              <a:rPr lang="da-DK" sz="1800" dirty="0"/>
              <a:t>Geodynamik</a:t>
            </a:r>
          </a:p>
          <a:p>
            <a:pPr lvl="1">
              <a:lnSpc>
                <a:spcPct val="90000"/>
              </a:lnSpc>
            </a:pPr>
            <a:r>
              <a:rPr lang="da-DK" sz="1000" dirty="0"/>
              <a:t>Bestemmelse af tyngdefeltet med satellitter og fly, GPS</a:t>
            </a:r>
          </a:p>
          <a:p>
            <a:pPr lvl="1">
              <a:lnSpc>
                <a:spcPct val="90000"/>
              </a:lnSpc>
            </a:pPr>
            <a:r>
              <a:rPr lang="da-DK" sz="1000" dirty="0"/>
              <a:t>Kontinentalsoklen	(hvem ejer nordpolen)</a:t>
            </a:r>
          </a:p>
          <a:p>
            <a:pPr lvl="1">
              <a:lnSpc>
                <a:spcPct val="90000"/>
              </a:lnSpc>
            </a:pPr>
            <a:r>
              <a:rPr lang="da-DK" sz="1000" dirty="0"/>
              <a:t>Havoverfladebestemmelse</a:t>
            </a:r>
          </a:p>
          <a:p>
            <a:pPr>
              <a:lnSpc>
                <a:spcPct val="90000"/>
              </a:lnSpc>
            </a:pPr>
            <a:r>
              <a:rPr lang="da-DK" sz="1800" dirty="0"/>
              <a:t>Måling og Instrumentering</a:t>
            </a:r>
          </a:p>
          <a:p>
            <a:pPr lvl="1">
              <a:lnSpc>
                <a:spcPct val="90000"/>
              </a:lnSpc>
            </a:pPr>
            <a:r>
              <a:rPr lang="da-DK" sz="1000" dirty="0"/>
              <a:t>Rumkompas (star </a:t>
            </a:r>
            <a:r>
              <a:rPr lang="da-DK" sz="1000" dirty="0" err="1"/>
              <a:t>tracker</a:t>
            </a:r>
            <a:r>
              <a:rPr lang="da-DK" sz="1000" dirty="0"/>
              <a:t> fra Ørsted projektet).</a:t>
            </a:r>
          </a:p>
          <a:p>
            <a:pPr lvl="1">
              <a:lnSpc>
                <a:spcPct val="90000"/>
              </a:lnSpc>
            </a:pPr>
            <a:r>
              <a:rPr lang="da-DK" sz="1000" dirty="0"/>
              <a:t>Magnetometre</a:t>
            </a:r>
          </a:p>
          <a:p>
            <a:pPr>
              <a:lnSpc>
                <a:spcPct val="90000"/>
              </a:lnSpc>
            </a:pPr>
            <a:r>
              <a:rPr lang="da-DK" sz="1800" dirty="0"/>
              <a:t>Remote </a:t>
            </a:r>
            <a:r>
              <a:rPr lang="da-DK" sz="1800" dirty="0" err="1"/>
              <a:t>sensing</a:t>
            </a:r>
            <a:endParaRPr lang="da-DK" sz="1800" dirty="0"/>
          </a:p>
          <a:p>
            <a:pPr lvl="1">
              <a:lnSpc>
                <a:spcPct val="90000"/>
              </a:lnSpc>
            </a:pPr>
            <a:r>
              <a:rPr lang="da-DK" sz="1000" dirty="0"/>
              <a:t>Radarmålinger fra satellit og fly</a:t>
            </a:r>
            <a:endParaRPr lang="en-US" sz="1000"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da-DK"/>
              <a:t>Plancks bane</a:t>
            </a:r>
            <a:endParaRPr lang="en-US"/>
          </a:p>
        </p:txBody>
      </p:sp>
      <p:pic>
        <p:nvPicPr>
          <p:cNvPr id="152579" name="Orbit lines.wmv">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665163" y="1600200"/>
            <a:ext cx="5707062" cy="45656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4"/>
          <p:cNvSpPr txBox="1">
            <a:spLocks noChangeArrowheads="1"/>
          </p:cNvSpPr>
          <p:nvPr/>
        </p:nvSpPr>
        <p:spPr bwMode="auto">
          <a:xfrm>
            <a:off x="6659563" y="1628775"/>
            <a:ext cx="2160587" cy="183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r>
              <a:rPr lang="da-DK">
                <a:latin typeface="Verdana" charset="0"/>
              </a:rPr>
              <a:t>Planck er sendt ud til </a:t>
            </a:r>
            <a:r>
              <a:rPr lang="ja-JP" altLang="da-DK">
                <a:latin typeface="Verdana" charset="0"/>
              </a:rPr>
              <a:t>”</a:t>
            </a:r>
            <a:r>
              <a:rPr lang="da-DK">
                <a:latin typeface="Verdana" charset="0"/>
              </a:rPr>
              <a:t>L2</a:t>
            </a:r>
            <a:r>
              <a:rPr lang="ja-JP" altLang="da-DK">
                <a:latin typeface="Verdana" charset="0"/>
              </a:rPr>
              <a:t>”</a:t>
            </a:r>
            <a:endParaRPr lang="da-DK">
              <a:latin typeface="Verdana" charset="0"/>
            </a:endParaRPr>
          </a:p>
          <a:p>
            <a:r>
              <a:rPr lang="da-DK">
                <a:latin typeface="Verdana" charset="0"/>
              </a:rPr>
              <a:t>Holdes i bane om punktet – hvis den var i selve punktet, ville jorden skygge for noget af solen.</a:t>
            </a:r>
            <a:endParaRPr lang="en-US">
              <a:latin typeface="Verdana" charset="0"/>
            </a:endParaRPr>
          </a:p>
        </p:txBody>
      </p:sp>
    </p:spTree>
    <p:extLst>
      <p:ext uri="{BB962C8B-B14F-4D97-AF65-F5344CB8AC3E}">
        <p14:creationId xmlns:p14="http://schemas.microsoft.com/office/powerpoint/2010/main" val="350519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400" fill="hold"/>
                                        <p:tgtEl>
                                          <p:spTgt spid="1525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52579"/>
                </p:tgtEl>
              </p:cMediaNode>
            </p:video>
            <p:seq concurrent="1" nextAc="seek">
              <p:cTn id="8" restart="whenNotActive" fill="hold" evtFilter="cancelBubble" nodeType="interactiveSeq">
                <p:stCondLst>
                  <p:cond evt="onClick" delay="0">
                    <p:tgtEl>
                      <p:spTgt spid="15257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52579"/>
                                        </p:tgtEl>
                                      </p:cBhvr>
                                    </p:cmd>
                                  </p:childTnLst>
                                </p:cTn>
                              </p:par>
                            </p:childTnLst>
                          </p:cTn>
                        </p:par>
                      </p:childTnLst>
                    </p:cTn>
                  </p:par>
                </p:childTnLst>
              </p:cTn>
              <p:nextCondLst>
                <p:cond evt="onClick" delay="0">
                  <p:tgtEl>
                    <p:spTgt spid="152579"/>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da-DK" dirty="0"/>
              <a:t>Planck blev opsendt 14. </a:t>
            </a:r>
            <a:r>
              <a:rPr lang="da-DK" dirty="0" smtClean="0"/>
              <a:t>maj 2009</a:t>
            </a:r>
            <a:endParaRPr lang="en-US" dirty="0"/>
          </a:p>
        </p:txBody>
      </p:sp>
      <p:sp>
        <p:nvSpPr>
          <p:cNvPr id="161795" name="Rectangle 3"/>
          <p:cNvSpPr>
            <a:spLocks noGrp="1" noChangeArrowheads="1"/>
          </p:cNvSpPr>
          <p:nvPr>
            <p:ph type="body" sz="half" idx="1"/>
          </p:nvPr>
        </p:nvSpPr>
        <p:spPr>
          <a:xfrm>
            <a:off x="609600" y="1628775"/>
            <a:ext cx="2233613" cy="4392613"/>
          </a:xfrm>
        </p:spPr>
        <p:txBody>
          <a:bodyPr/>
          <a:lstStyle/>
          <a:p>
            <a:r>
              <a:rPr lang="da-DK" sz="1400" dirty="0"/>
              <a:t>Sammen med </a:t>
            </a:r>
            <a:r>
              <a:rPr lang="da-DK" sz="1400" dirty="0" err="1"/>
              <a:t>Herschel</a:t>
            </a:r>
            <a:r>
              <a:rPr lang="da-DK" sz="1400" dirty="0"/>
              <a:t> – en infrarød satellit</a:t>
            </a:r>
            <a:r>
              <a:rPr lang="da-DK" sz="1400" dirty="0" smtClean="0"/>
              <a:t>.</a:t>
            </a:r>
          </a:p>
          <a:p>
            <a:endParaRPr lang="da-DK" sz="1400" dirty="0"/>
          </a:p>
          <a:p>
            <a:endParaRPr lang="da-DK" sz="1400" dirty="0" smtClean="0"/>
          </a:p>
          <a:p>
            <a:endParaRPr lang="da-DK" sz="1400" dirty="0"/>
          </a:p>
          <a:p>
            <a:endParaRPr lang="da-DK" sz="1400" dirty="0" smtClean="0"/>
          </a:p>
          <a:p>
            <a:endParaRPr lang="da-DK" sz="1400" dirty="0"/>
          </a:p>
          <a:p>
            <a:endParaRPr lang="da-DK" sz="1400" dirty="0" smtClean="0"/>
          </a:p>
          <a:p>
            <a:endParaRPr lang="da-DK" sz="1400" dirty="0"/>
          </a:p>
          <a:p>
            <a:endParaRPr lang="da-DK" sz="1400" dirty="0" smtClean="0"/>
          </a:p>
          <a:p>
            <a:endParaRPr lang="da-DK" sz="1400" dirty="0"/>
          </a:p>
          <a:p>
            <a:endParaRPr lang="da-DK" sz="1400" dirty="0"/>
          </a:p>
          <a:p>
            <a:r>
              <a:rPr lang="da-DK" sz="1400" dirty="0"/>
              <a:t>Er nu i gang med data-</a:t>
            </a:r>
            <a:r>
              <a:rPr lang="da-DK" sz="1400" dirty="0" err="1"/>
              <a:t>tagning</a:t>
            </a:r>
            <a:r>
              <a:rPr lang="da-DK" sz="1400" dirty="0"/>
              <a:t>, alt fungerer perfekt.</a:t>
            </a:r>
            <a:endParaRPr lang="en-US" sz="1400" dirty="0"/>
          </a:p>
        </p:txBody>
      </p:sp>
      <p:pic>
        <p:nvPicPr>
          <p:cNvPr id="161796" name="Herschel_Planck_Launch_EN_20090514_wmphigh.wmv">
            <a:hlinkClick r:id="" action="ppaction://media"/>
          </p:cNvPr>
          <p:cNvPicPr>
            <a:picLocks noGrp="1" noRot="1" noChangeAspect="1" noChangeArrowheads="1"/>
          </p:cNvPicPr>
          <p:nvPr>
            <p:ph sz="half" idx="2"/>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3059113" y="1628775"/>
            <a:ext cx="6049962" cy="45370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herschelOgPlanc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2276872"/>
            <a:ext cx="942016" cy="2492896"/>
          </a:xfrm>
          <a:prstGeom prst="rect">
            <a:avLst/>
          </a:prstGeom>
        </p:spPr>
      </p:pic>
    </p:spTree>
    <p:extLst>
      <p:ext uri="{BB962C8B-B14F-4D97-AF65-F5344CB8AC3E}">
        <p14:creationId xmlns:p14="http://schemas.microsoft.com/office/powerpoint/2010/main" val="1012663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0898" fill="hold"/>
                                        <p:tgtEl>
                                          <p:spTgt spid="16179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61796"/>
                </p:tgtEl>
              </p:cMediaNode>
            </p:video>
            <p:seq concurrent="1" nextAc="seek">
              <p:cTn id="8" restart="whenNotActive" fill="hold" evtFilter="cancelBubble" nodeType="interactiveSeq">
                <p:stCondLst>
                  <p:cond evt="onClick" delay="0">
                    <p:tgtEl>
                      <p:spTgt spid="16179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61796"/>
                                        </p:tgtEl>
                                      </p:cBhvr>
                                    </p:cmd>
                                  </p:childTnLst>
                                </p:cTn>
                              </p:par>
                            </p:childTnLst>
                          </p:cTn>
                        </p:par>
                      </p:childTnLst>
                    </p:cTn>
                  </p:par>
                </p:childTnLst>
              </p:cTn>
              <p:nextCondLst>
                <p:cond evt="onClick" delay="0">
                  <p:tgtEl>
                    <p:spTgt spid="16179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Grp="1" noChangeArrowheads="1"/>
          </p:cNvSpPr>
          <p:nvPr>
            <p:ph type="body" idx="1"/>
          </p:nvPr>
        </p:nvSpPr>
        <p:spPr>
          <a:xfrm>
            <a:off x="2195513" y="4941888"/>
            <a:ext cx="3530600" cy="1152525"/>
          </a:xfrm>
        </p:spPr>
        <p:txBody>
          <a:bodyPr/>
          <a:lstStyle/>
          <a:p>
            <a:pPr algn="r"/>
            <a:r>
              <a:rPr lang="da-DK"/>
              <a:t>Optagelse fra Tenerife viser både Planck, Herschel og mellemstykket.</a:t>
            </a:r>
            <a:endParaRPr lang="en-US"/>
          </a:p>
        </p:txBody>
      </p:sp>
      <p:pic>
        <p:nvPicPr>
          <p:cNvPr id="163844" name="Picture 4" descr="ImageVMC_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60350"/>
            <a:ext cx="4465637" cy="4465638"/>
          </a:xfrm>
          <a:prstGeom prst="rect">
            <a:avLst/>
          </a:prstGeom>
          <a:noFill/>
          <a:extLst>
            <a:ext uri="{909E8E84-426E-40dd-AFC4-6F175D3DCCD1}">
              <a14:hiddenFill xmlns:a14="http://schemas.microsoft.com/office/drawing/2010/main">
                <a:solidFill>
                  <a:srgbClr val="FFFFFF"/>
                </a:solidFill>
              </a14:hiddenFill>
            </a:ext>
          </a:extLst>
        </p:spPr>
      </p:pic>
      <p:pic>
        <p:nvPicPr>
          <p:cNvPr id="163845" name="Picture 5" descr="HPmovie2_loop_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2708275"/>
            <a:ext cx="2528888" cy="3417888"/>
          </a:xfrm>
          <a:prstGeom prst="rect">
            <a:avLst/>
          </a:prstGeom>
          <a:noFill/>
          <a:extLst>
            <a:ext uri="{909E8E84-426E-40dd-AFC4-6F175D3DCCD1}">
              <a14:hiddenFill xmlns:a14="http://schemas.microsoft.com/office/drawing/2010/main">
                <a:solidFill>
                  <a:srgbClr val="FFFFFF"/>
                </a:solidFill>
              </a14:hiddenFill>
            </a:ext>
          </a:extLst>
        </p:spPr>
      </p:pic>
      <p:sp>
        <p:nvSpPr>
          <p:cNvPr id="163846" name="Rectangle 6"/>
          <p:cNvSpPr>
            <a:spLocks noChangeArrowheads="1"/>
          </p:cNvSpPr>
          <p:nvPr/>
        </p:nvSpPr>
        <p:spPr bwMode="auto">
          <a:xfrm>
            <a:off x="5076825" y="692150"/>
            <a:ext cx="353060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p>
            <a:pPr marL="188913" indent="-188913">
              <a:spcBef>
                <a:spcPct val="20000"/>
              </a:spcBef>
              <a:buFontTx/>
              <a:buChar char="•"/>
            </a:pPr>
            <a:r>
              <a:rPr lang="da-DK">
                <a:latin typeface="Verdana" charset="0"/>
              </a:rPr>
              <a:t>Optagelse fra Herschel viser Planck og mellemstykket adskilles fra Herschel.</a:t>
            </a:r>
            <a:endParaRPr lang="en-US">
              <a:latin typeface="Verdana" charset="0"/>
            </a:endParaRPr>
          </a:p>
        </p:txBody>
      </p:sp>
      <p:pic>
        <p:nvPicPr>
          <p:cNvPr id="2" name="Picture 1" descr="herschel_separa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3" y="4967421"/>
            <a:ext cx="2759968" cy="1890579"/>
          </a:xfrm>
          <a:prstGeom prst="rect">
            <a:avLst/>
          </a:prstGeom>
        </p:spPr>
      </p:pic>
    </p:spTree>
    <p:extLst>
      <p:ext uri="{BB962C8B-B14F-4D97-AF65-F5344CB8AC3E}">
        <p14:creationId xmlns:p14="http://schemas.microsoft.com/office/powerpoint/2010/main" val="425262864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da-DK"/>
              <a:t>PLANCK</a:t>
            </a:r>
            <a:br>
              <a:rPr lang="da-DK"/>
            </a:br>
            <a:endParaRPr lang="en-US"/>
          </a:p>
        </p:txBody>
      </p:sp>
      <p:sp>
        <p:nvSpPr>
          <p:cNvPr id="176131" name="Rectangle 3"/>
          <p:cNvSpPr>
            <a:spLocks noGrp="1" noChangeArrowheads="1"/>
          </p:cNvSpPr>
          <p:nvPr>
            <p:ph type="body" sz="half" idx="1"/>
          </p:nvPr>
        </p:nvSpPr>
        <p:spPr/>
        <p:txBody>
          <a:bodyPr/>
          <a:lstStyle/>
          <a:p>
            <a:pPr>
              <a:lnSpc>
                <a:spcPct val="90000"/>
              </a:lnSpc>
            </a:pPr>
            <a:r>
              <a:rPr lang="da-DK" sz="1400" dirty="0"/>
              <a:t>Det går godt!</a:t>
            </a:r>
          </a:p>
          <a:p>
            <a:pPr>
              <a:lnSpc>
                <a:spcPct val="90000"/>
              </a:lnSpc>
            </a:pPr>
            <a:r>
              <a:rPr lang="da-DK" sz="1400" dirty="0"/>
              <a:t>Resultat efter </a:t>
            </a:r>
            <a:r>
              <a:rPr lang="da-DK" sz="1400" dirty="0" smtClean="0"/>
              <a:t>første års målinger:</a:t>
            </a:r>
            <a:endParaRPr lang="da-DK" sz="1400" dirty="0"/>
          </a:p>
        </p:txBody>
      </p:sp>
      <p:pic>
        <p:nvPicPr>
          <p:cNvPr id="176132" name="Rotation360.wmv">
            <a:hlinkClick r:id="" action="ppaction://media"/>
          </p:cNvPr>
          <p:cNvPicPr>
            <a:picLocks noGrp="1" noRot="1" noChangeAspect="1" noChangeArrowheads="1"/>
          </p:cNvPicPr>
          <p:nvPr>
            <p:ph sz="half" idx="2"/>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a:xfrm>
            <a:off x="6156325" y="260350"/>
            <a:ext cx="2009775" cy="1608138"/>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lanck_ERCSC_high_H264.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99592" y="2132855"/>
            <a:ext cx="7200800" cy="4050451"/>
          </a:xfrm>
          <a:prstGeom prst="rect">
            <a:avLst/>
          </a:prstGeom>
        </p:spPr>
      </p:pic>
    </p:spTree>
    <p:extLst>
      <p:ext uri="{BB962C8B-B14F-4D97-AF65-F5344CB8AC3E}">
        <p14:creationId xmlns:p14="http://schemas.microsoft.com/office/powerpoint/2010/main" val="2722282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00" fill="hold"/>
                                        <p:tgtEl>
                                          <p:spTgt spid="17613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695" fill="hold"/>
                                        <p:tgtEl>
                                          <p:spTgt spid="2"/>
                                        </p:tgtEl>
                                      </p:cBhvr>
                                    </p:cmd>
                                  </p:childTnLst>
                                </p:cTn>
                              </p:par>
                              <p:par>
                                <p:cTn id="11" presetID="1" presetClass="mediacall" presetSubtype="0" fill="hold" nodeType="withEffect">
                                  <p:stCondLst>
                                    <p:cond delay="0"/>
                                  </p:stCondLst>
                                  <p:childTnLst>
                                    <p:cmd type="call" cmd="playFrom(0.0)">
                                      <p:cBhvr>
                                        <p:cTn id="12" dur="10" fill="hold"/>
                                        <p:tgtEl>
                                          <p:spTgt spid="1761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76132"/>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2" presetClass="mediacall" presetSubtype="0" fill="hold" nodeType="clickEffect">
                                  <p:stCondLst>
                                    <p:cond delay="0"/>
                                  </p:stCondLst>
                                  <p:childTnLst>
                                    <p:cmd type="call" cmd="togglePause">
                                      <p:cBhvr>
                                        <p:cTn id="17" dur="1" fill="hold"/>
                                        <p:tgtEl>
                                          <p:spTgt spid="176132"/>
                                        </p:tgtEl>
                                      </p:cBhvr>
                                    </p:cmd>
                                  </p:childTnLst>
                                </p:cTn>
                              </p:par>
                            </p:childTnLst>
                          </p:cTn>
                        </p:par>
                      </p:childTnLst>
                    </p:cTn>
                  </p:par>
                </p:childTnLst>
              </p:cTn>
              <p:nextCondLst>
                <p:cond evt="onClick" delay="0">
                  <p:tgtEl>
                    <p:spTgt spid="176132"/>
                  </p:tgtEl>
                </p:cond>
              </p:nextCondLst>
            </p:seq>
            <p:video>
              <p:cMediaNode>
                <p:cTn id="18" repeatCount="indefinite" fill="hold" display="0">
                  <p:stCondLst>
                    <p:cond delay="indefinite"/>
                  </p:stCondLst>
                  <p:endCondLst>
                    <p:cond evt="onNext" delay="0">
                      <p:tgtEl>
                        <p:sldTgt/>
                      </p:tgtEl>
                    </p:cond>
                    <p:cond evt="onPrev" delay="0">
                      <p:tgtEl>
                        <p:sldTgt/>
                      </p:tgtEl>
                    </p:cond>
                  </p:endCondLst>
                </p:cTn>
                <p:tgtEl>
                  <p:spTgt spid="176132"/>
                </p:tgtEl>
              </p:cMediaNode>
            </p:video>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video>
              <p:cMediaNode vol="80000">
                <p:cTn id="24"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267" name="Object 3"/>
          <p:cNvGraphicFramePr>
            <a:graphicFrameLocks noGrp="1" noChangeAspect="1"/>
          </p:cNvGraphicFramePr>
          <p:nvPr>
            <p:ph idx="1"/>
          </p:nvPr>
        </p:nvGraphicFramePr>
        <p:xfrm>
          <a:off x="611188" y="1814513"/>
          <a:ext cx="7391400" cy="4621212"/>
        </p:xfrm>
        <a:graphic>
          <a:graphicData uri="http://schemas.openxmlformats.org/presentationml/2006/ole">
            <mc:AlternateContent xmlns:mc="http://schemas.openxmlformats.org/markup-compatibility/2006">
              <mc:Choice xmlns:v="urn:schemas-microsoft-com:vml" Requires="v">
                <p:oleObj spid="_x0000_s45069" name="Bitmap Image" r:id="rId3" imgW="10021169" imgH="6264183" progId="Paint.Picture">
                  <p:embed/>
                </p:oleObj>
              </mc:Choice>
              <mc:Fallback>
                <p:oleObj name="Bitmap Image" r:id="rId3" imgW="10021169" imgH="6264183"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814513"/>
                        <a:ext cx="7391400" cy="4621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9268" name="Text Box 4"/>
          <p:cNvSpPr txBox="1">
            <a:spLocks noChangeArrowheads="1"/>
          </p:cNvSpPr>
          <p:nvPr/>
        </p:nvSpPr>
        <p:spPr bwMode="auto">
          <a:xfrm>
            <a:off x="611188" y="492125"/>
            <a:ext cx="6337300"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buFontTx/>
              <a:buChar char="•"/>
            </a:pPr>
            <a:r>
              <a:rPr lang="da-DK" sz="1200">
                <a:latin typeface="Verdana" charset="0"/>
              </a:rPr>
              <a:t>Universet var forholdsvis simpelt umiddelbart efter Big Bang. </a:t>
            </a:r>
          </a:p>
          <a:p>
            <a:pPr>
              <a:buFontTx/>
              <a:buChar char="•"/>
            </a:pPr>
            <a:r>
              <a:rPr lang="da-DK" sz="1200">
                <a:latin typeface="Verdana" charset="0"/>
              </a:rPr>
              <a:t>Planck giver et billede af status den gang.</a:t>
            </a:r>
          </a:p>
          <a:p>
            <a:pPr>
              <a:buFontTx/>
              <a:buChar char="•"/>
            </a:pPr>
            <a:r>
              <a:rPr lang="da-DK" sz="1200">
                <a:latin typeface="Verdana" charset="0"/>
              </a:rPr>
              <a:t>Kan karakteriseres ved ganske få parametre.</a:t>
            </a:r>
          </a:p>
          <a:p>
            <a:pPr>
              <a:buFontTx/>
              <a:buChar char="•"/>
            </a:pPr>
            <a:r>
              <a:rPr lang="da-DK" sz="1200">
                <a:latin typeface="Verdana" charset="0"/>
              </a:rPr>
              <a:t>Var der inflation???</a:t>
            </a:r>
          </a:p>
          <a:p>
            <a:pPr>
              <a:buFontTx/>
              <a:buChar char="•"/>
            </a:pPr>
            <a:r>
              <a:rPr lang="da-DK" sz="1200">
                <a:latin typeface="Verdana" charset="0"/>
              </a:rPr>
              <a:t>Planck vil være med til at bestemme disse parametre endnu bedre.</a:t>
            </a:r>
            <a:endParaRPr lang="en-US" sz="1200">
              <a:latin typeface="Verdana" charset="0"/>
            </a:endParaRPr>
          </a:p>
        </p:txBody>
      </p:sp>
    </p:spTree>
    <p:extLst>
      <p:ext uri="{BB962C8B-B14F-4D97-AF65-F5344CB8AC3E}">
        <p14:creationId xmlns:p14="http://schemas.microsoft.com/office/powerpoint/2010/main" val="15558320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09600" y="304800"/>
            <a:ext cx="3674368" cy="1143000"/>
          </a:xfrm>
        </p:spPr>
        <p:txBody>
          <a:bodyPr/>
          <a:lstStyle/>
          <a:p>
            <a:r>
              <a:rPr lang="da-DK" dirty="0" smtClean="0"/>
              <a:t>Storskalastrukturen kan ses i det første lys</a:t>
            </a:r>
            <a:endParaRPr lang="en-US" dirty="0"/>
          </a:p>
        </p:txBody>
      </p:sp>
      <p:pic>
        <p:nvPicPr>
          <p:cNvPr id="140291" name="Picture 3" descr="lss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349500"/>
            <a:ext cx="3995737" cy="3995738"/>
          </a:xfrm>
          <a:prstGeom prst="rect">
            <a:avLst/>
          </a:prstGeom>
          <a:noFill/>
          <a:extLst>
            <a:ext uri="{909E8E84-426E-40dd-AFC4-6F175D3DCCD1}">
              <a14:hiddenFill xmlns:a14="http://schemas.microsoft.com/office/drawing/2010/main">
                <a:solidFill>
                  <a:srgbClr val="FFFFFF"/>
                </a:solidFill>
              </a14:hiddenFill>
            </a:ext>
          </a:extLst>
        </p:spPr>
      </p:pic>
      <p:pic>
        <p:nvPicPr>
          <p:cNvPr id="140292" name="Picture 4" descr="BeerMu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3284538"/>
            <a:ext cx="2351088" cy="3055937"/>
          </a:xfrm>
          <a:prstGeom prst="rect">
            <a:avLst/>
          </a:prstGeom>
          <a:noFill/>
          <a:extLst>
            <a:ext uri="{909E8E84-426E-40dd-AFC4-6F175D3DCCD1}">
              <a14:hiddenFill xmlns:a14="http://schemas.microsoft.com/office/drawing/2010/main">
                <a:solidFill>
                  <a:srgbClr val="FFFFFF"/>
                </a:solidFill>
              </a14:hiddenFill>
            </a:ext>
          </a:extLst>
        </p:spPr>
      </p:pic>
      <p:pic>
        <p:nvPicPr>
          <p:cNvPr id="140293" name="Picture 5" descr="WMAP_nogalax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836613"/>
            <a:ext cx="4787900" cy="2408237"/>
          </a:xfrm>
          <a:prstGeom prst="rect">
            <a:avLst/>
          </a:prstGeom>
          <a:noFill/>
          <a:extLst>
            <a:ext uri="{909E8E84-426E-40dd-AFC4-6F175D3DCCD1}">
              <a14:hiddenFill xmlns:a14="http://schemas.microsoft.com/office/drawing/2010/main">
                <a:solidFill>
                  <a:srgbClr val="FFFFFF"/>
                </a:solidFill>
              </a14:hiddenFill>
            </a:ext>
          </a:extLst>
        </p:spPr>
      </p:pic>
      <p:pic>
        <p:nvPicPr>
          <p:cNvPr id="140294" name="Picture 6" descr="herclus_andersen_b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4221163"/>
            <a:ext cx="1560512" cy="2119312"/>
          </a:xfrm>
          <a:prstGeom prst="rect">
            <a:avLst/>
          </a:prstGeom>
          <a:noFill/>
          <a:extLst>
            <a:ext uri="{909E8E84-426E-40dd-AFC4-6F175D3DCCD1}">
              <a14:hiddenFill xmlns:a14="http://schemas.microsoft.com/office/drawing/2010/main">
                <a:solidFill>
                  <a:srgbClr val="FFFFFF"/>
                </a:solidFill>
              </a14:hiddenFill>
            </a:ext>
          </a:extLst>
        </p:spPr>
      </p:pic>
      <p:sp>
        <p:nvSpPr>
          <p:cNvPr id="140295" name="Line 7"/>
          <p:cNvSpPr>
            <a:spLocks noChangeShapeType="1"/>
          </p:cNvSpPr>
          <p:nvPr/>
        </p:nvSpPr>
        <p:spPr bwMode="auto">
          <a:xfrm flipH="1" flipV="1">
            <a:off x="1908175" y="4076700"/>
            <a:ext cx="2592388" cy="792163"/>
          </a:xfrm>
          <a:prstGeom prst="line">
            <a:avLst/>
          </a:prstGeom>
          <a:noFill/>
          <a:ln w="38100" cmpd="sng">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endParaRPr lang="en-US">
              <a:ln>
                <a:solidFill>
                  <a:srgbClr val="99CC33"/>
                </a:solidFill>
              </a:ln>
            </a:endParaRPr>
          </a:p>
        </p:txBody>
      </p:sp>
      <p:sp>
        <p:nvSpPr>
          <p:cNvPr id="140296" name="Rectangle 8"/>
          <p:cNvSpPr>
            <a:spLocks noChangeArrowheads="1"/>
          </p:cNvSpPr>
          <p:nvPr/>
        </p:nvSpPr>
        <p:spPr bwMode="auto">
          <a:xfrm>
            <a:off x="1763713" y="3967163"/>
            <a:ext cx="85725" cy="109537"/>
          </a:xfrm>
          <a:prstGeom prst="rect">
            <a:avLst/>
          </a:prstGeom>
          <a:solidFill>
            <a:srgbClr val="008000">
              <a:alpha val="0"/>
            </a:srgbClr>
          </a:solidFill>
          <a:ln w="28575" cmpd="sng">
            <a:solidFill>
              <a:srgbClr val="3399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a:endParaRPr lang="en-US"/>
          </a:p>
        </p:txBody>
      </p:sp>
      <p:sp>
        <p:nvSpPr>
          <p:cNvPr id="9" name="Rectangle 8"/>
          <p:cNvSpPr>
            <a:spLocks noChangeArrowheads="1"/>
          </p:cNvSpPr>
          <p:nvPr/>
        </p:nvSpPr>
        <p:spPr bwMode="auto">
          <a:xfrm flipV="1">
            <a:off x="5796136" y="1556792"/>
            <a:ext cx="144016" cy="186507"/>
          </a:xfrm>
          <a:prstGeom prst="rect">
            <a:avLst/>
          </a:prstGeom>
          <a:solidFill>
            <a:srgbClr val="008000">
              <a:alpha val="0"/>
            </a:srgbClr>
          </a:solidFill>
          <a:ln w="38100" cmpd="sng">
            <a:solidFill>
              <a:srgbClr val="339966"/>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a:endParaRPr lang="en-US"/>
          </a:p>
        </p:txBody>
      </p:sp>
      <p:sp>
        <p:nvSpPr>
          <p:cNvPr id="12" name="Line 7"/>
          <p:cNvSpPr>
            <a:spLocks noChangeShapeType="1"/>
          </p:cNvSpPr>
          <p:nvPr/>
        </p:nvSpPr>
        <p:spPr bwMode="auto">
          <a:xfrm flipV="1">
            <a:off x="4211960" y="1844823"/>
            <a:ext cx="1512168" cy="1152127"/>
          </a:xfrm>
          <a:prstGeom prst="line">
            <a:avLst/>
          </a:prstGeom>
          <a:noFill/>
          <a:ln w="38100" cmpd="sng">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endParaRPr lang="en-US">
              <a:ln>
                <a:solidFill>
                  <a:srgbClr val="99CC33"/>
                </a:solidFill>
              </a:l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endParaRPr lang="en-US"/>
          </a:p>
        </p:txBody>
      </p:sp>
      <p:pic>
        <p:nvPicPr>
          <p:cNvPr id="160772" name="Picture 4" descr="reionexpl"/>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195513" y="333375"/>
            <a:ext cx="4725987" cy="5903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754411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da-DK" dirty="0"/>
              <a:t>Mørkt </a:t>
            </a:r>
            <a:r>
              <a:rPr lang="da-DK" dirty="0" smtClean="0"/>
              <a:t>stof ! </a:t>
            </a:r>
            <a:endParaRPr lang="en-US" dirty="0"/>
          </a:p>
        </p:txBody>
      </p:sp>
      <p:sp>
        <p:nvSpPr>
          <p:cNvPr id="160771" name="Rectangle 3"/>
          <p:cNvSpPr>
            <a:spLocks noGrp="1" noChangeArrowheads="1"/>
          </p:cNvSpPr>
          <p:nvPr>
            <p:ph type="body" idx="1"/>
          </p:nvPr>
        </p:nvSpPr>
        <p:spPr/>
        <p:txBody>
          <a:bodyPr/>
          <a:lstStyle/>
          <a:p>
            <a:r>
              <a:rPr lang="da-DK"/>
              <a:t>Ikke nogen helt ny ide – opdaget af Zwicky i 1930</a:t>
            </a:r>
            <a:r>
              <a:rPr lang="ja-JP" altLang="da-DK"/>
              <a:t>’</a:t>
            </a:r>
            <a:r>
              <a:rPr lang="da-DK"/>
              <a:t>erne</a:t>
            </a:r>
          </a:p>
          <a:p>
            <a:endParaRPr lang="da-DK"/>
          </a:p>
          <a:p>
            <a:r>
              <a:rPr lang="da-DK"/>
              <a:t>Men mørkt stof vekselvirker ikke, så det er svært at detektere…</a:t>
            </a:r>
          </a:p>
        </p:txBody>
      </p:sp>
      <p:pic>
        <p:nvPicPr>
          <p:cNvPr id="160772" name="Picture 4" descr="Zwic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0325" y="2557463"/>
            <a:ext cx="3276600" cy="3829050"/>
          </a:xfrm>
          <a:prstGeom prst="rect">
            <a:avLst/>
          </a:prstGeom>
          <a:noFill/>
          <a:extLst>
            <a:ext uri="{909E8E84-426E-40dd-AFC4-6F175D3DCCD1}">
              <a14:hiddenFill xmlns:a14="http://schemas.microsoft.com/office/drawing/2010/main">
                <a:solidFill>
                  <a:srgbClr val="FFFFFF"/>
                </a:solidFill>
              </a14:hiddenFill>
            </a:ext>
          </a:extLst>
        </p:spPr>
      </p:pic>
      <p:pic>
        <p:nvPicPr>
          <p:cNvPr id="160773" name="Picture 5" descr="co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3586163"/>
            <a:ext cx="4141788" cy="280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5367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r>
              <a:rPr lang="da-DK"/>
              <a:t>Galaksehobe – det rene gas?</a:t>
            </a:r>
            <a:endParaRPr lang="en-US"/>
          </a:p>
        </p:txBody>
      </p:sp>
      <p:sp>
        <p:nvSpPr>
          <p:cNvPr id="192515" name="Rectangle 3"/>
          <p:cNvSpPr>
            <a:spLocks noGrp="1" noChangeArrowheads="1"/>
          </p:cNvSpPr>
          <p:nvPr>
            <p:ph type="body" idx="1"/>
          </p:nvPr>
        </p:nvSpPr>
        <p:spPr>
          <a:xfrm>
            <a:off x="609600" y="1600200"/>
            <a:ext cx="4033838" cy="4565650"/>
          </a:xfrm>
        </p:spPr>
        <p:txBody>
          <a:bodyPr/>
          <a:lstStyle/>
          <a:p>
            <a:r>
              <a:rPr lang="da-DK" dirty="0" smtClean="0"/>
              <a:t>Røntgenmålinger </a:t>
            </a:r>
            <a:r>
              <a:rPr lang="da-DK" dirty="0"/>
              <a:t>afslører, at </a:t>
            </a:r>
            <a:r>
              <a:rPr lang="da-DK" dirty="0" smtClean="0"/>
              <a:t>der imellem galakserne i en hob er en enormt tynd, enormt udstrakt gas.</a:t>
            </a:r>
          </a:p>
          <a:p>
            <a:r>
              <a:rPr lang="da-DK" dirty="0" smtClean="0"/>
              <a:t>Den består af helt almindeligt stof som i solsystemet</a:t>
            </a:r>
          </a:p>
          <a:p>
            <a:r>
              <a:rPr lang="da-DK" dirty="0" smtClean="0"/>
              <a:t>Gassen </a:t>
            </a:r>
            <a:r>
              <a:rPr lang="da-DK" dirty="0"/>
              <a:t>vejer mere end stjernerne i galakserne tilsammen!</a:t>
            </a:r>
          </a:p>
          <a:p>
            <a:r>
              <a:rPr lang="da-DK" dirty="0"/>
              <a:t>Ved at måle på gassens måde at lægge sig i hoben kan man finde ud af hvor meget hele hoben </a:t>
            </a:r>
            <a:r>
              <a:rPr lang="da-DK" dirty="0" smtClean="0"/>
              <a:t>vejer</a:t>
            </a:r>
            <a:endParaRPr lang="da-DK" dirty="0"/>
          </a:p>
          <a:p>
            <a:r>
              <a:rPr lang="da-DK" dirty="0" smtClean="0"/>
              <a:t>Resultatet bekræfter </a:t>
            </a:r>
            <a:r>
              <a:rPr lang="da-DK" dirty="0" err="1" smtClean="0"/>
              <a:t>Zwicky</a:t>
            </a:r>
            <a:r>
              <a:rPr lang="da-DK" dirty="0" smtClean="0"/>
              <a:t> og andres målinger: </a:t>
            </a:r>
          </a:p>
          <a:p>
            <a:pPr lvl="1"/>
            <a:r>
              <a:rPr lang="da-DK" dirty="0" smtClean="0"/>
              <a:t>Der </a:t>
            </a:r>
            <a:r>
              <a:rPr lang="da-DK" b="1" dirty="0" smtClean="0"/>
              <a:t>er</a:t>
            </a:r>
            <a:r>
              <a:rPr lang="da-DK" dirty="0" smtClean="0"/>
              <a:t> noget mørkt stof vi </a:t>
            </a:r>
            <a:r>
              <a:rPr lang="da-DK" b="1" dirty="0" smtClean="0"/>
              <a:t>ikke</a:t>
            </a:r>
            <a:r>
              <a:rPr lang="da-DK" dirty="0" smtClean="0"/>
              <a:t> kan se og </a:t>
            </a:r>
            <a:r>
              <a:rPr lang="da-DK" b="1" dirty="0" smtClean="0"/>
              <a:t>ikke</a:t>
            </a:r>
            <a:r>
              <a:rPr lang="da-DK" dirty="0" smtClean="0"/>
              <a:t> ved hvad er.</a:t>
            </a:r>
            <a:endParaRPr lang="da-DK" dirty="0"/>
          </a:p>
          <a:p>
            <a:endParaRPr lang="en-US" dirty="0"/>
          </a:p>
        </p:txBody>
      </p:sp>
      <p:pic>
        <p:nvPicPr>
          <p:cNvPr id="192517" name="Picture 5" descr="a16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557338"/>
            <a:ext cx="4298950" cy="446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2017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66914" name="Picture 2" descr="Roentgen_Helt_Mennes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0" y="993775"/>
            <a:ext cx="1946275" cy="5651500"/>
          </a:xfrm>
          <a:prstGeom prst="rect">
            <a:avLst/>
          </a:prstGeom>
          <a:noFill/>
          <a:extLst>
            <a:ext uri="{909E8E84-426E-40dd-AFC4-6F175D3DCCD1}">
              <a14:hiddenFill xmlns:a14="http://schemas.microsoft.com/office/drawing/2010/main">
                <a:solidFill>
                  <a:srgbClr val="FFFFFF"/>
                </a:solidFill>
              </a14:hiddenFill>
            </a:ext>
          </a:extLst>
        </p:spPr>
      </p:pic>
      <p:sp>
        <p:nvSpPr>
          <p:cNvPr id="166915" name="Text Box 3"/>
          <p:cNvSpPr txBox="1">
            <a:spLocks noChangeArrowheads="1"/>
          </p:cNvSpPr>
          <p:nvPr/>
        </p:nvSpPr>
        <p:spPr bwMode="auto">
          <a:xfrm>
            <a:off x="4213225" y="1049338"/>
            <a:ext cx="3511550" cy="1465262"/>
          </a:xfrm>
          <a:prstGeom prst="rect">
            <a:avLst/>
          </a:prstGeom>
          <a:noFill/>
          <a:ln>
            <a:noFill/>
          </a:ln>
          <a:effectLst/>
          <a:extLst>
            <a:ext uri="{909E8E84-426E-40dd-AFC4-6F175D3DCCD1}">
              <a14:hiddenFill xmlns:a14="http://schemas.microsoft.com/office/drawing/2010/main">
                <a:solidFill>
                  <a:srgbClr val="3D8AC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da-DK" sz="1800">
                <a:solidFill>
                  <a:schemeClr val="bg1"/>
                </a:solidFill>
                <a:latin typeface="Arial" charset="0"/>
              </a:rPr>
              <a:t>Mørkt stof er det skelet, som det lysende stof (bl.a. atomerne, som vi kender dem) hægter sig fast på! Det mørke stof bestemmer</a:t>
            </a:r>
            <a:endParaRPr lang="en-US" sz="1800">
              <a:solidFill>
                <a:schemeClr val="bg1"/>
              </a:solidFill>
              <a:latin typeface="Arial" charset="0"/>
            </a:endParaRPr>
          </a:p>
        </p:txBody>
      </p:sp>
      <p:pic>
        <p:nvPicPr>
          <p:cNvPr id="166917" name="100e350rot.mpg">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067175" y="2492375"/>
            <a:ext cx="417195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078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967" fill="hold"/>
                                        <p:tgtEl>
                                          <p:spTgt spid="1669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66917"/>
                </p:tgtEl>
              </p:cMediaNode>
            </p:video>
            <p:seq concurrent="1" nextAc="seek">
              <p:cTn id="8" restart="whenNotActive" fill="hold" evtFilter="cancelBubble" nodeType="interactiveSeq">
                <p:stCondLst>
                  <p:cond evt="onClick" delay="0">
                    <p:tgtEl>
                      <p:spTgt spid="16691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66917"/>
                                        </p:tgtEl>
                                      </p:cBhvr>
                                    </p:cmd>
                                  </p:childTnLst>
                                </p:cTn>
                              </p:par>
                            </p:childTnLst>
                          </p:cTn>
                        </p:par>
                      </p:childTnLst>
                    </p:cTn>
                  </p:par>
                </p:childTnLst>
              </p:cTn>
              <p:nextCondLst>
                <p:cond evt="onClick" delay="0">
                  <p:tgtEl>
                    <p:spTgt spid="1669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da-DK"/>
              <a:t>Lyn-overblik over astronomi</a:t>
            </a:r>
            <a:endParaRPr lang="en-US"/>
          </a:p>
        </p:txBody>
      </p:sp>
      <p:sp>
        <p:nvSpPr>
          <p:cNvPr id="130051" name="Rectangle 3"/>
          <p:cNvSpPr>
            <a:spLocks noGrp="1" noChangeArrowheads="1"/>
          </p:cNvSpPr>
          <p:nvPr>
            <p:ph type="body" idx="1"/>
          </p:nvPr>
        </p:nvSpPr>
        <p:spPr>
          <a:xfrm>
            <a:off x="609600" y="1600200"/>
            <a:ext cx="2449513" cy="4637088"/>
          </a:xfrm>
        </p:spPr>
        <p:txBody>
          <a:bodyPr/>
          <a:lstStyle/>
          <a:p>
            <a:r>
              <a:rPr lang="da-DK"/>
              <a:t>Planeter</a:t>
            </a:r>
          </a:p>
          <a:p>
            <a:r>
              <a:rPr lang="da-DK"/>
              <a:t>Stjerner</a:t>
            </a:r>
          </a:p>
          <a:p>
            <a:endParaRPr lang="da-DK"/>
          </a:p>
          <a:p>
            <a:endParaRPr lang="da-DK"/>
          </a:p>
          <a:p>
            <a:endParaRPr lang="da-DK"/>
          </a:p>
          <a:p>
            <a:endParaRPr lang="da-DK"/>
          </a:p>
          <a:p>
            <a:endParaRPr lang="da-DK"/>
          </a:p>
          <a:p>
            <a:endParaRPr lang="da-DK"/>
          </a:p>
          <a:p>
            <a:endParaRPr lang="da-DK"/>
          </a:p>
          <a:p>
            <a:endParaRPr lang="da-DK"/>
          </a:p>
          <a:p>
            <a:endParaRPr lang="da-DK"/>
          </a:p>
          <a:p>
            <a:pPr>
              <a:buFontTx/>
              <a:buNone/>
            </a:pPr>
            <a:endParaRPr lang="en-US"/>
          </a:p>
        </p:txBody>
      </p:sp>
      <p:pic>
        <p:nvPicPr>
          <p:cNvPr id="130052" name="Picture 4" descr="vg1_p228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276475"/>
            <a:ext cx="2470150" cy="1852613"/>
          </a:xfrm>
          <a:prstGeom prst="rect">
            <a:avLst/>
          </a:prstGeom>
          <a:noFill/>
          <a:extLst>
            <a:ext uri="{909E8E84-426E-40dd-AFC4-6F175D3DCCD1}">
              <a14:hiddenFill xmlns:a14="http://schemas.microsoft.com/office/drawing/2010/main">
                <a:solidFill>
                  <a:srgbClr val="FFFFFF"/>
                </a:solidFill>
              </a14:hiddenFill>
            </a:ext>
          </a:extLst>
        </p:spPr>
      </p:pic>
      <p:pic>
        <p:nvPicPr>
          <p:cNvPr id="130053" name="Picture 5" descr="solple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144963"/>
            <a:ext cx="2447925" cy="2293937"/>
          </a:xfrm>
          <a:prstGeom prst="rect">
            <a:avLst/>
          </a:prstGeom>
          <a:noFill/>
          <a:extLst>
            <a:ext uri="{909E8E84-426E-40dd-AFC4-6F175D3DCCD1}">
              <a14:hiddenFill xmlns:a14="http://schemas.microsoft.com/office/drawing/2010/main">
                <a:solidFill>
                  <a:srgbClr val="FFFFFF"/>
                </a:solidFill>
              </a14:hiddenFill>
            </a:ext>
          </a:extLst>
        </p:spPr>
      </p:pic>
      <p:pic>
        <p:nvPicPr>
          <p:cNvPr id="130054" name="Picture 6" descr="Or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1628775"/>
            <a:ext cx="4895850" cy="2843213"/>
          </a:xfrm>
          <a:prstGeom prst="rect">
            <a:avLst/>
          </a:prstGeom>
          <a:noFill/>
          <a:extLst>
            <a:ext uri="{909E8E84-426E-40dd-AFC4-6F175D3DCCD1}">
              <a14:hiddenFill xmlns:a14="http://schemas.microsoft.com/office/drawing/2010/main">
                <a:solidFill>
                  <a:srgbClr val="FFFFFF"/>
                </a:solidFill>
              </a14:hiddenFill>
            </a:ext>
          </a:extLst>
        </p:spPr>
      </p:pic>
      <p:sp>
        <p:nvSpPr>
          <p:cNvPr id="130055" name="Text Box 7"/>
          <p:cNvSpPr txBox="1">
            <a:spLocks noChangeArrowheads="1"/>
          </p:cNvSpPr>
          <p:nvPr/>
        </p:nvSpPr>
        <p:spPr bwMode="auto">
          <a:xfrm>
            <a:off x="3203575" y="5013325"/>
            <a:ext cx="936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r>
              <a:rPr lang="da-DK"/>
              <a:t>Galakser</a:t>
            </a:r>
            <a:endParaRPr lang="en-US"/>
          </a:p>
        </p:txBody>
      </p:sp>
      <p:pic>
        <p:nvPicPr>
          <p:cNvPr id="130056" name="Picture 8" descr="gal_M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663" y="4581525"/>
            <a:ext cx="1971675" cy="1885950"/>
          </a:xfrm>
          <a:prstGeom prst="rect">
            <a:avLst/>
          </a:prstGeom>
          <a:noFill/>
          <a:extLst>
            <a:ext uri="{909E8E84-426E-40dd-AFC4-6F175D3DCCD1}">
              <a14:hiddenFill xmlns:a14="http://schemas.microsoft.com/office/drawing/2010/main">
                <a:solidFill>
                  <a:srgbClr val="FFFFFF"/>
                </a:solidFill>
              </a14:hiddenFill>
            </a:ext>
          </a:extLst>
        </p:spPr>
      </p:pic>
      <p:sp>
        <p:nvSpPr>
          <p:cNvPr id="130057" name="Line 9"/>
          <p:cNvSpPr>
            <a:spLocks noChangeShapeType="1"/>
          </p:cNvSpPr>
          <p:nvPr/>
        </p:nvSpPr>
        <p:spPr bwMode="auto">
          <a:xfrm flipV="1">
            <a:off x="2916238" y="3716338"/>
            <a:ext cx="1727200" cy="936625"/>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endParaRPr lang="en-US"/>
          </a:p>
        </p:txBody>
      </p:sp>
      <p:sp>
        <p:nvSpPr>
          <p:cNvPr id="130058" name="Line 10"/>
          <p:cNvSpPr>
            <a:spLocks noChangeShapeType="1"/>
          </p:cNvSpPr>
          <p:nvPr/>
        </p:nvSpPr>
        <p:spPr bwMode="auto">
          <a:xfrm>
            <a:off x="2987675" y="5373688"/>
            <a:ext cx="1728788" cy="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endParaRPr lang="en-US"/>
          </a:p>
        </p:txBody>
      </p:sp>
      <p:sp>
        <p:nvSpPr>
          <p:cNvPr id="130059" name="Text Box 11"/>
          <p:cNvSpPr txBox="1">
            <a:spLocks noChangeArrowheads="1"/>
          </p:cNvSpPr>
          <p:nvPr/>
        </p:nvSpPr>
        <p:spPr bwMode="auto">
          <a:xfrm>
            <a:off x="6516688" y="5848350"/>
            <a:ext cx="19431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r>
              <a:rPr lang="da-DK"/>
              <a:t>Mælkevejen</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7" grpId="0" animBg="1"/>
      <p:bldP spid="13005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da-DK"/>
              <a:t>Mørk stof bestemmer</a:t>
            </a:r>
            <a:endParaRPr lang="en-US"/>
          </a:p>
        </p:txBody>
      </p:sp>
      <p:pic>
        <p:nvPicPr>
          <p:cNvPr id="177159" name="Picture 7" descr="WMAP_nogalax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844675"/>
            <a:ext cx="3529013" cy="1774825"/>
          </a:xfrm>
          <a:prstGeom prst="rect">
            <a:avLst/>
          </a:prstGeom>
          <a:noFill/>
          <a:extLst>
            <a:ext uri="{909E8E84-426E-40dd-AFC4-6F175D3DCCD1}">
              <a14:hiddenFill xmlns:a14="http://schemas.microsoft.com/office/drawing/2010/main">
                <a:solidFill>
                  <a:srgbClr val="FFFFFF"/>
                </a:solidFill>
              </a14:hiddenFill>
            </a:ext>
          </a:extLst>
        </p:spPr>
      </p:pic>
      <p:pic>
        <p:nvPicPr>
          <p:cNvPr id="177161" name="comove.smaller.mp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4356100" y="1844675"/>
            <a:ext cx="4565650" cy="45656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560" y="4800054"/>
            <a:ext cx="2880320" cy="1077218"/>
          </a:xfrm>
          <a:prstGeom prst="rect">
            <a:avLst/>
          </a:prstGeom>
          <a:noFill/>
        </p:spPr>
        <p:txBody>
          <a:bodyPr wrap="square" rtlCol="0">
            <a:spAutoFit/>
          </a:bodyPr>
          <a:lstStyle/>
          <a:p>
            <a:r>
              <a:rPr lang="en-US" dirty="0" smtClean="0"/>
              <a:t>Men </a:t>
            </a:r>
            <a:r>
              <a:rPr lang="en-US" dirty="0" err="1" smtClean="0"/>
              <a:t>ikke</a:t>
            </a:r>
            <a:r>
              <a:rPr lang="en-US" dirty="0" smtClean="0"/>
              <a:t> </a:t>
            </a:r>
            <a:r>
              <a:rPr lang="en-US" dirty="0" err="1" smtClean="0"/>
              <a:t>alene</a:t>
            </a:r>
            <a:r>
              <a:rPr lang="en-US" dirty="0" smtClean="0"/>
              <a:t>.</a:t>
            </a:r>
          </a:p>
          <a:p>
            <a:endParaRPr lang="en-US" dirty="0" smtClean="0"/>
          </a:p>
          <a:p>
            <a:r>
              <a:rPr lang="en-US" dirty="0" err="1" smtClean="0"/>
              <a:t>Det</a:t>
            </a:r>
            <a:r>
              <a:rPr lang="en-US" dirty="0" smtClean="0"/>
              <a:t> </a:t>
            </a:r>
            <a:r>
              <a:rPr lang="en-US" dirty="0" err="1" smtClean="0"/>
              <a:t>bliver</a:t>
            </a:r>
            <a:r>
              <a:rPr lang="en-US" dirty="0" smtClean="0"/>
              <a:t> “</a:t>
            </a:r>
            <a:r>
              <a:rPr lang="en-US" dirty="0" err="1" smtClean="0"/>
              <a:t>værre</a:t>
            </a:r>
            <a:r>
              <a:rPr lang="en-US" dirty="0" smtClean="0"/>
              <a:t>”</a:t>
            </a:r>
            <a:endParaRPr lang="en-US" dirty="0"/>
          </a:p>
        </p:txBody>
      </p:sp>
    </p:spTree>
    <p:extLst>
      <p:ext uri="{BB962C8B-B14F-4D97-AF65-F5344CB8AC3E}">
        <p14:creationId xmlns:p14="http://schemas.microsoft.com/office/powerpoint/2010/main" val="2169504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367" fill="hold"/>
                                        <p:tgtEl>
                                          <p:spTgt spid="17716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7161"/>
                </p:tgtEl>
              </p:cMediaNode>
            </p:video>
            <p:seq concurrent="1" nextAc="seek">
              <p:cTn id="8" restart="whenNotActive" fill="hold" evtFilter="cancelBubble" nodeType="interactiveSeq">
                <p:stCondLst>
                  <p:cond evt="onClick" delay="0">
                    <p:tgtEl>
                      <p:spTgt spid="17716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77161"/>
                                        </p:tgtEl>
                                      </p:cBhvr>
                                    </p:cmd>
                                  </p:childTnLst>
                                </p:cTn>
                              </p:par>
                            </p:childTnLst>
                          </p:cTn>
                        </p:par>
                      </p:childTnLst>
                    </p:cTn>
                  </p:par>
                </p:childTnLst>
              </p:cTn>
              <p:nextCondLst>
                <p:cond evt="onClick" delay="0">
                  <p:tgtEl>
                    <p:spTgt spid="17716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da-DK"/>
              <a:t>Vi vender lige tilbage til Hubble… </a:t>
            </a:r>
            <a:br>
              <a:rPr lang="da-DK"/>
            </a:br>
            <a:endParaRPr lang="en-US"/>
          </a:p>
        </p:txBody>
      </p:sp>
      <p:pic>
        <p:nvPicPr>
          <p:cNvPr id="171011" name="Picture 3" descr="EinsteinHubbleAdams"/>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11188" y="1773238"/>
            <a:ext cx="4762500" cy="357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4" descr="veldata19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2822575"/>
            <a:ext cx="3779837" cy="3416300"/>
          </a:xfrm>
          <a:prstGeom prst="rect">
            <a:avLst/>
          </a:prstGeom>
          <a:noFill/>
          <a:extLst>
            <a:ext uri="{909E8E84-426E-40dd-AFC4-6F175D3DCCD1}">
              <a14:hiddenFill xmlns:a14="http://schemas.microsoft.com/office/drawing/2010/main">
                <a:solidFill>
                  <a:srgbClr val="FFFFFF"/>
                </a:solidFill>
              </a14:hiddenFill>
            </a:ext>
          </a:extLst>
        </p:spPr>
      </p:pic>
      <p:sp>
        <p:nvSpPr>
          <p:cNvPr id="171013" name="Text Box 5"/>
          <p:cNvSpPr txBox="1">
            <a:spLocks noChangeArrowheads="1"/>
          </p:cNvSpPr>
          <p:nvPr/>
        </p:nvSpPr>
        <p:spPr bwMode="auto">
          <a:xfrm>
            <a:off x="611188" y="5516563"/>
            <a:ext cx="44656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r>
              <a:rPr lang="da-DK"/>
              <a:t>Einstein, Hubble, Adams (1931)</a:t>
            </a:r>
            <a:endParaRPr lang="en-US"/>
          </a:p>
        </p:txBody>
      </p:sp>
    </p:spTree>
    <p:extLst>
      <p:ext uri="{BB962C8B-B14F-4D97-AF65-F5344CB8AC3E}">
        <p14:creationId xmlns:p14="http://schemas.microsoft.com/office/powerpoint/2010/main" val="283081837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8" name="Picture 4" descr="SN1994Dto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2382838"/>
            <a:ext cx="320992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80229" name="Picture 5" descr="0402512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988" y="1219200"/>
            <a:ext cx="4164012" cy="5387975"/>
          </a:xfrm>
          <a:prstGeom prst="rect">
            <a:avLst/>
          </a:prstGeom>
          <a:noFill/>
          <a:extLst>
            <a:ext uri="{909E8E84-426E-40dd-AFC4-6F175D3DCCD1}">
              <a14:hiddenFill xmlns:a14="http://schemas.microsoft.com/office/drawing/2010/main">
                <a:solidFill>
                  <a:srgbClr val="FFFFFF"/>
                </a:solidFill>
              </a14:hiddenFill>
            </a:ext>
          </a:extLst>
        </p:spPr>
      </p:pic>
      <p:sp>
        <p:nvSpPr>
          <p:cNvPr id="180230" name="Rectangle 6"/>
          <p:cNvSpPr>
            <a:spLocks noGrp="1" noChangeArrowheads="1"/>
          </p:cNvSpPr>
          <p:nvPr>
            <p:ph type="title"/>
          </p:nvPr>
        </p:nvSpPr>
        <p:spPr/>
        <p:txBody>
          <a:bodyPr/>
          <a:lstStyle/>
          <a:p>
            <a:r>
              <a:rPr lang="da-DK"/>
              <a:t>Supernova (type Ia)</a:t>
            </a:r>
            <a:endParaRPr lang="en-US"/>
          </a:p>
        </p:txBody>
      </p:sp>
      <p:sp>
        <p:nvSpPr>
          <p:cNvPr id="180231" name="Rectangle 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82561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veldata19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012825"/>
            <a:ext cx="5486400" cy="4959350"/>
          </a:xfrm>
          <a:prstGeom prst="rect">
            <a:avLst/>
          </a:prstGeom>
          <a:noFill/>
          <a:extLst>
            <a:ext uri="{909E8E84-426E-40dd-AFC4-6F175D3DCCD1}">
              <a14:hiddenFill xmlns:a14="http://schemas.microsoft.com/office/drawing/2010/main">
                <a:solidFill>
                  <a:srgbClr val="FFFFFF"/>
                </a:solidFill>
              </a14:hiddenFill>
            </a:ext>
          </a:extLst>
        </p:spPr>
      </p:pic>
      <p:sp>
        <p:nvSpPr>
          <p:cNvPr id="167939" name="Text Box 3"/>
          <p:cNvSpPr txBox="1">
            <a:spLocks noChangeArrowheads="1"/>
          </p:cNvSpPr>
          <p:nvPr/>
        </p:nvSpPr>
        <p:spPr bwMode="auto">
          <a:xfrm>
            <a:off x="482600" y="4900613"/>
            <a:ext cx="1119188" cy="730250"/>
          </a:xfrm>
          <a:prstGeom prst="rect">
            <a:avLst/>
          </a:prstGeom>
          <a:noFill/>
          <a:ln>
            <a:noFill/>
          </a:ln>
          <a:effectLst/>
          <a:extLst>
            <a:ext uri="{909E8E84-426E-40dd-AFC4-6F175D3DCCD1}">
              <a14:hiddenFill xmlns:a14="http://schemas.microsoft.com/office/drawing/2010/main">
                <a:solidFill>
                  <a:srgbClr val="3D8AC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da-DK" sz="1400">
                <a:latin typeface="Arial" charset="0"/>
              </a:rPr>
              <a:t>Data fra 1929 passer her</a:t>
            </a:r>
            <a:endParaRPr lang="en-US" sz="1400">
              <a:latin typeface="Arial" charset="0"/>
            </a:endParaRPr>
          </a:p>
        </p:txBody>
      </p:sp>
      <p:sp>
        <p:nvSpPr>
          <p:cNvPr id="167940" name="Line 4"/>
          <p:cNvSpPr>
            <a:spLocks noChangeShapeType="1"/>
          </p:cNvSpPr>
          <p:nvPr/>
        </p:nvSpPr>
        <p:spPr bwMode="auto">
          <a:xfrm flipV="1">
            <a:off x="1565275" y="5399088"/>
            <a:ext cx="1090613" cy="95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7941" name="Text Box 5"/>
          <p:cNvSpPr txBox="1">
            <a:spLocks noChangeArrowheads="1"/>
          </p:cNvSpPr>
          <p:nvPr/>
        </p:nvSpPr>
        <p:spPr bwMode="auto">
          <a:xfrm>
            <a:off x="490538" y="1433513"/>
            <a:ext cx="942975" cy="1190625"/>
          </a:xfrm>
          <a:prstGeom prst="rect">
            <a:avLst/>
          </a:prstGeom>
          <a:noFill/>
          <a:ln>
            <a:noFill/>
          </a:ln>
          <a:effectLst/>
          <a:extLst>
            <a:ext uri="{909E8E84-426E-40dd-AFC4-6F175D3DCCD1}">
              <a14:hiddenFill xmlns:a14="http://schemas.microsoft.com/office/drawing/2010/main">
                <a:solidFill>
                  <a:srgbClr val="3D8AC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da-DK" sz="1800">
                <a:latin typeface="Arial" charset="0"/>
              </a:rPr>
              <a:t>SN Ia data fra 1995</a:t>
            </a:r>
            <a:endParaRPr lang="en-US" sz="1800">
              <a:latin typeface="Arial" charset="0"/>
            </a:endParaRPr>
          </a:p>
        </p:txBody>
      </p:sp>
    </p:spTree>
    <p:extLst>
      <p:ext uri="{BB962C8B-B14F-4D97-AF65-F5344CB8AC3E}">
        <p14:creationId xmlns:p14="http://schemas.microsoft.com/office/powerpoint/2010/main" val="22395770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veldata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012825"/>
            <a:ext cx="5486400" cy="4959350"/>
          </a:xfrm>
          <a:prstGeom prst="rect">
            <a:avLst/>
          </a:prstGeom>
          <a:noFill/>
          <a:extLst>
            <a:ext uri="{909E8E84-426E-40dd-AFC4-6F175D3DCCD1}">
              <a14:hiddenFill xmlns:a14="http://schemas.microsoft.com/office/drawing/2010/main">
                <a:solidFill>
                  <a:srgbClr val="FFFFFF"/>
                </a:solidFill>
              </a14:hiddenFill>
            </a:ext>
          </a:extLst>
        </p:spPr>
      </p:pic>
      <p:sp>
        <p:nvSpPr>
          <p:cNvPr id="168963" name="Text Box 3"/>
          <p:cNvSpPr txBox="1">
            <a:spLocks noChangeArrowheads="1"/>
          </p:cNvSpPr>
          <p:nvPr/>
        </p:nvSpPr>
        <p:spPr bwMode="auto">
          <a:xfrm>
            <a:off x="482600" y="4900613"/>
            <a:ext cx="1119188" cy="730250"/>
          </a:xfrm>
          <a:prstGeom prst="rect">
            <a:avLst/>
          </a:prstGeom>
          <a:noFill/>
          <a:ln>
            <a:noFill/>
          </a:ln>
          <a:effectLst/>
          <a:extLst>
            <a:ext uri="{909E8E84-426E-40dd-AFC4-6F175D3DCCD1}">
              <a14:hiddenFill xmlns:a14="http://schemas.microsoft.com/office/drawing/2010/main">
                <a:solidFill>
                  <a:srgbClr val="3D8AC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da-DK" sz="1400">
                <a:latin typeface="Arial" charset="0"/>
              </a:rPr>
              <a:t>Data fra 1995 passer her</a:t>
            </a:r>
            <a:endParaRPr lang="en-US" sz="1400">
              <a:latin typeface="Arial" charset="0"/>
            </a:endParaRPr>
          </a:p>
        </p:txBody>
      </p:sp>
      <p:sp>
        <p:nvSpPr>
          <p:cNvPr id="168964" name="Line 4"/>
          <p:cNvSpPr>
            <a:spLocks noChangeShapeType="1"/>
          </p:cNvSpPr>
          <p:nvPr/>
        </p:nvSpPr>
        <p:spPr bwMode="auto">
          <a:xfrm flipV="1">
            <a:off x="1565275" y="5399088"/>
            <a:ext cx="1090613" cy="95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8965" name="Text Box 5"/>
          <p:cNvSpPr txBox="1">
            <a:spLocks noChangeArrowheads="1"/>
          </p:cNvSpPr>
          <p:nvPr/>
        </p:nvSpPr>
        <p:spPr bwMode="auto">
          <a:xfrm>
            <a:off x="490538" y="1433513"/>
            <a:ext cx="942975" cy="1190625"/>
          </a:xfrm>
          <a:prstGeom prst="rect">
            <a:avLst/>
          </a:prstGeom>
          <a:noFill/>
          <a:ln>
            <a:noFill/>
          </a:ln>
          <a:effectLst/>
          <a:extLst>
            <a:ext uri="{909E8E84-426E-40dd-AFC4-6F175D3DCCD1}">
              <a14:hiddenFill xmlns:a14="http://schemas.microsoft.com/office/drawing/2010/main">
                <a:solidFill>
                  <a:srgbClr val="3D8AC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da-DK" sz="1800">
                <a:latin typeface="Arial" charset="0"/>
              </a:rPr>
              <a:t>SN Ia data fra 2005</a:t>
            </a:r>
            <a:endParaRPr lang="en-US" sz="1800">
              <a:latin typeface="Arial" charset="0"/>
            </a:endParaRPr>
          </a:p>
        </p:txBody>
      </p:sp>
    </p:spTree>
    <p:extLst>
      <p:ext uri="{BB962C8B-B14F-4D97-AF65-F5344CB8AC3E}">
        <p14:creationId xmlns:p14="http://schemas.microsoft.com/office/powerpoint/2010/main" val="9743522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1068388" y="1628775"/>
            <a:ext cx="7607300" cy="4524316"/>
          </a:xfrm>
          <a:prstGeom prst="rect">
            <a:avLst/>
          </a:prstGeom>
          <a:noFill/>
          <a:ln>
            <a:noFill/>
          </a:ln>
          <a:effectLst/>
          <a:extLst>
            <a:ext uri="{909E8E84-426E-40dd-AFC4-6F175D3DCCD1}">
              <a14:hiddenFill xmlns:a14="http://schemas.microsoft.com/office/drawing/2010/main">
                <a:solidFill>
                  <a:srgbClr val="3D8AC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0"/>
              </a:spcBef>
            </a:pPr>
            <a:r>
              <a:rPr lang="da-DK" sz="1800" b="1" dirty="0">
                <a:latin typeface="Arial" charset="0"/>
              </a:rPr>
              <a:t>Resultatet:</a:t>
            </a:r>
          </a:p>
          <a:p>
            <a:pPr>
              <a:spcBef>
                <a:spcPct val="0"/>
              </a:spcBef>
            </a:pPr>
            <a:r>
              <a:rPr lang="da-DK" sz="1800" b="1" dirty="0">
                <a:latin typeface="Arial" charset="0"/>
              </a:rPr>
              <a:t>Universet udvider sig – endda accelererende!</a:t>
            </a:r>
          </a:p>
          <a:p>
            <a:pPr>
              <a:spcBef>
                <a:spcPct val="0"/>
              </a:spcBef>
            </a:pPr>
            <a:r>
              <a:rPr lang="da-DK" sz="1800" b="1" dirty="0">
                <a:latin typeface="Arial" charset="0"/>
              </a:rPr>
              <a:t> </a:t>
            </a:r>
          </a:p>
          <a:p>
            <a:pPr>
              <a:spcBef>
                <a:spcPct val="0"/>
              </a:spcBef>
            </a:pPr>
            <a:r>
              <a:rPr lang="da-DK" sz="1800" b="1" dirty="0">
                <a:latin typeface="Arial" charset="0"/>
              </a:rPr>
              <a:t>Det betyder </a:t>
            </a:r>
          </a:p>
          <a:p>
            <a:pPr>
              <a:spcBef>
                <a:spcPct val="0"/>
              </a:spcBef>
            </a:pPr>
            <a:r>
              <a:rPr lang="da-DK" sz="1800" b="1" dirty="0">
                <a:latin typeface="Arial" charset="0"/>
              </a:rPr>
              <a:t>      – </a:t>
            </a:r>
            <a:r>
              <a:rPr lang="da-DK" sz="1800" dirty="0">
                <a:latin typeface="Arial" charset="0"/>
              </a:rPr>
              <a:t>der må være noget energi, der sørger for denne acceleration.</a:t>
            </a:r>
          </a:p>
          <a:p>
            <a:pPr>
              <a:spcBef>
                <a:spcPct val="0"/>
              </a:spcBef>
            </a:pPr>
            <a:endParaRPr lang="da-DK" sz="1800" dirty="0">
              <a:latin typeface="Arial" charset="0"/>
            </a:endParaRPr>
          </a:p>
          <a:p>
            <a:pPr lvl="1">
              <a:spcBef>
                <a:spcPct val="0"/>
              </a:spcBef>
            </a:pPr>
            <a:r>
              <a:rPr lang="da-DK" sz="1800" dirty="0">
                <a:latin typeface="Arial" charset="0"/>
              </a:rPr>
              <a:t> VI KALDER DET </a:t>
            </a:r>
            <a:r>
              <a:rPr lang="da-DK" sz="1800" b="1" dirty="0">
                <a:latin typeface="Arial" charset="0"/>
              </a:rPr>
              <a:t>MØRK ENERGI</a:t>
            </a:r>
          </a:p>
          <a:p>
            <a:pPr lvl="1">
              <a:spcBef>
                <a:spcPct val="0"/>
              </a:spcBef>
            </a:pPr>
            <a:endParaRPr lang="da-DK" sz="1800" b="1" dirty="0">
              <a:latin typeface="Arial" charset="0"/>
            </a:endParaRPr>
          </a:p>
          <a:p>
            <a:pPr lvl="1">
              <a:spcBef>
                <a:spcPct val="0"/>
              </a:spcBef>
              <a:buFontTx/>
              <a:buChar char="-"/>
            </a:pPr>
            <a:r>
              <a:rPr lang="da-DK" sz="1800" b="1" dirty="0">
                <a:latin typeface="Arial" charset="0"/>
              </a:rPr>
              <a:t>Vi aner ikke hvad det </a:t>
            </a:r>
            <a:r>
              <a:rPr lang="da-DK" sz="1800" b="1" dirty="0" smtClean="0">
                <a:latin typeface="Arial" charset="0"/>
              </a:rPr>
              <a:t>er. En </a:t>
            </a:r>
            <a:r>
              <a:rPr lang="da-DK" sz="1800" b="1" dirty="0">
                <a:latin typeface="Arial" charset="0"/>
              </a:rPr>
              <a:t>egenskab ved vakuum ?? </a:t>
            </a:r>
          </a:p>
          <a:p>
            <a:pPr lvl="1">
              <a:spcBef>
                <a:spcPct val="0"/>
              </a:spcBef>
              <a:buFontTx/>
              <a:buChar char="-"/>
            </a:pPr>
            <a:r>
              <a:rPr lang="da-DK" sz="1800" dirty="0">
                <a:latin typeface="Arial" charset="0"/>
              </a:rPr>
              <a:t> det må fungere som modsat gravitation – frastødende.</a:t>
            </a:r>
          </a:p>
          <a:p>
            <a:pPr lvl="1">
              <a:spcBef>
                <a:spcPct val="0"/>
              </a:spcBef>
              <a:buFontTx/>
              <a:buChar char="-"/>
            </a:pPr>
            <a:r>
              <a:rPr lang="da-DK" sz="1800" dirty="0">
                <a:latin typeface="Arial" charset="0"/>
              </a:rPr>
              <a:t> det må være meget jævnt fordelt</a:t>
            </a:r>
          </a:p>
          <a:p>
            <a:pPr lvl="1">
              <a:spcBef>
                <a:spcPct val="0"/>
              </a:spcBef>
              <a:buFontTx/>
              <a:buChar char="-"/>
            </a:pPr>
            <a:r>
              <a:rPr lang="da-DK" sz="1800" dirty="0">
                <a:latin typeface="Arial" charset="0"/>
              </a:rPr>
              <a:t> det udgør 2/3 af Universets masse (husk E=mc</a:t>
            </a:r>
            <a:r>
              <a:rPr lang="da-DK" sz="1800" baseline="30000" dirty="0">
                <a:latin typeface="Arial" charset="0"/>
              </a:rPr>
              <a:t>2</a:t>
            </a:r>
            <a:r>
              <a:rPr lang="da-DK" sz="1800" dirty="0">
                <a:latin typeface="Arial" charset="0"/>
              </a:rPr>
              <a:t>)</a:t>
            </a:r>
          </a:p>
          <a:p>
            <a:pPr lvl="1">
              <a:spcBef>
                <a:spcPct val="0"/>
              </a:spcBef>
              <a:buFontTx/>
              <a:buChar char="-"/>
            </a:pPr>
            <a:endParaRPr lang="da-DK" sz="1800" dirty="0">
              <a:latin typeface="Arial" charset="0"/>
            </a:endParaRPr>
          </a:p>
          <a:p>
            <a:pPr lvl="1">
              <a:spcBef>
                <a:spcPct val="0"/>
              </a:spcBef>
              <a:buFontTx/>
              <a:buChar char="-"/>
            </a:pPr>
            <a:r>
              <a:rPr lang="da-DK" sz="1800" dirty="0">
                <a:latin typeface="Arial" charset="0"/>
              </a:rPr>
              <a:t>Einsteins kosmologiske konstant</a:t>
            </a:r>
            <a:r>
              <a:rPr lang="da-DK" sz="1800" dirty="0" smtClean="0">
                <a:latin typeface="Arial" charset="0"/>
              </a:rPr>
              <a:t>!</a:t>
            </a:r>
          </a:p>
          <a:p>
            <a:pPr lvl="1">
              <a:spcBef>
                <a:spcPct val="0"/>
              </a:spcBef>
              <a:buFontTx/>
              <a:buChar char="-"/>
            </a:pPr>
            <a:endParaRPr lang="da-DK" sz="1800" dirty="0">
              <a:latin typeface="Arial" charset="0"/>
            </a:endParaRPr>
          </a:p>
          <a:p>
            <a:pPr>
              <a:spcBef>
                <a:spcPct val="0"/>
              </a:spcBef>
              <a:buFontTx/>
              <a:buChar char="-"/>
            </a:pPr>
            <a:r>
              <a:rPr lang="da-DK" sz="1800" dirty="0" smtClean="0">
                <a:latin typeface="Arial" charset="0"/>
              </a:rPr>
              <a:t>  </a:t>
            </a:r>
            <a:r>
              <a:rPr lang="da-DK" sz="1800" b="1" dirty="0" smtClean="0">
                <a:latin typeface="Arial" charset="0"/>
              </a:rPr>
              <a:t>BIG RIP   ???</a:t>
            </a:r>
            <a:endParaRPr lang="da-DK" sz="1800" b="1" dirty="0">
              <a:latin typeface="Arial" charset="0"/>
            </a:endParaRPr>
          </a:p>
        </p:txBody>
      </p:sp>
    </p:spTree>
    <p:extLst>
      <p:ext uri="{BB962C8B-B14F-4D97-AF65-F5344CB8AC3E}">
        <p14:creationId xmlns:p14="http://schemas.microsoft.com/office/powerpoint/2010/main" val="370031149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da-DK"/>
              <a:t>Mørk energi	</a:t>
            </a:r>
            <a:endParaRPr lang="en-US"/>
          </a:p>
        </p:txBody>
      </p:sp>
      <p:sp>
        <p:nvSpPr>
          <p:cNvPr id="174083" name="Rectangle 3"/>
          <p:cNvSpPr>
            <a:spLocks noGrp="1" noChangeArrowheads="1"/>
          </p:cNvSpPr>
          <p:nvPr>
            <p:ph type="body" idx="1"/>
          </p:nvPr>
        </p:nvSpPr>
        <p:spPr/>
        <p:txBody>
          <a:bodyPr/>
          <a:lstStyle/>
          <a:p>
            <a:r>
              <a:rPr lang="da-DK" dirty="0"/>
              <a:t>Men kun 1 måling? Kan det så passe?</a:t>
            </a:r>
          </a:p>
          <a:p>
            <a:endParaRPr lang="da-DK" dirty="0"/>
          </a:p>
          <a:p>
            <a:r>
              <a:rPr lang="da-DK" dirty="0"/>
              <a:t>Vores egen gruppe har lavet en helt uafhængig måling:</a:t>
            </a:r>
          </a:p>
          <a:p>
            <a:pPr lvl="1"/>
            <a:r>
              <a:rPr lang="da-DK" dirty="0"/>
              <a:t>Kigger på galaksehobe igen</a:t>
            </a:r>
          </a:p>
          <a:p>
            <a:pPr lvl="1"/>
            <a:r>
              <a:rPr lang="da-DK" dirty="0"/>
              <a:t>Finder deres masse så nøjagtigt som muligt</a:t>
            </a:r>
          </a:p>
          <a:p>
            <a:pPr lvl="1"/>
            <a:r>
              <a:rPr lang="da-DK" dirty="0"/>
              <a:t>Ser på hvordan de har udviklet sig over tid…</a:t>
            </a:r>
          </a:p>
          <a:p>
            <a:pPr lvl="2"/>
            <a:r>
              <a:rPr lang="da-DK" dirty="0"/>
              <a:t>(gøres ved at kigge på en samling nær på og tilsvarende langt væk</a:t>
            </a:r>
            <a:r>
              <a:rPr lang="da-DK" dirty="0" smtClean="0"/>
              <a:t>)</a:t>
            </a:r>
          </a:p>
          <a:p>
            <a:pPr lvl="2"/>
            <a:r>
              <a:rPr lang="da-DK" dirty="0" smtClean="0"/>
              <a:t>Finder, </a:t>
            </a:r>
            <a:r>
              <a:rPr lang="da-DK" dirty="0"/>
              <a:t>at </a:t>
            </a:r>
            <a:endParaRPr lang="da-DK" dirty="0" smtClean="0"/>
          </a:p>
          <a:p>
            <a:pPr lvl="3"/>
            <a:r>
              <a:rPr lang="da-DK" dirty="0" smtClean="0"/>
              <a:t>de </a:t>
            </a:r>
            <a:r>
              <a:rPr lang="da-DK" b="1" dirty="0"/>
              <a:t>store</a:t>
            </a:r>
            <a:r>
              <a:rPr lang="da-DK" dirty="0"/>
              <a:t> galaksehobe har sværere ved at samle sig, </a:t>
            </a:r>
            <a:endParaRPr lang="da-DK" dirty="0" smtClean="0"/>
          </a:p>
          <a:p>
            <a:pPr lvl="3"/>
            <a:r>
              <a:rPr lang="da-DK" dirty="0" smtClean="0"/>
              <a:t>fordi </a:t>
            </a:r>
            <a:r>
              <a:rPr lang="da-DK" dirty="0"/>
              <a:t>den mørke energi hiver den modsatte retning i forhold til gravitationen.</a:t>
            </a:r>
            <a:endParaRPr lang="en-US" dirty="0"/>
          </a:p>
        </p:txBody>
      </p:sp>
    </p:spTree>
    <p:extLst>
      <p:ext uri="{BB962C8B-B14F-4D97-AF65-F5344CB8AC3E}">
        <p14:creationId xmlns:p14="http://schemas.microsoft.com/office/powerpoint/2010/main" val="94969750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40" name="Rectangle 8"/>
          <p:cNvSpPr>
            <a:spLocks noGrp="1" noChangeArrowheads="1"/>
          </p:cNvSpPr>
          <p:nvPr>
            <p:ph type="title"/>
          </p:nvPr>
        </p:nvSpPr>
        <p:spPr/>
        <p:txBody>
          <a:bodyPr/>
          <a:lstStyle/>
          <a:p>
            <a:r>
              <a:rPr lang="da-DK"/>
              <a:t>Mørk energi – nu også bekræftet af galaksehobenes udvikling</a:t>
            </a:r>
            <a:endParaRPr lang="en-US"/>
          </a:p>
        </p:txBody>
      </p:sp>
      <p:pic>
        <p:nvPicPr>
          <p:cNvPr id="4" name="400d-press-conf.mov">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611560" y="1537043"/>
            <a:ext cx="7957056" cy="5304703"/>
          </a:xfrm>
        </p:spPr>
      </p:pic>
    </p:spTree>
    <p:extLst>
      <p:ext uri="{BB962C8B-B14F-4D97-AF65-F5344CB8AC3E}">
        <p14:creationId xmlns:p14="http://schemas.microsoft.com/office/powerpoint/2010/main" val="11863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8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9" name="Picture 5" descr="Grundstoffer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836613"/>
            <a:ext cx="1873250" cy="1270000"/>
          </a:xfrm>
          <a:prstGeom prst="rect">
            <a:avLst/>
          </a:prstGeom>
          <a:noFill/>
          <a:extLst>
            <a:ext uri="{909E8E84-426E-40dd-AFC4-6F175D3DCCD1}">
              <a14:hiddenFill xmlns:a14="http://schemas.microsoft.com/office/drawing/2010/main">
                <a:solidFill>
                  <a:srgbClr val="FFFFFF"/>
                </a:solidFill>
              </a14:hiddenFill>
            </a:ext>
          </a:extLst>
        </p:spPr>
      </p:pic>
      <p:sp>
        <p:nvSpPr>
          <p:cNvPr id="159751" name="AutoShape 7"/>
          <p:cNvSpPr>
            <a:spLocks/>
          </p:cNvSpPr>
          <p:nvPr/>
        </p:nvSpPr>
        <p:spPr bwMode="auto">
          <a:xfrm flipH="1">
            <a:off x="4787900" y="981075"/>
            <a:ext cx="503238" cy="1150938"/>
          </a:xfrm>
          <a:prstGeom prst="leftBrace">
            <a:avLst>
              <a:gd name="adj1" fmla="val 19059"/>
              <a:gd name="adj2" fmla="val 50069"/>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a:endParaRPr lang="en-US"/>
          </a:p>
        </p:txBody>
      </p:sp>
      <p:pic>
        <p:nvPicPr>
          <p:cNvPr id="159752" name="Picture 8" descr="evidence_dark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852738"/>
            <a:ext cx="3708400" cy="3287712"/>
          </a:xfrm>
          <a:prstGeom prst="rect">
            <a:avLst/>
          </a:prstGeom>
          <a:noFill/>
          <a:extLst>
            <a:ext uri="{909E8E84-426E-40dd-AFC4-6F175D3DCCD1}">
              <a14:hiddenFill xmlns:a14="http://schemas.microsoft.com/office/drawing/2010/main">
                <a:solidFill>
                  <a:srgbClr val="FFFFFF"/>
                </a:solidFill>
              </a14:hiddenFill>
            </a:ext>
          </a:extLst>
        </p:spPr>
      </p:pic>
      <p:pic>
        <p:nvPicPr>
          <p:cNvPr id="159753" name="Picture 9" descr="080998_Universe_Content_3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1412875"/>
            <a:ext cx="3048000" cy="4305300"/>
          </a:xfrm>
          <a:prstGeom prst="rect">
            <a:avLst/>
          </a:prstGeom>
          <a:noFill/>
          <a:extLst>
            <a:ext uri="{909E8E84-426E-40dd-AFC4-6F175D3DCCD1}">
              <a14:hiddenFill xmlns:a14="http://schemas.microsoft.com/office/drawing/2010/main">
                <a:solidFill>
                  <a:srgbClr val="FFFFFF"/>
                </a:solidFill>
              </a14:hiddenFill>
            </a:ext>
          </a:extLst>
        </p:spPr>
      </p:pic>
      <p:sp>
        <p:nvSpPr>
          <p:cNvPr id="159754" name="Line 10"/>
          <p:cNvSpPr>
            <a:spLocks noChangeShapeType="1"/>
          </p:cNvSpPr>
          <p:nvPr/>
        </p:nvSpPr>
        <p:spPr bwMode="auto">
          <a:xfrm>
            <a:off x="5292725" y="1557338"/>
            <a:ext cx="35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endParaRPr lang="en-US"/>
          </a:p>
        </p:txBody>
      </p:sp>
    </p:spTree>
    <p:extLst>
      <p:ext uri="{BB962C8B-B14F-4D97-AF65-F5344CB8AC3E}">
        <p14:creationId xmlns:p14="http://schemas.microsoft.com/office/powerpoint/2010/main" val="251834263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da-DK"/>
              <a:t>Afslutning</a:t>
            </a:r>
            <a:endParaRPr lang="en-US"/>
          </a:p>
        </p:txBody>
      </p:sp>
      <p:sp>
        <p:nvSpPr>
          <p:cNvPr id="145414" name="Rectangle 6"/>
          <p:cNvSpPr>
            <a:spLocks noGrp="1" noChangeArrowheads="1"/>
          </p:cNvSpPr>
          <p:nvPr>
            <p:ph type="body" idx="1"/>
          </p:nvPr>
        </p:nvSpPr>
        <p:spPr>
          <a:xfrm>
            <a:off x="609600" y="1600200"/>
            <a:ext cx="3890963" cy="4565650"/>
          </a:xfrm>
        </p:spPr>
        <p:txBody>
          <a:bodyPr/>
          <a:lstStyle/>
          <a:p>
            <a:pPr>
              <a:buFontTx/>
              <a:buNone/>
            </a:pPr>
            <a:r>
              <a:rPr lang="da-DK" dirty="0"/>
              <a:t>Universets første lys slap løs 380.000 år efter Big Bang</a:t>
            </a:r>
          </a:p>
          <a:p>
            <a:pPr>
              <a:buFontTx/>
              <a:buNone/>
            </a:pPr>
            <a:r>
              <a:rPr lang="da-DK" dirty="0"/>
              <a:t>Det er der stadig, men er blevet koldere – udstråler mikrobølger.</a:t>
            </a:r>
          </a:p>
          <a:p>
            <a:pPr>
              <a:buFontTx/>
              <a:buNone/>
            </a:pPr>
            <a:r>
              <a:rPr lang="da-DK" dirty="0" smtClean="0"/>
              <a:t>Observeres </a:t>
            </a:r>
            <a:r>
              <a:rPr lang="da-DK" dirty="0"/>
              <a:t>med PLANCK satellitten – med dansk deltagelse</a:t>
            </a:r>
          </a:p>
          <a:p>
            <a:pPr>
              <a:buFontTx/>
              <a:buNone/>
            </a:pPr>
            <a:r>
              <a:rPr lang="da-DK" dirty="0" err="1"/>
              <a:t>Mikro</a:t>
            </a:r>
            <a:r>
              <a:rPr lang="da-DK" dirty="0"/>
              <a:t>-graders ujævnheder i lyset fra dengang afslører</a:t>
            </a:r>
          </a:p>
          <a:p>
            <a:pPr>
              <a:buFontTx/>
              <a:buNone/>
            </a:pPr>
            <a:r>
              <a:rPr lang="da-DK" dirty="0"/>
              <a:t>	universets fundamentale parametre</a:t>
            </a:r>
          </a:p>
          <a:p>
            <a:pPr>
              <a:buFontTx/>
              <a:buNone/>
            </a:pPr>
            <a:r>
              <a:rPr lang="da-DK" dirty="0"/>
              <a:t>	strukturen af universet</a:t>
            </a:r>
          </a:p>
          <a:p>
            <a:pPr>
              <a:buFontTx/>
              <a:buNone/>
            </a:pPr>
            <a:r>
              <a:rPr lang="da-DK" dirty="0"/>
              <a:t>	</a:t>
            </a:r>
            <a:r>
              <a:rPr lang="da-DK" dirty="0" smtClean="0"/>
              <a:t>inflationsmodeller</a:t>
            </a:r>
          </a:p>
          <a:p>
            <a:pPr>
              <a:buFontTx/>
              <a:buNone/>
            </a:pPr>
            <a:r>
              <a:rPr lang="da-DK" dirty="0" smtClean="0"/>
              <a:t>Disse og andre målinger bekræfter </a:t>
            </a:r>
          </a:p>
          <a:p>
            <a:pPr>
              <a:buFontTx/>
              <a:buNone/>
            </a:pPr>
            <a:r>
              <a:rPr lang="da-DK" dirty="0"/>
              <a:t>	</a:t>
            </a:r>
            <a:r>
              <a:rPr lang="da-DK" dirty="0" smtClean="0"/>
              <a:t>mørkt stof</a:t>
            </a:r>
          </a:p>
          <a:p>
            <a:pPr>
              <a:buFontTx/>
              <a:buNone/>
            </a:pPr>
            <a:r>
              <a:rPr lang="da-DK" dirty="0"/>
              <a:t>	</a:t>
            </a:r>
            <a:r>
              <a:rPr lang="da-DK" dirty="0" smtClean="0"/>
              <a:t>mørk energi</a:t>
            </a:r>
            <a:endParaRPr lang="en-US" dirty="0"/>
          </a:p>
        </p:txBody>
      </p:sp>
      <p:pic>
        <p:nvPicPr>
          <p:cNvPr id="145415" name="Picture 7" descr="11Mar2009-3327_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565275"/>
            <a:ext cx="4397375" cy="272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3504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r>
              <a:rPr lang="da-DK"/>
              <a:t>Solen/stjernerne</a:t>
            </a:r>
            <a:endParaRPr lang="en-US"/>
          </a:p>
        </p:txBody>
      </p:sp>
      <p:pic>
        <p:nvPicPr>
          <p:cNvPr id="144389" name="Picture 5" descr="emchea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113" y="2325688"/>
            <a:ext cx="2035175" cy="6969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4390" name="Picture 6" descr="eins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838" y="1017588"/>
            <a:ext cx="3840162" cy="3165475"/>
          </a:xfrm>
          <a:prstGeom prst="rect">
            <a:avLst/>
          </a:prstGeom>
          <a:noFill/>
          <a:extLst>
            <a:ext uri="{909E8E84-426E-40dd-AFC4-6F175D3DCCD1}">
              <a14:hiddenFill xmlns:a14="http://schemas.microsoft.com/office/drawing/2010/main">
                <a:solidFill>
                  <a:srgbClr val="FFFFFF"/>
                </a:solidFill>
              </a14:hiddenFill>
            </a:ext>
          </a:extLst>
        </p:spPr>
      </p:pic>
      <p:sp>
        <p:nvSpPr>
          <p:cNvPr id="144391" name="Rectangle 7"/>
          <p:cNvSpPr>
            <a:spLocks noChangeArrowheads="1"/>
          </p:cNvSpPr>
          <p:nvPr/>
        </p:nvSpPr>
        <p:spPr bwMode="auto">
          <a:xfrm>
            <a:off x="723900" y="1944688"/>
            <a:ext cx="4038600"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88913" indent="-188913">
              <a:spcBef>
                <a:spcPct val="20000"/>
              </a:spcBef>
              <a:buFontTx/>
              <a:buChar char="•"/>
            </a:pPr>
            <a:r>
              <a:rPr lang="da-DK" sz="1400"/>
              <a:t>Einstein påstod:</a:t>
            </a:r>
          </a:p>
          <a:p>
            <a:pPr marL="188913" indent="-188913">
              <a:spcBef>
                <a:spcPct val="20000"/>
              </a:spcBef>
              <a:buFontTx/>
              <a:buChar char="•"/>
            </a:pPr>
            <a:endParaRPr lang="en-US" sz="1400"/>
          </a:p>
        </p:txBody>
      </p:sp>
      <p:sp>
        <p:nvSpPr>
          <p:cNvPr id="144392" name="Rectangle 8"/>
          <p:cNvSpPr>
            <a:spLocks noChangeArrowheads="1"/>
          </p:cNvSpPr>
          <p:nvPr/>
        </p:nvSpPr>
        <p:spPr bwMode="auto">
          <a:xfrm>
            <a:off x="717550" y="3190875"/>
            <a:ext cx="4038600"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88913" indent="-188913">
              <a:spcBef>
                <a:spcPct val="20000"/>
              </a:spcBef>
              <a:buFontTx/>
              <a:buChar char="•"/>
            </a:pPr>
            <a:r>
              <a:rPr lang="da-DK" sz="1400"/>
              <a:t>Meget vigtigt </a:t>
            </a:r>
          </a:p>
          <a:p>
            <a:pPr marL="574675" lvl="1" indent="-195263">
              <a:spcBef>
                <a:spcPct val="20000"/>
              </a:spcBef>
              <a:buFontTx/>
              <a:buChar char="–"/>
            </a:pPr>
            <a:r>
              <a:rPr lang="da-DK" sz="1400"/>
              <a:t>Viser hvordan tab af masse i stjernerne bliver til energi – det lys, som vi ser</a:t>
            </a:r>
          </a:p>
          <a:p>
            <a:pPr marL="574675" lvl="1" indent="-195263">
              <a:spcBef>
                <a:spcPct val="20000"/>
              </a:spcBef>
              <a:buFontTx/>
              <a:buChar char="–"/>
            </a:pPr>
            <a:r>
              <a:rPr lang="da-DK" sz="1400"/>
              <a:t>Viser også, hvordan energi kan opfattes som masse, og hvor store masser, energi kan omdannes til</a:t>
            </a:r>
            <a:endParaRPr lang="en-US" sz="1400"/>
          </a:p>
        </p:txBody>
      </p:sp>
      <p:pic>
        <p:nvPicPr>
          <p:cNvPr id="144393" name="voice_of_Einstei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108950" y="1319213"/>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144394" name="Rectangle 10"/>
          <p:cNvSpPr>
            <a:spLocks noChangeArrowheads="1"/>
          </p:cNvSpPr>
          <p:nvPr/>
        </p:nvSpPr>
        <p:spPr bwMode="auto">
          <a:xfrm>
            <a:off x="5208588" y="4213225"/>
            <a:ext cx="3935412" cy="2282825"/>
          </a:xfrm>
          <a:prstGeom prst="rect">
            <a:avLst/>
          </a:prstGeom>
          <a:noFill/>
          <a:ln>
            <a:noFill/>
          </a:ln>
          <a:effectLst/>
          <a:extLst>
            <a:ext uri="{909E8E84-426E-40dd-AFC4-6F175D3DCCD1}">
              <a14:hiddenFill xmlns:a14="http://schemas.microsoft.com/office/drawing/2010/main">
                <a:solidFill>
                  <a:srgbClr val="3D8AC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spcBef>
                <a:spcPct val="0"/>
              </a:spcBef>
            </a:pPr>
            <a:r>
              <a:rPr lang="en-US" sz="1200">
                <a:latin typeface="Arial" charset="0"/>
              </a:rPr>
              <a:t>"It followed from the special theory of relativity that mass and energy are both but different manifestations of the same thing -- a somewhat unfamiliar conception for the average mind. Furthermore, the equation E is equal to m c-squared, in which energy is put equal to mass, multiplied by the square of the velocity of light, showed that very small amounts of mass may be converted into a very large amount of energy and vice versa. The mass and energy were in fact equivalent, according to the formula mentioned above. This was demonstrated by Cockcroft and Walton in 1932, experimentally."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44390"/>
                                        </p:tgtEl>
                                        <p:attrNameLst>
                                          <p:attrName>style.visibility</p:attrName>
                                        </p:attrNameLst>
                                      </p:cBhvr>
                                      <p:to>
                                        <p:strVal val="visible"/>
                                      </p:to>
                                    </p:set>
                                  </p:childTnLst>
                                </p:cTn>
                              </p:par>
                            </p:childTnLst>
                          </p:cTn>
                        </p:par>
                        <p:par>
                          <p:cTn id="7" fill="hold" nodeType="afterGroup">
                            <p:stCondLst>
                              <p:cond delay="500"/>
                            </p:stCondLst>
                            <p:childTnLst>
                              <p:par>
                                <p:cTn id="8" presetID="1" presetClass="mediacall" presetSubtype="0" fill="hold" nodeType="afterEffect">
                                  <p:stCondLst>
                                    <p:cond delay="0"/>
                                  </p:stCondLst>
                                  <p:childTnLst>
                                    <p:cmd type="call" cmd="playFrom(0.0)">
                                      <p:cBhvr>
                                        <p:cTn id="9" dur="55118" fill="hold"/>
                                        <p:tgtEl>
                                          <p:spTgt spid="144393"/>
                                        </p:tgtEl>
                                      </p:cBhvr>
                                    </p:cmd>
                                  </p:childTnLst>
                                </p:cTn>
                              </p:par>
                              <p:par>
                                <p:cTn id="10" presetID="1" presetClass="entr" presetSubtype="0" fill="hold" grpId="0" nodeType="withEffect">
                                  <p:stCondLst>
                                    <p:cond delay="0"/>
                                  </p:stCondLst>
                                  <p:childTnLst>
                                    <p:set>
                                      <p:cBhvr>
                                        <p:cTn id="11" dur="1" fill="hold">
                                          <p:stCondLst>
                                            <p:cond delay="0"/>
                                          </p:stCondLst>
                                        </p:cTn>
                                        <p:tgtEl>
                                          <p:spTgt spid="144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144393"/>
                </p:tgtEl>
              </p:cMediaNode>
            </p:audio>
          </p:childTnLst>
        </p:cTn>
      </p:par>
    </p:tnLst>
    <p:bldLst>
      <p:bldP spid="14439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endParaRPr lang="en-US"/>
          </a:p>
        </p:txBody>
      </p:sp>
      <p:pic>
        <p:nvPicPr>
          <p:cNvPr id="172036" name="Picture 4" descr="thats_all_fol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901700"/>
            <a:ext cx="5256212" cy="519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4728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1012825" y="1235075"/>
            <a:ext cx="72390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da-DK" sz="2400" b="1">
                <a:latin typeface="Arial" charset="0"/>
              </a:rPr>
              <a:t>Stjerner er sole</a:t>
            </a:r>
          </a:p>
        </p:txBody>
      </p:sp>
      <p:sp>
        <p:nvSpPr>
          <p:cNvPr id="145411" name="Text Box 3"/>
          <p:cNvSpPr txBox="1">
            <a:spLocks noChangeArrowheads="1"/>
          </p:cNvSpPr>
          <p:nvPr/>
        </p:nvSpPr>
        <p:spPr bwMode="auto">
          <a:xfrm>
            <a:off x="2206625" y="1844675"/>
            <a:ext cx="5029200" cy="10080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pPr>
            <a:r>
              <a:rPr lang="da-DK" sz="1800" b="1">
                <a:latin typeface="Arial" charset="0"/>
              </a:rPr>
              <a:t>Så alle disse stjerner lyser ved at tabe sig meget langsomt.</a:t>
            </a:r>
            <a:endParaRPr lang="da-DK" sz="1800">
              <a:latin typeface="Arial" charset="0"/>
            </a:endParaRPr>
          </a:p>
          <a:p>
            <a:pPr eaLnBrk="0" hangingPunct="0">
              <a:buFontTx/>
              <a:buChar char="•"/>
            </a:pPr>
            <a:endParaRPr lang="da-DK">
              <a:solidFill>
                <a:schemeClr val="bg1"/>
              </a:solidFill>
              <a:latin typeface="Arial" charset="0"/>
            </a:endParaRPr>
          </a:p>
        </p:txBody>
      </p:sp>
      <p:pic>
        <p:nvPicPr>
          <p:cNvPr id="145412" name="Picture 4" descr="Or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708275"/>
            <a:ext cx="5594350" cy="3248025"/>
          </a:xfrm>
          <a:prstGeom prst="rect">
            <a:avLst/>
          </a:prstGeom>
          <a:noFill/>
          <a:extLst>
            <a:ext uri="{909E8E84-426E-40dd-AFC4-6F175D3DCCD1}">
              <a14:hiddenFill xmlns:a14="http://schemas.microsoft.com/office/drawing/2010/main">
                <a:solidFill>
                  <a:srgbClr val="FFFFFF"/>
                </a:solidFill>
              </a14:hiddenFill>
            </a:ext>
          </a:extLst>
        </p:spPr>
      </p:pic>
      <p:pic>
        <p:nvPicPr>
          <p:cNvPr id="145413" name="Picture 5" descr="solple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844675"/>
            <a:ext cx="1295400" cy="1214438"/>
          </a:xfrm>
          <a:prstGeom prst="rect">
            <a:avLst/>
          </a:prstGeom>
          <a:noFill/>
          <a:extLst>
            <a:ext uri="{909E8E84-426E-40dd-AFC4-6F175D3DCCD1}">
              <a14:hiddenFill xmlns:a14="http://schemas.microsoft.com/office/drawing/2010/main">
                <a:solidFill>
                  <a:srgbClr val="FFFFFF"/>
                </a:solidFill>
              </a14:hiddenFill>
            </a:ext>
          </a:extLst>
        </p:spPr>
      </p:pic>
      <p:sp>
        <p:nvSpPr>
          <p:cNvPr id="145415" name="Line 7"/>
          <p:cNvSpPr>
            <a:spLocks noChangeShapeType="1"/>
          </p:cNvSpPr>
          <p:nvPr/>
        </p:nvSpPr>
        <p:spPr bwMode="auto">
          <a:xfrm>
            <a:off x="1331913" y="2924175"/>
            <a:ext cx="2879725" cy="16557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endParaRPr lang="en-US"/>
          </a:p>
        </p:txBody>
      </p:sp>
    </p:spTree>
    <p:extLst>
      <p:ext uri="{BB962C8B-B14F-4D97-AF65-F5344CB8AC3E}">
        <p14:creationId xmlns:p14="http://schemas.microsoft.com/office/powerpoint/2010/main" val="16909386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r>
              <a:rPr lang="da-DK" dirty="0"/>
              <a:t>Stjerner kan have andre farver</a:t>
            </a:r>
            <a:endParaRPr lang="en-US" dirty="0"/>
          </a:p>
        </p:txBody>
      </p:sp>
      <p:pic>
        <p:nvPicPr>
          <p:cNvPr id="261124" name="Picture 4" descr="F18-02 Planck black bo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557338"/>
            <a:ext cx="8424863" cy="469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70894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611560" y="304800"/>
            <a:ext cx="7772400" cy="1143000"/>
          </a:xfrm>
        </p:spPr>
        <p:txBody>
          <a:bodyPr/>
          <a:lstStyle/>
          <a:p>
            <a:r>
              <a:rPr lang="da-DK" dirty="0" smtClean="0"/>
              <a:t>Galaksehobe</a:t>
            </a:r>
            <a:endParaRPr lang="en-US" dirty="0"/>
          </a:p>
        </p:txBody>
      </p:sp>
      <p:sp>
        <p:nvSpPr>
          <p:cNvPr id="131075" name="Rectangle 3"/>
          <p:cNvSpPr>
            <a:spLocks noGrp="1" noChangeArrowheads="1"/>
          </p:cNvSpPr>
          <p:nvPr>
            <p:ph type="body" idx="1"/>
          </p:nvPr>
        </p:nvSpPr>
        <p:spPr>
          <a:xfrm>
            <a:off x="609600" y="1600200"/>
            <a:ext cx="4106863" cy="2189163"/>
          </a:xfrm>
        </p:spPr>
        <p:txBody>
          <a:bodyPr/>
          <a:lstStyle/>
          <a:p>
            <a:r>
              <a:rPr lang="da-DK" dirty="0" smtClean="0"/>
              <a:t>Galakser danner hobe. Og små grupper.</a:t>
            </a:r>
          </a:p>
          <a:p>
            <a:r>
              <a:rPr lang="da-DK" dirty="0" smtClean="0"/>
              <a:t>Mælkevejen er i en mindre gruppe (30-40 medlemmer)</a:t>
            </a:r>
          </a:p>
          <a:p>
            <a:r>
              <a:rPr lang="da-DK" dirty="0" smtClean="0"/>
              <a:t>Andre hobe kan være meget store (1000+)</a:t>
            </a:r>
            <a:endParaRPr lang="da-DK" dirty="0"/>
          </a:p>
          <a:p>
            <a:pPr marL="0" indent="0">
              <a:buNone/>
            </a:pPr>
            <a:endParaRPr lang="en-US" dirty="0"/>
          </a:p>
        </p:txBody>
      </p:sp>
      <p:pic>
        <p:nvPicPr>
          <p:cNvPr id="131076" name="Picture 4" descr="herclus_andersen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8088" y="1244600"/>
            <a:ext cx="4125912" cy="5599113"/>
          </a:xfrm>
          <a:prstGeom prst="rect">
            <a:avLst/>
          </a:prstGeom>
          <a:noFill/>
          <a:extLst>
            <a:ext uri="{909E8E84-426E-40dd-AFC4-6F175D3DCCD1}">
              <a14:hiddenFill xmlns:a14="http://schemas.microsoft.com/office/drawing/2010/main">
                <a:solidFill>
                  <a:srgbClr val="FFFFFF"/>
                </a:solidFill>
              </a14:hiddenFill>
            </a:ext>
          </a:extLst>
        </p:spPr>
      </p:pic>
      <p:pic>
        <p:nvPicPr>
          <p:cNvPr id="131077" name="Picture 5" descr="co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90963"/>
            <a:ext cx="4381500" cy="2967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da-DK"/>
              <a:t>Galaksehobe</a:t>
            </a:r>
            <a:endParaRPr lang="en-US"/>
          </a:p>
        </p:txBody>
      </p:sp>
      <p:sp>
        <p:nvSpPr>
          <p:cNvPr id="153603" name="Rectangle 3"/>
          <p:cNvSpPr>
            <a:spLocks noGrp="1" noChangeArrowheads="1"/>
          </p:cNvSpPr>
          <p:nvPr>
            <p:ph type="body" idx="1"/>
          </p:nvPr>
        </p:nvSpPr>
        <p:spPr>
          <a:xfrm>
            <a:off x="609600" y="1600200"/>
            <a:ext cx="4106416" cy="4565650"/>
          </a:xfrm>
        </p:spPr>
        <p:txBody>
          <a:bodyPr/>
          <a:lstStyle/>
          <a:p>
            <a:r>
              <a:rPr lang="da-DK" dirty="0"/>
              <a:t>Galaksehobe og –grupper er byggeklodserne i universet. </a:t>
            </a:r>
          </a:p>
          <a:p>
            <a:r>
              <a:rPr lang="da-DK" dirty="0"/>
              <a:t>De er de største samlinger af stof, som hænger </a:t>
            </a:r>
            <a:r>
              <a:rPr lang="da-DK" dirty="0" smtClean="0"/>
              <a:t>sammen</a:t>
            </a:r>
            <a:endParaRPr lang="da-DK" dirty="0"/>
          </a:p>
          <a:p>
            <a:r>
              <a:rPr lang="da-DK" dirty="0"/>
              <a:t>De er </a:t>
            </a:r>
            <a:r>
              <a:rPr lang="da-DK" dirty="0" smtClean="0"/>
              <a:t>typisk 2</a:t>
            </a:r>
            <a:r>
              <a:rPr lang="da-DK" dirty="0"/>
              <a:t>-10 </a:t>
            </a:r>
            <a:r>
              <a:rPr lang="da-DK" dirty="0" err="1"/>
              <a:t>mill</a:t>
            </a:r>
            <a:r>
              <a:rPr lang="da-DK" dirty="0"/>
              <a:t> lysår i diameter</a:t>
            </a:r>
          </a:p>
          <a:p>
            <a:r>
              <a:rPr lang="da-DK" dirty="0"/>
              <a:t>Meget forskning går på at bestemme</a:t>
            </a:r>
          </a:p>
          <a:p>
            <a:pPr lvl="1"/>
            <a:r>
              <a:rPr lang="da-DK" dirty="0"/>
              <a:t>Masse, </a:t>
            </a:r>
          </a:p>
          <a:p>
            <a:pPr lvl="1"/>
            <a:r>
              <a:rPr lang="da-DK" dirty="0"/>
              <a:t>sammensætning, </a:t>
            </a:r>
          </a:p>
          <a:p>
            <a:pPr lvl="1"/>
            <a:r>
              <a:rPr lang="da-DK" dirty="0"/>
              <a:t>udstrækning, </a:t>
            </a:r>
          </a:p>
          <a:p>
            <a:pPr lvl="1"/>
            <a:r>
              <a:rPr lang="da-DK" dirty="0"/>
              <a:t>indhold, </a:t>
            </a:r>
          </a:p>
          <a:p>
            <a:pPr lvl="1"/>
            <a:r>
              <a:rPr lang="da-DK" dirty="0"/>
              <a:t>udvikling.</a:t>
            </a:r>
            <a:endParaRPr lang="en-US" dirty="0"/>
          </a:p>
        </p:txBody>
      </p:sp>
      <p:pic>
        <p:nvPicPr>
          <p:cNvPr id="153604" name="Picture 4" descr="Virgo_Cluster_Opti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8413" y="1557338"/>
            <a:ext cx="3094037" cy="2574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87824" y="2326349"/>
            <a:ext cx="1652911" cy="495679"/>
          </a:xfrm>
          <a:prstGeom prst="rect">
            <a:avLst/>
          </a:prstGeom>
          <a:noFill/>
        </p:spPr>
        <p:txBody>
          <a:bodyPr wrap="square" rtlCol="0">
            <a:spAutoFit/>
          </a:bodyPr>
          <a:lstStyle/>
          <a:p>
            <a:r>
              <a:rPr lang="en-US" dirty="0" err="1" smtClean="0"/>
              <a:t>gravitationelt</a:t>
            </a:r>
            <a:r>
              <a:rPr lang="en-US" dirty="0" smtClean="0"/>
              <a:t>.</a:t>
            </a:r>
            <a:endParaRPr lang="en-US" dirty="0"/>
          </a:p>
        </p:txBody>
      </p:sp>
    </p:spTree>
    <p:extLst>
      <p:ext uri="{BB962C8B-B14F-4D97-AF65-F5344CB8AC3E}">
        <p14:creationId xmlns:p14="http://schemas.microsoft.com/office/powerpoint/2010/main" val="917122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TU_Space">
  <a:themeElements>
    <a:clrScheme name="DTU_Space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_Spac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2400" b="0" i="0" u="none" strike="noStrike" cap="none" normalizeH="0" baseline="0">
            <a:ln>
              <a:noFill/>
            </a:ln>
            <a:solidFill>
              <a:srgbClr val="000000"/>
            </a:solidFill>
            <a:effectLst/>
            <a:latin typeface="Verdana"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2400" b="0" i="0" u="none" strike="noStrike" cap="none" normalizeH="0" baseline="0">
            <a:ln>
              <a:noFill/>
            </a:ln>
            <a:solidFill>
              <a:srgbClr val="000000"/>
            </a:solidFill>
            <a:effectLst/>
            <a:latin typeface="Verdana" charset="0"/>
            <a:ea typeface="ＭＳ Ｐゴシック" charset="0"/>
            <a:cs typeface="ＭＳ Ｐゴシック" charset="0"/>
          </a:defRPr>
        </a:defPPr>
      </a:lstStyle>
    </a:lnDef>
  </a:objectDefaults>
  <a:extraClrSchemeLst>
    <a:extraClrScheme>
      <a:clrScheme name="DTU_Spa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_Spa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_Spa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_Spa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_Spa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_Spa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_Spac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_Spa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_Spa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_Spa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_Spa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_Spa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_Space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TU Corporate DK">
  <a:themeElements>
    <a:clrScheme name="DTU Corporate DK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fontScheme name="DTU Corporate DK">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2400" b="0" i="0" u="none" strike="noStrike" cap="none" normalizeH="0" baseline="0">
            <a:ln>
              <a:noFill/>
            </a:ln>
            <a:solidFill>
              <a:srgbClr val="000000"/>
            </a:solidFill>
            <a:effectLst/>
            <a:latin typeface="Verdana"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2400" b="0" i="0" u="none" strike="noStrike" cap="none" normalizeH="0" baseline="0">
            <a:ln>
              <a:noFill/>
            </a:ln>
            <a:solidFill>
              <a:srgbClr val="000000"/>
            </a:solidFill>
            <a:effectLst/>
            <a:latin typeface="Verdana" charset="0"/>
            <a:ea typeface="ＭＳ Ｐゴシック" charset="0"/>
            <a:cs typeface="ＭＳ Ｐゴシック" charset="0"/>
          </a:defRPr>
        </a:defPPr>
      </a:lstStyle>
    </a:lnDef>
  </a:objectDefaults>
  <a:extraClrSchemeLst>
    <a:extraClrScheme>
      <a:clrScheme name="DTU Corporate D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TU Corporate D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TU Corporate D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TU Corporate D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TU Corporate D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TU Corporate D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TU Corporate D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TU Corporate D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TU Corporate D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TU Corporate D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TU Corporate D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TU Corporate D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TU Corporate DK 13">
        <a:dk1>
          <a:srgbClr val="000000"/>
        </a:dk1>
        <a:lt1>
          <a:srgbClr val="FFFFFF"/>
        </a:lt1>
        <a:dk2>
          <a:srgbClr val="990000"/>
        </a:dk2>
        <a:lt2>
          <a:srgbClr val="999999"/>
        </a:lt2>
        <a:accent1>
          <a:srgbClr val="FF9900"/>
        </a:accent1>
        <a:accent2>
          <a:srgbClr val="FF6600"/>
        </a:accent2>
        <a:accent3>
          <a:srgbClr val="FFFFFF"/>
        </a:accent3>
        <a:accent4>
          <a:srgbClr val="000000"/>
        </a:accent4>
        <a:accent5>
          <a:srgbClr val="FFCAAA"/>
        </a:accent5>
        <a:accent6>
          <a:srgbClr val="E75C00"/>
        </a:accent6>
        <a:hlink>
          <a:srgbClr val="FF0000"/>
        </a:hlink>
        <a:folHlink>
          <a:srgbClr val="9900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4005</TotalTime>
  <Words>1379</Words>
  <Application>Microsoft Macintosh PowerPoint</Application>
  <PresentationFormat>On-screen Show (4:3)</PresentationFormat>
  <Paragraphs>251</Paragraphs>
  <Slides>50</Slides>
  <Notes>3</Notes>
  <HiddenSlides>0</HiddenSlides>
  <MMClips>10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53" baseType="lpstr">
      <vt:lpstr>DTU_Space</vt:lpstr>
      <vt:lpstr>DTU Corporate DK</vt:lpstr>
      <vt:lpstr>Bitmap Image</vt:lpstr>
      <vt:lpstr>Universets første lys –  og hvad deraf fulgte</vt:lpstr>
      <vt:lpstr>DTU Space </vt:lpstr>
      <vt:lpstr>DTU Space</vt:lpstr>
      <vt:lpstr>Lyn-overblik over astronomi</vt:lpstr>
      <vt:lpstr>Solen/stjernerne</vt:lpstr>
      <vt:lpstr>PowerPoint Presentation</vt:lpstr>
      <vt:lpstr>Stjerner kan have andre farver</vt:lpstr>
      <vt:lpstr>Galaksehobe</vt:lpstr>
      <vt:lpstr>Galaksehobe</vt:lpstr>
      <vt:lpstr>Gravitation</vt:lpstr>
      <vt:lpstr>Hubble opdagede i 1930’erne at alle galakserne bevæger sig væk fra os  hurtigere jo længere væk de var.</vt:lpstr>
      <vt:lpstr>Universets udvidelse</vt:lpstr>
      <vt:lpstr>Big Bang</vt:lpstr>
      <vt:lpstr>Lad os lige kigge lidt på Big Bang</vt:lpstr>
      <vt:lpstr>Kan man virkelig se det?</vt:lpstr>
      <vt:lpstr>PowerPoint Presentation</vt:lpstr>
      <vt:lpstr>Kosmisk Baggrundsstråling (CMB) </vt:lpstr>
      <vt:lpstr>Baggrundsstrålingen</vt:lpstr>
      <vt:lpstr>Målinger af mikrobølger</vt:lpstr>
      <vt:lpstr>Resultater fra COBE</vt:lpstr>
      <vt:lpstr>Universets første lys</vt:lpstr>
      <vt:lpstr>Universets første lys</vt:lpstr>
      <vt:lpstr>Planck – en ESA satellit</vt:lpstr>
      <vt:lpstr>Baggrundsstrålingen</vt:lpstr>
      <vt:lpstr>Planck – med bedre opløsning</vt:lpstr>
      <vt:lpstr>Spejlproduktionen og test</vt:lpstr>
      <vt:lpstr>Aflevering til ESA</vt:lpstr>
      <vt:lpstr>PowerPoint Presentation</vt:lpstr>
      <vt:lpstr>LFI/HFI instrumenterne</vt:lpstr>
      <vt:lpstr>Plancks bane</vt:lpstr>
      <vt:lpstr>Planck blev opsendt 14. maj 2009</vt:lpstr>
      <vt:lpstr>PowerPoint Presentation</vt:lpstr>
      <vt:lpstr>PLANCK </vt:lpstr>
      <vt:lpstr>PowerPoint Presentation</vt:lpstr>
      <vt:lpstr>Storskalastrukturen kan ses i det første lys</vt:lpstr>
      <vt:lpstr>PowerPoint Presentation</vt:lpstr>
      <vt:lpstr>Mørkt stof ! </vt:lpstr>
      <vt:lpstr>Galaksehobe – det rene gas?</vt:lpstr>
      <vt:lpstr>PowerPoint Presentation</vt:lpstr>
      <vt:lpstr>Mørk stof bestemmer</vt:lpstr>
      <vt:lpstr>Vi vender lige tilbage til Hubble…  </vt:lpstr>
      <vt:lpstr>Supernova (type Ia)</vt:lpstr>
      <vt:lpstr>PowerPoint Presentation</vt:lpstr>
      <vt:lpstr>PowerPoint Presentation</vt:lpstr>
      <vt:lpstr>PowerPoint Presentation</vt:lpstr>
      <vt:lpstr>Mørk energi </vt:lpstr>
      <vt:lpstr>Mørk energi – nu også bekræftet af galaksehobenes udvikling</vt:lpstr>
      <vt:lpstr>PowerPoint Presentation</vt:lpstr>
      <vt:lpstr>Afslutning</vt:lpstr>
      <vt:lpstr>PowerPoint Presentation</vt:lpstr>
    </vt:vector>
  </TitlesOfParts>
  <Company>Mentum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Mentum</dc:creator>
  <cp:lastModifiedBy>Allan Hornstrup</cp:lastModifiedBy>
  <cp:revision>43</cp:revision>
  <dcterms:created xsi:type="dcterms:W3CDTF">2008-04-19T13:48:35Z</dcterms:created>
  <dcterms:modified xsi:type="dcterms:W3CDTF">2011-09-26T09:30:57Z</dcterms:modified>
</cp:coreProperties>
</file>