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mp4" ContentType="video/mp4"/>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4" r:id="rId1"/>
    <p:sldMasterId id="2147483815" r:id="rId2"/>
    <p:sldMasterId id="2147483784" r:id="rId3"/>
  </p:sldMasterIdLst>
  <p:notesMasterIdLst>
    <p:notesMasterId r:id="rId32"/>
  </p:notesMasterIdLst>
  <p:handoutMasterIdLst>
    <p:handoutMasterId r:id="rId33"/>
  </p:handoutMasterIdLst>
  <p:sldIdLst>
    <p:sldId id="339" r:id="rId4"/>
    <p:sldId id="471" r:id="rId5"/>
    <p:sldId id="475" r:id="rId6"/>
    <p:sldId id="476" r:id="rId7"/>
    <p:sldId id="472" r:id="rId8"/>
    <p:sldId id="463" r:id="rId9"/>
    <p:sldId id="467" r:id="rId10"/>
    <p:sldId id="466" r:id="rId11"/>
    <p:sldId id="465" r:id="rId12"/>
    <p:sldId id="445" r:id="rId13"/>
    <p:sldId id="453" r:id="rId14"/>
    <p:sldId id="454" r:id="rId15"/>
    <p:sldId id="462" r:id="rId16"/>
    <p:sldId id="464" r:id="rId17"/>
    <p:sldId id="435" r:id="rId18"/>
    <p:sldId id="473" r:id="rId19"/>
    <p:sldId id="455" r:id="rId20"/>
    <p:sldId id="461" r:id="rId21"/>
    <p:sldId id="447" r:id="rId22"/>
    <p:sldId id="457" r:id="rId23"/>
    <p:sldId id="474" r:id="rId24"/>
    <p:sldId id="470" r:id="rId25"/>
    <p:sldId id="458" r:id="rId26"/>
    <p:sldId id="452" r:id="rId27"/>
    <p:sldId id="468" r:id="rId28"/>
    <p:sldId id="469" r:id="rId29"/>
    <p:sldId id="459" r:id="rId30"/>
    <p:sldId id="460" r:id="rId31"/>
  </p:sldIdLst>
  <p:sldSz cx="9144000" cy="6858000" type="screen4x3"/>
  <p:notesSz cx="6858000" cy="9144000"/>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34"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34"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34"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34"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34"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34"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34"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34"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660099"/>
    <a:srgbClr val="99CC33"/>
    <a:srgbClr val="33CCFF"/>
    <a:srgbClr val="660066"/>
    <a:srgbClr val="990066"/>
    <a:srgbClr val="FF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86380" autoAdjust="0"/>
  </p:normalViewPr>
  <p:slideViewPr>
    <p:cSldViewPr>
      <p:cViewPr>
        <p:scale>
          <a:sx n="100" d="100"/>
          <a:sy n="100" d="100"/>
        </p:scale>
        <p:origin x="272" y="144"/>
      </p:cViewPr>
      <p:guideLst>
        <p:guide orient="horz" pos="2160"/>
        <p:guide pos="2880"/>
      </p:guideLst>
    </p:cSldViewPr>
  </p:slideViewPr>
  <p:outlineViewPr>
    <p:cViewPr>
      <p:scale>
        <a:sx n="33" d="100"/>
        <a:sy n="33" d="100"/>
      </p:scale>
      <p:origin x="0" y="14298"/>
    </p:cViewPr>
  </p:outlineViewPr>
  <p:notesTextViewPr>
    <p:cViewPr>
      <p:scale>
        <a:sx n="100" d="100"/>
        <a:sy n="100" d="100"/>
      </p:scale>
      <p:origin x="0" y="0"/>
    </p:cViewPr>
  </p:notesTextViewPr>
  <p:sorterViewPr>
    <p:cViewPr>
      <p:scale>
        <a:sx n="66" d="100"/>
        <a:sy n="66" d="100"/>
      </p:scale>
      <p:origin x="0" y="1338"/>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en-US"/>
          </a:p>
        </p:txBody>
      </p:sp>
      <p:sp>
        <p:nvSpPr>
          <p:cNvPr id="634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en-US"/>
          </a:p>
        </p:txBody>
      </p:sp>
      <p:sp>
        <p:nvSpPr>
          <p:cNvPr id="634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en-US"/>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3C428F29-E4EF-4EBB-8DDB-E50D7D0B24D9}" type="slidenum">
              <a:rPr lang="en-US"/>
              <a:pPr>
                <a:defRPr/>
              </a:pPr>
              <a:t>‹#›</a:t>
            </a:fld>
            <a:endParaRPr lang="en-US"/>
          </a:p>
        </p:txBody>
      </p:sp>
    </p:spTree>
    <p:extLst>
      <p:ext uri="{BB962C8B-B14F-4D97-AF65-F5344CB8AC3E}">
        <p14:creationId xmlns:p14="http://schemas.microsoft.com/office/powerpoint/2010/main" val="20091037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da-DK"/>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da-DK"/>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noProof="0" smtClean="0"/>
              <a:t>Click to edit Master text styles</a:t>
            </a:r>
          </a:p>
          <a:p>
            <a:pPr lvl="1"/>
            <a:r>
              <a:rPr lang="da-DK" noProof="0" smtClean="0"/>
              <a:t>Second level</a:t>
            </a:r>
          </a:p>
          <a:p>
            <a:pPr lvl="2"/>
            <a:r>
              <a:rPr lang="da-DK" noProof="0" smtClean="0"/>
              <a:t>Third level</a:t>
            </a:r>
          </a:p>
          <a:p>
            <a:pPr lvl="3"/>
            <a:r>
              <a:rPr lang="da-DK" noProof="0" smtClean="0"/>
              <a:t>Fourth level</a:t>
            </a:r>
          </a:p>
          <a:p>
            <a:pPr lvl="4"/>
            <a:r>
              <a:rPr lang="da-DK"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da-DK"/>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EA1409F1-31B9-412A-94C7-1EA743161B09}" type="slidenum">
              <a:rPr lang="da-DK"/>
              <a:pPr>
                <a:defRPr/>
              </a:pPr>
              <a:t>‹#›</a:t>
            </a:fld>
            <a:endParaRPr lang="da-DK"/>
          </a:p>
        </p:txBody>
      </p:sp>
    </p:spTree>
    <p:extLst>
      <p:ext uri="{BB962C8B-B14F-4D97-AF65-F5344CB8AC3E}">
        <p14:creationId xmlns:p14="http://schemas.microsoft.com/office/powerpoint/2010/main" val="39433276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28180-B90C-4D59-950B-4B084891AA9A}" type="slidenum">
              <a:rPr lang="da-DK"/>
              <a:pPr/>
              <a:t>2</a:t>
            </a:fld>
            <a:endParaRPr lang="da-DK"/>
          </a:p>
        </p:txBody>
      </p:sp>
      <p:sp>
        <p:nvSpPr>
          <p:cNvPr id="243714" name="Rectangle 2"/>
          <p:cNvSpPr>
            <a:spLocks noGrp="1" noRot="1" noChangeAspect="1" noChangeArrowheads="1" noTextEdit="1"/>
          </p:cNvSpPr>
          <p:nvPr>
            <p:ph type="sldImg"/>
          </p:nvPr>
        </p:nvSpPr>
        <p:spPr>
          <a:xfrm>
            <a:off x="1295400" y="801688"/>
            <a:ext cx="4267200" cy="3200400"/>
          </a:xfrm>
          <a:ln/>
        </p:spPr>
      </p:sp>
      <p:sp>
        <p:nvSpPr>
          <p:cNvPr id="243715" name="Rectangle 3"/>
          <p:cNvSpPr>
            <a:spLocks noGrp="1" noChangeArrowheads="1"/>
          </p:cNvSpPr>
          <p:nvPr>
            <p:ph type="body" idx="1"/>
          </p:nvPr>
        </p:nvSpPr>
        <p:spPr>
          <a:xfrm>
            <a:off x="912813" y="4348163"/>
            <a:ext cx="5032375" cy="3846512"/>
          </a:xfrm>
        </p:spPr>
        <p:txBody>
          <a:bodyPr/>
          <a:lstStyle/>
          <a:p>
            <a:endParaRPr lang="en-US"/>
          </a:p>
        </p:txBody>
      </p:sp>
    </p:spTree>
    <p:extLst>
      <p:ext uri="{BB962C8B-B14F-4D97-AF65-F5344CB8AC3E}">
        <p14:creationId xmlns:p14="http://schemas.microsoft.com/office/powerpoint/2010/main" val="79708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02A6190-51E5-4946-AB03-8226638B443F}" type="slidenum">
              <a:rPr lang="en-US"/>
              <a:pPr/>
              <a:t>22</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38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02A6190-51E5-4946-AB03-8226638B443F}" type="slidenum">
              <a:rPr lang="en-US"/>
              <a:pPr/>
              <a:t>23</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eaLnBrk="0" fontAlgn="base" hangingPunct="0">
              <a:spcBef>
                <a:spcPct val="50000"/>
              </a:spcBef>
              <a:spcAft>
                <a:spcPct val="0"/>
              </a:spcAft>
              <a:defRPr sz="1600">
                <a:solidFill>
                  <a:schemeClr val="tx1"/>
                </a:solidFill>
                <a:latin typeface="Verdana" charset="0"/>
                <a:ea typeface="ＭＳ Ｐゴシック" charset="0"/>
              </a:defRPr>
            </a:lvl6pPr>
            <a:lvl7pPr marL="2971800" indent="-228600" eaLnBrk="0" fontAlgn="base" hangingPunct="0">
              <a:spcBef>
                <a:spcPct val="50000"/>
              </a:spcBef>
              <a:spcAft>
                <a:spcPct val="0"/>
              </a:spcAft>
              <a:defRPr sz="1600">
                <a:solidFill>
                  <a:schemeClr val="tx1"/>
                </a:solidFill>
                <a:latin typeface="Verdana" charset="0"/>
                <a:ea typeface="ＭＳ Ｐゴシック" charset="0"/>
              </a:defRPr>
            </a:lvl7pPr>
            <a:lvl8pPr marL="3429000" indent="-228600" eaLnBrk="0" fontAlgn="base" hangingPunct="0">
              <a:spcBef>
                <a:spcPct val="50000"/>
              </a:spcBef>
              <a:spcAft>
                <a:spcPct val="0"/>
              </a:spcAft>
              <a:defRPr sz="1600">
                <a:solidFill>
                  <a:schemeClr val="tx1"/>
                </a:solidFill>
                <a:latin typeface="Verdana" charset="0"/>
                <a:ea typeface="ＭＳ Ｐゴシック" charset="0"/>
              </a:defRPr>
            </a:lvl8pPr>
            <a:lvl9pPr marL="3886200" indent="-228600" eaLnBrk="0" fontAlgn="base" hangingPunct="0">
              <a:spcBef>
                <a:spcPct val="50000"/>
              </a:spcBef>
              <a:spcAft>
                <a:spcPct val="0"/>
              </a:spcAft>
              <a:defRPr sz="1600">
                <a:solidFill>
                  <a:schemeClr val="tx1"/>
                </a:solidFill>
                <a:latin typeface="Verdana" charset="0"/>
                <a:ea typeface="ＭＳ Ｐゴシック" charset="0"/>
              </a:defRPr>
            </a:lvl9pPr>
          </a:lstStyle>
          <a:p>
            <a:fld id="{01E248F8-DDB9-DD4E-A5A5-BA1AD3D1503D}" type="slidenum">
              <a:rPr lang="en-US" sz="1200"/>
              <a:pPr/>
              <a:t>25</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Verdana" charset="0"/>
              <a:ea typeface="ＭＳ Ｐゴシック" charset="0"/>
            </a:endParaRPr>
          </a:p>
        </p:txBody>
      </p:sp>
    </p:spTree>
    <p:extLst>
      <p:ext uri="{BB962C8B-B14F-4D97-AF65-F5344CB8AC3E}">
        <p14:creationId xmlns:p14="http://schemas.microsoft.com/office/powerpoint/2010/main" val="116902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 induced currents</a:t>
            </a:r>
            <a:endParaRPr lang="en-US" dirty="0"/>
          </a:p>
        </p:txBody>
      </p:sp>
      <p:sp>
        <p:nvSpPr>
          <p:cNvPr id="4" name="Slide Number Placeholder 3"/>
          <p:cNvSpPr>
            <a:spLocks noGrp="1"/>
          </p:cNvSpPr>
          <p:nvPr>
            <p:ph type="sldNum" sz="quarter" idx="10"/>
          </p:nvPr>
        </p:nvSpPr>
        <p:spPr/>
        <p:txBody>
          <a:bodyPr/>
          <a:lstStyle/>
          <a:p>
            <a:fld id="{C8070657-6163-49EF-A40C-2BC892B4B381}" type="slidenum">
              <a:rPr lang="da-DK" smtClean="0"/>
              <a:pPr/>
              <a:t>26</a:t>
            </a:fld>
            <a:endParaRPr lang="da-DK"/>
          </a:p>
        </p:txBody>
      </p:sp>
    </p:spTree>
    <p:extLst>
      <p:ext uri="{BB962C8B-B14F-4D97-AF65-F5344CB8AC3E}">
        <p14:creationId xmlns:p14="http://schemas.microsoft.com/office/powerpoint/2010/main" val="212557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4674A-B2BF-4B79-B18F-8EF9F1501FA2}" type="slidenum">
              <a:rPr lang="da-DK" smtClean="0"/>
              <a:pPr/>
              <a:t>28</a:t>
            </a:fld>
            <a:endParaRPr lang="da-DK"/>
          </a:p>
        </p:txBody>
      </p:sp>
    </p:spTree>
    <p:extLst>
      <p:ext uri="{BB962C8B-B14F-4D97-AF65-F5344CB8AC3E}">
        <p14:creationId xmlns:p14="http://schemas.microsoft.com/office/powerpoint/2010/main" val="220723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9pPr>
          </a:lstStyle>
          <a:p>
            <a:fld id="{765F682A-076D-43D9-A8A8-A1B5A942831F}" type="slidenum">
              <a:rPr lang="en-GB" sz="1200" smtClean="0"/>
              <a:pPr/>
              <a:t>6</a:t>
            </a:fld>
            <a:endParaRPr lang="en-GB" sz="1200" smtClean="0"/>
          </a:p>
        </p:txBody>
      </p:sp>
    </p:spTree>
    <p:extLst>
      <p:ext uri="{BB962C8B-B14F-4D97-AF65-F5344CB8AC3E}">
        <p14:creationId xmlns:p14="http://schemas.microsoft.com/office/powerpoint/2010/main" val="144153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Observeratory</a:t>
            </a:r>
            <a:r>
              <a:rPr lang="en-US" baseline="0" dirty="0" smtClean="0"/>
              <a:t> scientists kicks in because : knows about models and expected declination, knows about instruments, knows about the magnetic environment.</a:t>
            </a:r>
          </a:p>
          <a:p>
            <a:r>
              <a:rPr lang="en-US" baseline="0" dirty="0" smtClean="0"/>
              <a:t>Model is ok for navigating, but </a:t>
            </a:r>
            <a:r>
              <a:rPr lang="en-US" baseline="0" dirty="0" err="1" smtClean="0"/>
              <a:t>oftten</a:t>
            </a:r>
            <a:r>
              <a:rPr lang="en-US" baseline="0" dirty="0" smtClean="0"/>
              <a:t> not sufficient for compensating</a:t>
            </a:r>
            <a:endParaRPr lang="en-US" dirty="0"/>
          </a:p>
        </p:txBody>
      </p:sp>
      <p:sp>
        <p:nvSpPr>
          <p:cNvPr id="4" name="Slide Number Placeholder 3"/>
          <p:cNvSpPr>
            <a:spLocks noGrp="1"/>
          </p:cNvSpPr>
          <p:nvPr>
            <p:ph type="sldNum" sz="quarter" idx="10"/>
          </p:nvPr>
        </p:nvSpPr>
        <p:spPr/>
        <p:txBody>
          <a:bodyPr/>
          <a:lstStyle/>
          <a:p>
            <a:fld id="{C8070657-6163-49EF-A40C-2BC892B4B381}" type="slidenum">
              <a:rPr lang="da-DK" smtClean="0"/>
              <a:pPr/>
              <a:t>7</a:t>
            </a:fld>
            <a:endParaRPr lang="da-DK"/>
          </a:p>
        </p:txBody>
      </p:sp>
    </p:spTree>
    <p:extLst>
      <p:ext uri="{BB962C8B-B14F-4D97-AF65-F5344CB8AC3E}">
        <p14:creationId xmlns:p14="http://schemas.microsoft.com/office/powerpoint/2010/main" val="187094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1409F1-31B9-412A-94C7-1EA743161B09}" type="slidenum">
              <a:rPr lang="da-DK" smtClean="0"/>
              <a:pPr>
                <a:defRPr/>
              </a:pPr>
              <a:t>9</a:t>
            </a:fld>
            <a:endParaRPr lang="da-DK"/>
          </a:p>
        </p:txBody>
      </p:sp>
    </p:spTree>
    <p:extLst>
      <p:ext uri="{BB962C8B-B14F-4D97-AF65-F5344CB8AC3E}">
        <p14:creationId xmlns:p14="http://schemas.microsoft.com/office/powerpoint/2010/main" val="133561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4674A-B2BF-4B79-B18F-8EF9F1501FA2}" type="slidenum">
              <a:rPr lang="da-DK" smtClean="0"/>
              <a:pPr/>
              <a:t>16</a:t>
            </a:fld>
            <a:endParaRPr lang="da-DK"/>
          </a:p>
        </p:txBody>
      </p:sp>
    </p:spTree>
    <p:extLst>
      <p:ext uri="{BB962C8B-B14F-4D97-AF65-F5344CB8AC3E}">
        <p14:creationId xmlns:p14="http://schemas.microsoft.com/office/powerpoint/2010/main" val="161242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84343" y="4356517"/>
            <a:ext cx="5078242" cy="458136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da-DK" sz="1100" smtClean="0"/>
              <a:t>Here we look a bit closer at the instruments on board of each Swarm satellite. </a:t>
            </a:r>
          </a:p>
          <a:p>
            <a:r>
              <a:rPr lang="en-GB" altLang="da-DK" sz="1100" smtClean="0"/>
              <a:t>The main instrument is the vector field magnetometer, which makes high-precision measurements of the magnitude and direction of the magnetic field. </a:t>
            </a:r>
          </a:p>
          <a:p>
            <a:r>
              <a:rPr lang="en-GB" altLang="da-DK" sz="1100" smtClean="0"/>
              <a:t>The orientation of the vector is determined by the star tracker assembly, which provides attitude data. </a:t>
            </a:r>
          </a:p>
          <a:p>
            <a:r>
              <a:rPr lang="en-GB" altLang="da-DK" sz="1100" smtClean="0"/>
              <a:t>The VFM and star tracker assembly are mounted on a ultra-stable structure, called an optical bench, in order to align them perfectly. </a:t>
            </a:r>
          </a:p>
          <a:p>
            <a:r>
              <a:rPr lang="en-GB" altLang="da-DK" sz="1100" smtClean="0"/>
              <a:t>At the end of the boom, you find the absolute scalar magnetometer. It measures the strength of the magnetic field with greater accuracy than any other magnetometer launched into space. </a:t>
            </a:r>
          </a:p>
          <a:p>
            <a:r>
              <a:rPr lang="en-GB" altLang="da-DK" sz="1100" smtClean="0"/>
              <a:t>The sensitivity of the Advanced Scalar Magnetometer with its laser technology is a few tenths of a pT. This compares to measuring  a distance of 6 km with a3mm accuracy.</a:t>
            </a:r>
          </a:p>
          <a:p>
            <a:r>
              <a:rPr lang="en-GB" altLang="da-DK" sz="1100" smtClean="0"/>
              <a:t>It is needed to calibrate the vector field magnetometer. It is placed at the end of the boom to have as little as possible influence of any magnetic disturbance due to electrical units on the body. </a:t>
            </a:r>
          </a:p>
          <a:p>
            <a:r>
              <a:rPr lang="en-GB" altLang="da-DK" sz="1100" smtClean="0"/>
              <a:t>On top you see the GPS antenna and laser reflector to precisely determine the orbit to a few cm-level and validate it. </a:t>
            </a:r>
          </a:p>
          <a:p>
            <a:r>
              <a:rPr lang="en-GB" altLang="da-DK" sz="1100" smtClean="0"/>
              <a:t>The accelerometer is inside the satellite and measures non-gravitational accelerations providing information about the air drag and wind around the satellite. </a:t>
            </a:r>
          </a:p>
          <a:p>
            <a:r>
              <a:rPr lang="en-GB" altLang="da-DK" sz="1100" smtClean="0"/>
              <a:t>The electric field instrument comprises the Langmuir probe and the 3D thermal ion imager. This set of instruments measures plasma density, drift and velocity in high resolution to characterise the electric field. </a:t>
            </a:r>
          </a:p>
          <a:p>
            <a:r>
              <a:rPr lang="en-GB" altLang="da-DK" sz="1100" smtClean="0"/>
              <a:t>The Langmuir probe provides measurements of electron density, electron temperature and electric potential of the satellite.  </a:t>
            </a:r>
          </a:p>
          <a:p>
            <a:endParaRPr lang="en-GB" altLang="da-DK" sz="11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0900" eaLnBrk="0" hangingPunct="0">
              <a:defRPr>
                <a:solidFill>
                  <a:schemeClr val="tx1"/>
                </a:solidFill>
                <a:latin typeface="Verdana" pitchFamily="34" charset="0"/>
                <a:ea typeface="MS PGothic" pitchFamily="34" charset="-128"/>
              </a:defRPr>
            </a:lvl1pPr>
            <a:lvl2pPr marL="742950" indent="-285750" defTabSz="850900" eaLnBrk="0" hangingPunct="0">
              <a:defRPr>
                <a:solidFill>
                  <a:schemeClr val="tx1"/>
                </a:solidFill>
                <a:latin typeface="Verdana" pitchFamily="34" charset="0"/>
                <a:ea typeface="MS PGothic" pitchFamily="34" charset="-128"/>
              </a:defRPr>
            </a:lvl2pPr>
            <a:lvl3pPr marL="1143000" indent="-228600" defTabSz="850900" eaLnBrk="0" hangingPunct="0">
              <a:defRPr>
                <a:solidFill>
                  <a:schemeClr val="tx1"/>
                </a:solidFill>
                <a:latin typeface="Verdana" pitchFamily="34" charset="0"/>
                <a:ea typeface="MS PGothic" pitchFamily="34" charset="-128"/>
              </a:defRPr>
            </a:lvl3pPr>
            <a:lvl4pPr marL="1600200" indent="-228600" defTabSz="850900" eaLnBrk="0" hangingPunct="0">
              <a:defRPr>
                <a:solidFill>
                  <a:schemeClr val="tx1"/>
                </a:solidFill>
                <a:latin typeface="Verdana" pitchFamily="34" charset="0"/>
                <a:ea typeface="MS PGothic" pitchFamily="34" charset="-128"/>
              </a:defRPr>
            </a:lvl4pPr>
            <a:lvl5pPr marL="2057400" indent="-228600" defTabSz="850900" eaLnBrk="0" hangingPunct="0">
              <a:defRPr>
                <a:solidFill>
                  <a:schemeClr val="tx1"/>
                </a:solidFill>
                <a:latin typeface="Verdana" pitchFamily="34" charset="0"/>
                <a:ea typeface="MS PGothic" pitchFamily="34" charset="-128"/>
              </a:defRPr>
            </a:lvl5pPr>
            <a:lvl6pPr marL="2514600" indent="-228600" defTabSz="8509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defTabSz="8509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defTabSz="8509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defTabSz="8509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0E38777A-FCEF-45A4-ADB3-5E3C25A326B0}" type="slidenum">
              <a:rPr lang="en-US" altLang="da-DK" smtClean="0">
                <a:solidFill>
                  <a:prstClr val="black"/>
                </a:solidFill>
              </a:rPr>
              <a:pPr eaLnBrk="1" hangingPunct="1"/>
              <a:t>17</a:t>
            </a:fld>
            <a:endParaRPr lang="en-US" altLang="da-DK"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73BA71-D943-4585-B224-14668FD8ED2E}"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88027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1409F1-31B9-412A-94C7-1EA743161B09}" type="slidenum">
              <a:rPr lang="da-DK" smtClean="0"/>
              <a:pPr>
                <a:defRPr/>
              </a:pPr>
              <a:t>20</a:t>
            </a:fld>
            <a:endParaRPr lang="da-DK"/>
          </a:p>
        </p:txBody>
      </p:sp>
    </p:spTree>
    <p:extLst>
      <p:ext uri="{BB962C8B-B14F-4D97-AF65-F5344CB8AC3E}">
        <p14:creationId xmlns:p14="http://schemas.microsoft.com/office/powerpoint/2010/main" val="34306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eaLnBrk="0" fontAlgn="base" hangingPunct="0">
              <a:spcBef>
                <a:spcPct val="50000"/>
              </a:spcBef>
              <a:spcAft>
                <a:spcPct val="0"/>
              </a:spcAft>
              <a:defRPr sz="1600">
                <a:solidFill>
                  <a:schemeClr val="tx1"/>
                </a:solidFill>
                <a:latin typeface="Verdana" charset="0"/>
                <a:ea typeface="ＭＳ Ｐゴシック" charset="0"/>
              </a:defRPr>
            </a:lvl6pPr>
            <a:lvl7pPr marL="2971800" indent="-228600" eaLnBrk="0" fontAlgn="base" hangingPunct="0">
              <a:spcBef>
                <a:spcPct val="50000"/>
              </a:spcBef>
              <a:spcAft>
                <a:spcPct val="0"/>
              </a:spcAft>
              <a:defRPr sz="1600">
                <a:solidFill>
                  <a:schemeClr val="tx1"/>
                </a:solidFill>
                <a:latin typeface="Verdana" charset="0"/>
                <a:ea typeface="ＭＳ Ｐゴシック" charset="0"/>
              </a:defRPr>
            </a:lvl7pPr>
            <a:lvl8pPr marL="3429000" indent="-228600" eaLnBrk="0" fontAlgn="base" hangingPunct="0">
              <a:spcBef>
                <a:spcPct val="50000"/>
              </a:spcBef>
              <a:spcAft>
                <a:spcPct val="0"/>
              </a:spcAft>
              <a:defRPr sz="1600">
                <a:solidFill>
                  <a:schemeClr val="tx1"/>
                </a:solidFill>
                <a:latin typeface="Verdana" charset="0"/>
                <a:ea typeface="ＭＳ Ｐゴシック" charset="0"/>
              </a:defRPr>
            </a:lvl8pPr>
            <a:lvl9pPr marL="3886200" indent="-228600" eaLnBrk="0" fontAlgn="base" hangingPunct="0">
              <a:spcBef>
                <a:spcPct val="50000"/>
              </a:spcBef>
              <a:spcAft>
                <a:spcPct val="0"/>
              </a:spcAft>
              <a:defRPr sz="1600">
                <a:solidFill>
                  <a:schemeClr val="tx1"/>
                </a:solidFill>
                <a:latin typeface="Verdana" charset="0"/>
                <a:ea typeface="ＭＳ Ｐゴシック" charset="0"/>
              </a:defRPr>
            </a:lvl9pPr>
          </a:lstStyle>
          <a:p>
            <a:fld id="{01E248F8-DDB9-DD4E-A5A5-BA1AD3D1503D}" type="slidenum">
              <a:rPr lang="en-US" sz="1200"/>
              <a:pPr/>
              <a:t>21</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Verdana" charset="0"/>
              <a:ea typeface="ＭＳ Ｐゴシック" charset="0"/>
            </a:endParaRPr>
          </a:p>
        </p:txBody>
      </p:sp>
    </p:spTree>
    <p:extLst>
      <p:ext uri="{BB962C8B-B14F-4D97-AF65-F5344CB8AC3E}">
        <p14:creationId xmlns:p14="http://schemas.microsoft.com/office/powerpoint/2010/main" val="8452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a-DK"/>
          </a:p>
        </p:txBody>
      </p:sp>
    </p:spTree>
    <p:extLst>
      <p:ext uri="{BB962C8B-B14F-4D97-AF65-F5344CB8AC3E}">
        <p14:creationId xmlns:p14="http://schemas.microsoft.com/office/powerpoint/2010/main" val="353160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429435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62443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603250"/>
          </a:xfrm>
        </p:spPr>
        <p:txBody>
          <a:bodyPr/>
          <a:lstStyle/>
          <a:p>
            <a:r>
              <a:rPr lang="en-US" smtClean="0"/>
              <a:t>Click to edit Master title style</a:t>
            </a:r>
            <a:endParaRPr lang="da-DK"/>
          </a:p>
        </p:txBody>
      </p:sp>
    </p:spTree>
    <p:extLst>
      <p:ext uri="{BB962C8B-B14F-4D97-AF65-F5344CB8AC3E}">
        <p14:creationId xmlns:p14="http://schemas.microsoft.com/office/powerpoint/2010/main" val="274090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4528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5296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393506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2421496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191432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4136780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295359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923189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315040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201504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146163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118379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1507561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E6A5-5080-FD4F-A612-1B7E86C181E2}" type="slidenum">
              <a:rPr lang="en-US" smtClean="0"/>
              <a:t>‹#›</a:t>
            </a:fld>
            <a:endParaRPr lang="en-US"/>
          </a:p>
        </p:txBody>
      </p:sp>
    </p:spTree>
    <p:extLst>
      <p:ext uri="{BB962C8B-B14F-4D97-AF65-F5344CB8AC3E}">
        <p14:creationId xmlns:p14="http://schemas.microsoft.com/office/powerpoint/2010/main" val="2629649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2" descr="DTU frise RGB"/>
          <p:cNvPicPr>
            <a:picLocks noChangeAspect="1" noChangeArrowheads="1"/>
          </p:cNvPicPr>
          <p:nvPr/>
        </p:nvPicPr>
        <p:blipFill>
          <a:blip r:embed="rId3">
            <a:extLst>
              <a:ext uri="{28A0092B-C50C-407E-A947-70E740481C1C}">
                <a14:useLocalDpi xmlns:a14="http://schemas.microsoft.com/office/drawing/2010/main" val="0"/>
              </a:ext>
            </a:extLst>
          </a:blip>
          <a:srcRect r="25990"/>
          <a:stretch>
            <a:fillRect/>
          </a:stretch>
        </p:blipFill>
        <p:spPr bwMode="auto">
          <a:xfrm>
            <a:off x="4432300" y="4191000"/>
            <a:ext cx="47117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8" descr="C:\Users\cls\Desktop\DTU_ppt\Til PAW\DTU_LOGOS\Done\DTU Space A UK.png"/>
          <p:cNvPicPr>
            <a:picLocks noChangeAspect="1" noChangeArrowheads="1"/>
          </p:cNvPicPr>
          <p:nvPr/>
        </p:nvPicPr>
        <p:blipFill>
          <a:blip r:embed="rId4">
            <a:extLst>
              <a:ext uri="{28A0092B-C50C-407E-A947-70E740481C1C}">
                <a14:useLocalDpi xmlns:a14="http://schemas.microsoft.com/office/drawing/2010/main" val="0"/>
              </a:ext>
            </a:extLst>
          </a:blip>
          <a:srcRect l="10336" t="34251" b="14568"/>
          <a:stretch>
            <a:fillRect/>
          </a:stretch>
        </p:blipFill>
        <p:spPr bwMode="auto">
          <a:xfrm>
            <a:off x="619125" y="6029325"/>
            <a:ext cx="521335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295400"/>
            <a:ext cx="6402388" cy="838200"/>
          </a:xfrm>
        </p:spPr>
        <p:txBody>
          <a:bodyPr/>
          <a:lstStyle>
            <a:lvl1pPr>
              <a:defRPr/>
            </a:lvl1pPr>
          </a:lstStyle>
          <a:p>
            <a:r>
              <a:rPr lang="da-DK" smtClean="0"/>
              <a:t>Klik for at redigere titeltypografi i masteren</a:t>
            </a:r>
            <a:endParaRPr lang="en-GB"/>
          </a:p>
        </p:txBody>
      </p:sp>
      <p:sp>
        <p:nvSpPr>
          <p:cNvPr id="5123"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r>
              <a:rPr lang="da-DK" smtClean="0"/>
              <a:t>Klik for at redigere undertiteltypografien i masteren</a:t>
            </a:r>
            <a:endParaRPr lang="en-GB"/>
          </a:p>
        </p:txBody>
      </p:sp>
    </p:spTree>
    <p:extLst>
      <p:ext uri="{BB962C8B-B14F-4D97-AF65-F5344CB8AC3E}">
        <p14:creationId xmlns:p14="http://schemas.microsoft.com/office/powerpoint/2010/main" val="1003734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79231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extLst>
      <p:ext uri="{BB962C8B-B14F-4D97-AF65-F5344CB8AC3E}">
        <p14:creationId xmlns:p14="http://schemas.microsoft.com/office/powerpoint/2010/main" val="3983352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60456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1376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190529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extLst>
      <p:ext uri="{BB962C8B-B14F-4D97-AF65-F5344CB8AC3E}">
        <p14:creationId xmlns:p14="http://schemas.microsoft.com/office/powerpoint/2010/main" val="3533682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001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extLst>
      <p:ext uri="{BB962C8B-B14F-4D97-AF65-F5344CB8AC3E}">
        <p14:creationId xmlns:p14="http://schemas.microsoft.com/office/powerpoint/2010/main" val="22729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extLst>
      <p:ext uri="{BB962C8B-B14F-4D97-AF65-F5344CB8AC3E}">
        <p14:creationId xmlns:p14="http://schemas.microsoft.com/office/powerpoint/2010/main" val="3819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48345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438900" y="304800"/>
            <a:ext cx="1943100" cy="586105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609600" y="304800"/>
            <a:ext cx="5676900" cy="586105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551762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980728"/>
            <a:ext cx="8642350" cy="5040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itle 1"/>
          <p:cNvSpPr>
            <a:spLocks noGrp="1"/>
          </p:cNvSpPr>
          <p:nvPr>
            <p:ph type="title"/>
          </p:nvPr>
        </p:nvSpPr>
        <p:spPr>
          <a:xfrm>
            <a:off x="250825" y="188913"/>
            <a:ext cx="8642350" cy="575791"/>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59851252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905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63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09600" y="1125538"/>
            <a:ext cx="38100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572000" y="1125538"/>
            <a:ext cx="38100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96191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6" name="Content Placeholder 5"/>
          <p:cNvSpPr>
            <a:spLocks noGrp="1"/>
          </p:cNvSpPr>
          <p:nvPr>
            <p:ph sz="quarter" idx="10"/>
          </p:nvPr>
        </p:nvSpPr>
        <p:spPr>
          <a:xfrm>
            <a:off x="-323850" y="981075"/>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2569732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9682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817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918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780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01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6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82968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57926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79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2601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49313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20" Type="http://schemas.openxmlformats.org/officeDocument/2006/relationships/slideLayout" Target="../slideLayouts/slideLayout45.xml"/><Relationship Id="rId21" Type="http://schemas.openxmlformats.org/officeDocument/2006/relationships/slideLayout" Target="../slideLayouts/slideLayout46.xml"/><Relationship Id="rId22" Type="http://schemas.openxmlformats.org/officeDocument/2006/relationships/theme" Target="../theme/theme3.xml"/><Relationship Id="rId23" Type="http://schemas.openxmlformats.org/officeDocument/2006/relationships/image" Target="../media/image1.jpeg"/><Relationship Id="rId10" Type="http://schemas.openxmlformats.org/officeDocument/2006/relationships/slideLayout" Target="../slideLayouts/slideLayout35.xml"/><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slideLayout" Target="../slideLayouts/slideLayout41.xml"/><Relationship Id="rId17" Type="http://schemas.openxmlformats.org/officeDocument/2006/relationships/slideLayout" Target="../slideLayouts/slideLayout42.xml"/><Relationship Id="rId18" Type="http://schemas.openxmlformats.org/officeDocument/2006/relationships/slideLayout" Target="../slideLayouts/slideLayout43.xml"/><Relationship Id="rId19" Type="http://schemas.openxmlformats.org/officeDocument/2006/relationships/slideLayout" Target="../slideLayouts/slideLayout4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7772400"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09600" y="1125538"/>
            <a:ext cx="7772400"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8" name="Picture 7" descr="DTU-DK-A1"/>
          <p:cNvPicPr>
            <a:picLocks noChangeAspect="1" noChangeArrowheads="1"/>
          </p:cNvPicPr>
          <p:nvPr/>
        </p:nvPicPr>
        <p:blipFill>
          <a:blip r:embed="rId16">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5" name="Rectangle 11"/>
          <p:cNvSpPr>
            <a:spLocks noChangeArrowheads="1"/>
          </p:cNvSpPr>
          <p:nvPr/>
        </p:nvSpPr>
        <p:spPr bwMode="auto">
          <a:xfrm>
            <a:off x="609600" y="6477000"/>
            <a:ext cx="304800" cy="304800"/>
          </a:xfrm>
          <a:prstGeom prst="rect">
            <a:avLst/>
          </a:prstGeom>
          <a:noFill/>
          <a:ln w="9525">
            <a:noFill/>
            <a:miter lim="800000"/>
            <a:headEnd/>
            <a:tailEnd/>
          </a:ln>
        </p:spPr>
        <p:txBody>
          <a:bodyPr lIns="0" tIns="0" rIns="0" bIns="0"/>
          <a:lstStyle/>
          <a:p>
            <a:pPr eaLnBrk="0" hangingPunct="0">
              <a:spcBef>
                <a:spcPct val="0"/>
              </a:spcBef>
              <a:defRPr/>
            </a:pPr>
            <a:fld id="{D50B876F-6792-409B-B950-99E150276D2F}" type="slidenum">
              <a:rPr lang="da-DK" sz="900"/>
              <a:pPr eaLnBrk="0" hangingPunct="0">
                <a:spcBef>
                  <a:spcPct val="0"/>
                </a:spcBef>
                <a:defRPr/>
              </a:pPr>
              <a:t>‹#›</a:t>
            </a:fld>
            <a:endParaRPr lang="da-DK" sz="900"/>
          </a:p>
        </p:txBody>
      </p:sp>
      <p:sp>
        <p:nvSpPr>
          <p:cNvPr id="113676" name="Rectangle 12"/>
          <p:cNvSpPr>
            <a:spLocks noChangeArrowheads="1"/>
          </p:cNvSpPr>
          <p:nvPr/>
        </p:nvSpPr>
        <p:spPr bwMode="auto">
          <a:xfrm>
            <a:off x="989013" y="6477000"/>
            <a:ext cx="3692525" cy="304800"/>
          </a:xfrm>
          <a:prstGeom prst="rect">
            <a:avLst/>
          </a:prstGeom>
          <a:noFill/>
          <a:ln w="9525">
            <a:noFill/>
            <a:miter lim="800000"/>
            <a:headEnd/>
            <a:tailEnd/>
          </a:ln>
        </p:spPr>
        <p:txBody>
          <a:bodyPr lIns="0" tIns="0" rIns="0" bIns="0"/>
          <a:lstStyle/>
          <a:p>
            <a:pPr eaLnBrk="0" hangingPunct="0">
              <a:spcBef>
                <a:spcPct val="0"/>
              </a:spcBef>
              <a:defRPr/>
            </a:pPr>
            <a:r>
              <a:rPr lang="en-GB" sz="900" b="1"/>
              <a:t>DTU Space, Technical University of Denmark</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814" r:id="rId13"/>
    <p:sldLayoutId id="2147483827" r:id="rId14"/>
  </p:sldLayoutIdLst>
  <p:hf sldNum="0"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mn-ea"/>
          <a:cs typeface="+mn-cs"/>
        </a:defRPr>
      </a:lvl1pPr>
      <a:lvl2pPr marL="574675" indent="-195263" algn="l" rtl="0" eaLnBrk="0" fontAlgn="base" hangingPunct="0">
        <a:spcBef>
          <a:spcPct val="20000"/>
        </a:spcBef>
        <a:spcAft>
          <a:spcPct val="0"/>
        </a:spcAft>
        <a:buChar char="–"/>
        <a:defRPr sz="1600">
          <a:solidFill>
            <a:schemeClr val="tx1"/>
          </a:solidFill>
          <a:latin typeface="+mn-lt"/>
          <a:ea typeface="+mn-ea"/>
        </a:defRPr>
      </a:lvl2pPr>
      <a:lvl3pPr marL="1279525" indent="-228600" algn="l" rtl="0" eaLnBrk="0" fontAlgn="base" hangingPunct="0">
        <a:spcBef>
          <a:spcPct val="20000"/>
        </a:spcBef>
        <a:spcAft>
          <a:spcPct val="0"/>
        </a:spcAft>
        <a:buChar char="•"/>
        <a:defRPr sz="1600">
          <a:solidFill>
            <a:schemeClr val="tx1"/>
          </a:solidFill>
          <a:latin typeface="+mn-lt"/>
          <a:ea typeface="+mn-ea"/>
        </a:defRPr>
      </a:lvl3pPr>
      <a:lvl4pPr marL="1698625" indent="-228600" algn="l" rtl="0" eaLnBrk="0" fontAlgn="base" hangingPunct="0">
        <a:spcBef>
          <a:spcPct val="20000"/>
        </a:spcBef>
        <a:spcAft>
          <a:spcPct val="0"/>
        </a:spcAft>
        <a:buChar char="–"/>
        <a:defRPr sz="1600">
          <a:solidFill>
            <a:schemeClr val="tx1"/>
          </a:solidFill>
          <a:latin typeface="+mn-lt"/>
          <a:ea typeface="+mn-ea"/>
        </a:defRPr>
      </a:lvl4pPr>
      <a:lvl5pPr marL="2117725" indent="-228600" algn="l" rtl="0" eaLnBrk="0" fontAlgn="base" hangingPunct="0">
        <a:spcBef>
          <a:spcPct val="20000"/>
        </a:spcBef>
        <a:spcAft>
          <a:spcPct val="0"/>
        </a:spcAft>
        <a:buChar char="»"/>
        <a:defRPr sz="1600">
          <a:solidFill>
            <a:schemeClr val="tx1"/>
          </a:solidFill>
          <a:latin typeface="+mn-lt"/>
          <a:ea typeface="+mn-ea"/>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1E6A5-5080-FD4F-A612-1B7E86C181E2}" type="slidenum">
              <a:rPr lang="en-US" smtClean="0"/>
              <a:t>‹#›</a:t>
            </a:fld>
            <a:endParaRPr lang="en-US"/>
          </a:p>
        </p:txBody>
      </p:sp>
    </p:spTree>
    <p:extLst>
      <p:ext uri="{BB962C8B-B14F-4D97-AF65-F5344CB8AC3E}">
        <p14:creationId xmlns:p14="http://schemas.microsoft.com/office/powerpoint/2010/main" val="962496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titeltypografi i masteren</a:t>
            </a:r>
            <a:endParaRPr lang="en-GB"/>
          </a:p>
        </p:txBody>
      </p:sp>
      <p:sp>
        <p:nvSpPr>
          <p:cNvPr id="1027" name="Rectangle 3"/>
          <p:cNvSpPr>
            <a:spLocks noGrp="1" noChangeArrowheads="1"/>
          </p:cNvSpPr>
          <p:nvPr>
            <p:ph type="body" idx="1"/>
          </p:nvPr>
        </p:nvSpPr>
        <p:spPr bwMode="auto">
          <a:xfrm>
            <a:off x="609600" y="1600200"/>
            <a:ext cx="7772400" cy="4565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GB"/>
          </a:p>
        </p:txBody>
      </p:sp>
      <p:pic>
        <p:nvPicPr>
          <p:cNvPr id="1028" name="Picture 9" descr="DTU-DK-A1"/>
          <p:cNvPicPr>
            <a:picLocks noChangeAspect="1" noChangeArrowheads="1"/>
          </p:cNvPicPr>
          <p:nvPr/>
        </p:nvPicPr>
        <p:blipFill>
          <a:blip r:embed="rId23">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5" name="Rectangle 11"/>
          <p:cNvSpPr>
            <a:spLocks noChangeArrowheads="1"/>
          </p:cNvSpPr>
          <p:nvPr/>
        </p:nvSpPr>
        <p:spPr bwMode="auto">
          <a:xfrm>
            <a:off x="7618413" y="6477000"/>
            <a:ext cx="763587" cy="304800"/>
          </a:xfrm>
          <a:prstGeom prst="rect">
            <a:avLst/>
          </a:prstGeom>
          <a:noFill/>
          <a:ln w="9525">
            <a:noFill/>
            <a:miter lim="800000"/>
            <a:headEnd/>
            <a:tailEnd/>
          </a:ln>
        </p:spPr>
        <p:txBody>
          <a:bodyPr lIns="0" tIns="0" rIns="0" bIns="0"/>
          <a:lstStyle/>
          <a:p>
            <a:pPr algn="r" eaLnBrk="0" hangingPunct="0">
              <a:spcBef>
                <a:spcPct val="0"/>
              </a:spcBef>
              <a:defRPr/>
            </a:pPr>
            <a:r>
              <a:rPr lang="en-GB" sz="900">
                <a:solidFill>
                  <a:srgbClr val="000000"/>
                </a:solidFill>
                <a:ea typeface="ＭＳ Ｐゴシック" pitchFamily="-80" charset="-128"/>
                <a:cs typeface="ＭＳ Ｐゴシック" charset="0"/>
              </a:rPr>
              <a:t>17/04/2008</a:t>
            </a:r>
            <a:endParaRPr lang="da-DK" sz="900">
              <a:solidFill>
                <a:srgbClr val="000000"/>
              </a:solidFill>
              <a:ea typeface="ＭＳ Ｐゴシック" pitchFamily="-80" charset="-128"/>
              <a:cs typeface="ＭＳ Ｐゴシック" charset="0"/>
            </a:endParaRPr>
          </a:p>
        </p:txBody>
      </p:sp>
      <p:sp>
        <p:nvSpPr>
          <p:cNvPr id="1036" name="Rectangle 12"/>
          <p:cNvSpPr>
            <a:spLocks noChangeArrowheads="1"/>
          </p:cNvSpPr>
          <p:nvPr/>
        </p:nvSpPr>
        <p:spPr bwMode="auto">
          <a:xfrm>
            <a:off x="4800600" y="6477000"/>
            <a:ext cx="2741613" cy="304800"/>
          </a:xfrm>
          <a:prstGeom prst="rect">
            <a:avLst/>
          </a:prstGeom>
          <a:noFill/>
          <a:ln w="9525">
            <a:noFill/>
            <a:miter lim="800000"/>
            <a:headEnd/>
            <a:tailEnd/>
          </a:ln>
        </p:spPr>
        <p:txBody>
          <a:bodyPr lIns="0" tIns="0" rIns="0" bIns="0"/>
          <a:lstStyle/>
          <a:p>
            <a:pPr algn="r" eaLnBrk="0" hangingPunct="0">
              <a:spcBef>
                <a:spcPct val="0"/>
              </a:spcBef>
              <a:defRPr/>
            </a:pPr>
            <a:r>
              <a:rPr lang="da-DK" sz="900">
                <a:solidFill>
                  <a:srgbClr val="000000"/>
                </a:solidFill>
                <a:ea typeface="ＭＳ Ｐゴシック" pitchFamily="-80" charset="-128"/>
                <a:cs typeface="ＭＳ Ｐゴシック" charset="0"/>
              </a:rPr>
              <a:t>Presentation name</a:t>
            </a:r>
          </a:p>
        </p:txBody>
      </p:sp>
      <p:sp>
        <p:nvSpPr>
          <p:cNvPr id="1037" name="Rectangle 13"/>
          <p:cNvSpPr>
            <a:spLocks noChangeArrowheads="1"/>
          </p:cNvSpPr>
          <p:nvPr/>
        </p:nvSpPr>
        <p:spPr bwMode="auto">
          <a:xfrm>
            <a:off x="609600" y="6477000"/>
            <a:ext cx="304800" cy="304800"/>
          </a:xfrm>
          <a:prstGeom prst="rect">
            <a:avLst/>
          </a:prstGeom>
          <a:noFill/>
          <a:ln w="9525">
            <a:noFill/>
            <a:miter lim="800000"/>
            <a:headEnd/>
            <a:tailEnd/>
          </a:ln>
        </p:spPr>
        <p:txBody>
          <a:bodyPr lIns="0" tIns="0" rIns="0" bIns="0"/>
          <a:lstStyle/>
          <a:p>
            <a:pPr eaLnBrk="0" hangingPunct="0">
              <a:spcBef>
                <a:spcPct val="0"/>
              </a:spcBef>
            </a:pPr>
            <a:fld id="{AD63593C-07DC-8948-8925-B860CB9764A6}" type="slidenum">
              <a:rPr lang="da-DK" sz="900" smtClean="0">
                <a:solidFill>
                  <a:srgbClr val="000000"/>
                </a:solidFill>
                <a:latin typeface="Verdana" charset="0"/>
                <a:ea typeface="ＭＳ Ｐゴシック" charset="0"/>
                <a:cs typeface="ＭＳ Ｐゴシック" charset="0"/>
              </a:rPr>
              <a:pPr eaLnBrk="0" hangingPunct="0">
                <a:spcBef>
                  <a:spcPct val="0"/>
                </a:spcBef>
              </a:pPr>
              <a:t>‹#›</a:t>
            </a:fld>
            <a:endParaRPr lang="da-DK" sz="900" smtClean="0">
              <a:solidFill>
                <a:srgbClr val="000000"/>
              </a:solidFill>
              <a:latin typeface="Verdana" charset="0"/>
              <a:ea typeface="ＭＳ Ｐゴシック" charset="0"/>
              <a:cs typeface="ＭＳ Ｐゴシック" charset="0"/>
            </a:endParaRPr>
          </a:p>
        </p:txBody>
      </p:sp>
      <p:sp>
        <p:nvSpPr>
          <p:cNvPr id="1038" name="Rectangle 14"/>
          <p:cNvSpPr>
            <a:spLocks noChangeArrowheads="1"/>
          </p:cNvSpPr>
          <p:nvPr/>
        </p:nvSpPr>
        <p:spPr bwMode="auto">
          <a:xfrm>
            <a:off x="989013" y="6477000"/>
            <a:ext cx="3692525" cy="304800"/>
          </a:xfrm>
          <a:prstGeom prst="rect">
            <a:avLst/>
          </a:prstGeom>
          <a:noFill/>
          <a:ln w="9525">
            <a:noFill/>
            <a:miter lim="800000"/>
            <a:headEnd/>
            <a:tailEnd/>
          </a:ln>
        </p:spPr>
        <p:txBody>
          <a:bodyPr lIns="0" tIns="0" rIns="0" bIns="0"/>
          <a:lstStyle/>
          <a:p>
            <a:pPr eaLnBrk="0" hangingPunct="0">
              <a:spcBef>
                <a:spcPct val="0"/>
              </a:spcBef>
              <a:defRPr/>
            </a:pPr>
            <a:r>
              <a:rPr lang="en-GB" sz="900" b="1">
                <a:solidFill>
                  <a:srgbClr val="000000"/>
                </a:solidFill>
                <a:ea typeface="ＭＳ Ｐゴシック" pitchFamily="-80" charset="-128"/>
                <a:cs typeface="ＭＳ Ｐゴシック" charset="0"/>
              </a:rPr>
              <a:t>DTU Space, Technical University of Denmark</a:t>
            </a:r>
          </a:p>
        </p:txBody>
      </p:sp>
    </p:spTree>
    <p:extLst>
      <p:ext uri="{BB962C8B-B14F-4D97-AF65-F5344CB8AC3E}">
        <p14:creationId xmlns:p14="http://schemas.microsoft.com/office/powerpoint/2010/main" val="23666348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29" r:id="rId12"/>
    <p:sldLayoutId id="2147483830"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Lst>
  <p:hf sldNum="0" hdr="0" ftr="0" dt="0"/>
  <p:txStyles>
    <p:titleStyle>
      <a:lvl1pPr algn="l" rtl="0" eaLnBrk="0" fontAlgn="base" hangingPunct="0">
        <a:spcBef>
          <a:spcPct val="0"/>
        </a:spcBef>
        <a:spcAft>
          <a:spcPct val="0"/>
        </a:spcAft>
        <a:defRPr sz="2400" b="1">
          <a:solidFill>
            <a:schemeClr val="tx1"/>
          </a:solidFill>
          <a:latin typeface="+mj-lt"/>
          <a:ea typeface="+mj-ea"/>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80" charset="-128"/>
          <a:cs typeface="ＭＳ Ｐゴシック" charset="0"/>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mn-ea"/>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mn-ea"/>
        </a:defRPr>
      </a:lvl2pPr>
      <a:lvl3pPr marL="1279525" indent="-228600" algn="l" rtl="0" eaLnBrk="0" fontAlgn="base" hangingPunct="0">
        <a:spcBef>
          <a:spcPct val="20000"/>
        </a:spcBef>
        <a:spcAft>
          <a:spcPct val="0"/>
        </a:spcAft>
        <a:buChar char="•"/>
        <a:defRPr sz="1600">
          <a:solidFill>
            <a:schemeClr val="tx1"/>
          </a:solidFill>
          <a:latin typeface="+mn-lt"/>
          <a:ea typeface="+mn-ea"/>
        </a:defRPr>
      </a:lvl3pPr>
      <a:lvl4pPr marL="1698625" indent="-228600" algn="l" rtl="0" eaLnBrk="0" fontAlgn="base" hangingPunct="0">
        <a:spcBef>
          <a:spcPct val="20000"/>
        </a:spcBef>
        <a:spcAft>
          <a:spcPct val="0"/>
        </a:spcAft>
        <a:buChar char="–"/>
        <a:defRPr sz="1600">
          <a:solidFill>
            <a:schemeClr val="tx1"/>
          </a:solidFill>
          <a:latin typeface="+mn-lt"/>
          <a:ea typeface="+mn-ea"/>
        </a:defRPr>
      </a:lvl4pPr>
      <a:lvl5pPr marL="2117725" indent="-228600" algn="l" rtl="0" eaLnBrk="0" fontAlgn="base" hangingPunct="0">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wmf"/><Relationship Id="rId1" Type="http://schemas.openxmlformats.org/officeDocument/2006/relationships/vmlDrawing" Target="../drawings/vmlDrawing1.vml"/><Relationship Id="rId2"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41.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6.jpg"/><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notesSlide" Target="../notesSlides/notesSlide5.xml"/><Relationship Id="rId5" Type="http://schemas.openxmlformats.org/officeDocument/2006/relationships/image" Target="../media/image29.png"/><Relationship Id="rId1" Type="http://schemas.microsoft.com/office/2007/relationships/media" Target="../media/media4.mp4"/><Relationship Id="rId2" Type="http://schemas.openxmlformats.org/officeDocument/2006/relationships/video" Target="../media/media4.mp4"/></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6.jpeg"/><Relationship Id="rId10" Type="http://schemas.openxmlformats.org/officeDocument/2006/relationships/image" Target="../media/image37.jpeg"/><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notesSlide" Target="../notesSlides/notesSlide7.xml"/><Relationship Id="rId5" Type="http://schemas.openxmlformats.org/officeDocument/2006/relationships/image" Target="../media/image38.png"/><Relationship Id="rId1" Type="http://schemas.microsoft.com/office/2007/relationships/media" Target="../media/media5.mp4"/><Relationship Id="rId2" Type="http://schemas.openxmlformats.org/officeDocument/2006/relationships/video" Target="../media/media5.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9.png"/><Relationship Id="rId3"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notesSlide" Target="../notesSlides/notesSlide1.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8.jpeg"/><Relationship Id="rId3" Type="http://schemas.openxmlformats.org/officeDocument/2006/relationships/image" Target="../media/image4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 Id="rId3"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image" Target="../media/image7.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5.jpeg"/><Relationship Id="rId1" Type="http://schemas.openxmlformats.org/officeDocument/2006/relationships/slideLayout" Target="../slideLayouts/slideLayout3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jpg"/><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27584" y="1124744"/>
            <a:ext cx="7272808" cy="1702296"/>
          </a:xfrm>
        </p:spPr>
        <p:txBody>
          <a:bodyPr/>
          <a:lstStyle/>
          <a:p>
            <a:pPr eaLnBrk="1" hangingPunct="1"/>
            <a:r>
              <a:rPr lang="en-US" dirty="0" smtClean="0">
                <a:solidFill>
                  <a:schemeClr val="tx2"/>
                </a:solidFill>
                <a:latin typeface="Verdana" charset="0"/>
                <a:ea typeface="ＭＳ Ｐゴシック" charset="0"/>
              </a:rPr>
              <a:t>Division of Geomagnetism, DTU Space</a:t>
            </a:r>
            <a:r>
              <a:rPr lang="en-US" sz="1000" dirty="0" smtClean="0">
                <a:solidFill>
                  <a:schemeClr val="tx2"/>
                </a:solidFill>
                <a:latin typeface="Verdana" charset="0"/>
                <a:ea typeface="ＭＳ Ｐゴシック" charset="0"/>
              </a:rPr>
              <a:t/>
            </a:r>
            <a:br>
              <a:rPr lang="en-US" sz="1000" dirty="0" smtClean="0">
                <a:solidFill>
                  <a:schemeClr val="tx2"/>
                </a:solidFill>
                <a:latin typeface="Verdana" charset="0"/>
                <a:ea typeface="ＭＳ Ｐゴシック" charset="0"/>
              </a:rPr>
            </a:br>
            <a:r>
              <a:rPr lang="en-US" sz="1000" dirty="0">
                <a:solidFill>
                  <a:schemeClr val="tx2"/>
                </a:solidFill>
                <a:latin typeface="Verdana" charset="0"/>
                <a:ea typeface="ＭＳ Ｐゴシック" charset="0"/>
              </a:rPr>
              <a:t> </a:t>
            </a:r>
            <a:r>
              <a:rPr lang="en-US" dirty="0" smtClean="0">
                <a:solidFill>
                  <a:schemeClr val="tx2"/>
                </a:solidFill>
                <a:latin typeface="Verdana" charset="0"/>
                <a:ea typeface="ＭＳ Ｐゴシック" charset="0"/>
              </a:rPr>
              <a:t/>
            </a:r>
            <a:br>
              <a:rPr lang="en-US" dirty="0" smtClean="0">
                <a:solidFill>
                  <a:schemeClr val="tx2"/>
                </a:solidFill>
                <a:latin typeface="Verdana" charset="0"/>
                <a:ea typeface="ＭＳ Ｐゴシック" charset="0"/>
              </a:rPr>
            </a:br>
            <a:r>
              <a:rPr lang="en-US" dirty="0">
                <a:solidFill>
                  <a:schemeClr val="tx2"/>
                </a:solidFill>
                <a:latin typeface="Verdana" charset="0"/>
                <a:ea typeface="ＭＳ Ｐゴシック" charset="0"/>
              </a:rPr>
              <a:t/>
            </a:r>
            <a:br>
              <a:rPr lang="en-US" dirty="0">
                <a:solidFill>
                  <a:schemeClr val="tx2"/>
                </a:solidFill>
                <a:latin typeface="Verdana" charset="0"/>
                <a:ea typeface="ＭＳ Ｐゴシック" charset="0"/>
              </a:rPr>
            </a:br>
            <a:endParaRPr lang="en-US" dirty="0">
              <a:solidFill>
                <a:schemeClr val="tx2"/>
              </a:solidFill>
              <a:latin typeface="Verdana" charset="0"/>
              <a:ea typeface="ＭＳ Ｐゴシック" charset="0"/>
            </a:endParaRPr>
          </a:p>
        </p:txBody>
      </p:sp>
      <p:pic>
        <p:nvPicPr>
          <p:cNvPr id="3" name="Picture 2" descr="swarm_ASTRIUM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1435" y="2183771"/>
            <a:ext cx="4419582" cy="1944216"/>
          </a:xfrm>
          <a:prstGeom prst="rect">
            <a:avLst/>
          </a:prstGeom>
        </p:spPr>
      </p:pic>
      <p:pic>
        <p:nvPicPr>
          <p:cNvPr id="7" name="Picture 4" descr="https://encrypted-tbn2.gstatic.com/images?q=tbn:ANd9GcSuJj3NrKjZfAss4iSrMIMdcHNdQZgOOthWCRni7aaLfjFjGIYt"/>
          <p:cNvPicPr>
            <a:picLocks noChangeAspect="1" noChangeArrowheads="1"/>
          </p:cNvPicPr>
          <p:nvPr/>
        </p:nvPicPr>
        <p:blipFill>
          <a:blip r:embed="rId3" cstate="print"/>
          <a:srcRect/>
          <a:stretch>
            <a:fillRect/>
          </a:stretch>
        </p:blipFill>
        <p:spPr bwMode="auto">
          <a:xfrm>
            <a:off x="591075" y="2183770"/>
            <a:ext cx="2932257" cy="1944215"/>
          </a:xfrm>
          <a:prstGeom prst="rect">
            <a:avLst/>
          </a:prstGeom>
          <a:noFill/>
        </p:spPr>
      </p:pic>
      <p:sp>
        <p:nvSpPr>
          <p:cNvPr id="2" name="TextBox 1"/>
          <p:cNvSpPr txBox="1"/>
          <p:nvPr/>
        </p:nvSpPr>
        <p:spPr>
          <a:xfrm>
            <a:off x="827584" y="4653136"/>
            <a:ext cx="2378576" cy="707886"/>
          </a:xfrm>
          <a:prstGeom prst="rect">
            <a:avLst/>
          </a:prstGeom>
          <a:noFill/>
        </p:spPr>
        <p:txBody>
          <a:bodyPr wrap="none" rtlCol="0">
            <a:spAutoFit/>
          </a:bodyPr>
          <a:lstStyle/>
          <a:p>
            <a:r>
              <a:rPr lang="en-US" dirty="0" smtClean="0"/>
              <a:t>Christopher Finlay</a:t>
            </a:r>
          </a:p>
          <a:p>
            <a:r>
              <a:rPr lang="en-US" dirty="0" err="1" smtClean="0"/>
              <a:t>cfinlay@space.dtu.dk</a:t>
            </a:r>
            <a:endParaRPr lang="en-US" dirty="0"/>
          </a:p>
        </p:txBody>
      </p:sp>
    </p:spTree>
    <p:extLst>
      <p:ext uri="{BB962C8B-B14F-4D97-AF65-F5344CB8AC3E}">
        <p14:creationId xmlns:p14="http://schemas.microsoft.com/office/powerpoint/2010/main" val="420557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2168192065"/>
              </p:ext>
            </p:extLst>
          </p:nvPr>
        </p:nvGraphicFramePr>
        <p:xfrm>
          <a:off x="323528" y="1340768"/>
          <a:ext cx="8316416" cy="4179865"/>
        </p:xfrm>
        <a:graphic>
          <a:graphicData uri="http://schemas.openxmlformats.org/presentationml/2006/ole">
            <mc:AlternateContent xmlns:mc="http://schemas.openxmlformats.org/markup-compatibility/2006">
              <mc:Choice xmlns:v="urn:schemas-microsoft-com:vml" Requires="v">
                <p:oleObj spid="_x0000_s1074" name="CorelDRAW" r:id="rId3" imgW="8388720" imgH="4215600" progId="CorelDRAW.Graphic.12">
                  <p:embed/>
                </p:oleObj>
              </mc:Choice>
              <mc:Fallback>
                <p:oleObj name="CorelDRAW" r:id="rId3" imgW="8388720" imgH="4215600"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40768"/>
                        <a:ext cx="8316416" cy="4179865"/>
                      </a:xfrm>
                      <a:prstGeom prst="rect">
                        <a:avLst/>
                      </a:prstGeom>
                      <a:noFill/>
                      <a:ln>
                        <a:noFill/>
                      </a:ln>
                      <a:effectLst/>
                    </p:spPr>
                  </p:pic>
                </p:oleObj>
              </mc:Fallback>
            </mc:AlternateContent>
          </a:graphicData>
        </a:graphic>
      </p:graphicFrame>
      <p:sp>
        <p:nvSpPr>
          <p:cNvPr id="2" name="Rektangel 7"/>
          <p:cNvSpPr>
            <a:spLocks noChangeArrowheads="1"/>
          </p:cNvSpPr>
          <p:nvPr/>
        </p:nvSpPr>
        <p:spPr bwMode="auto">
          <a:xfrm>
            <a:off x="0" y="5877272"/>
            <a:ext cx="9144000" cy="928687"/>
          </a:xfrm>
          <a:prstGeom prst="rect">
            <a:avLst/>
          </a:prstGeom>
          <a:solidFill>
            <a:schemeClr val="bg1"/>
          </a:solidFill>
          <a:ln w="9525" algn="ctr">
            <a:noFill/>
            <a:round/>
            <a:headEnd/>
            <a:tailEnd/>
          </a:ln>
        </p:spPr>
        <p:txBody>
          <a:bodyPr lIns="0" tIns="0" rIns="0" bIns="0"/>
          <a:lstStyle/>
          <a:p>
            <a:endParaRPr lang="de-DE"/>
          </a:p>
        </p:txBody>
      </p:sp>
      <p:sp>
        <p:nvSpPr>
          <p:cNvPr id="4" name="Oval 3"/>
          <p:cNvSpPr>
            <a:spLocks noChangeArrowheads="1"/>
          </p:cNvSpPr>
          <p:nvPr/>
        </p:nvSpPr>
        <p:spPr bwMode="auto">
          <a:xfrm>
            <a:off x="2595883" y="6093296"/>
            <a:ext cx="152400" cy="152400"/>
          </a:xfrm>
          <a:prstGeom prst="ellipse">
            <a:avLst/>
          </a:prstGeom>
          <a:solidFill>
            <a:srgbClr val="FFFF00"/>
          </a:solidFill>
          <a:ln w="9525">
            <a:solidFill>
              <a:schemeClr val="tx1"/>
            </a:solidFill>
            <a:round/>
            <a:headEnd/>
            <a:tailEnd/>
          </a:ln>
          <a:effectLst/>
        </p:spPr>
        <p:txBody>
          <a:bodyPr wrap="none" anchor="ctr"/>
          <a:lstStyle/>
          <a:p>
            <a:endParaRPr lang="da-DK"/>
          </a:p>
        </p:txBody>
      </p:sp>
      <p:sp>
        <p:nvSpPr>
          <p:cNvPr id="5" name="Oval 4"/>
          <p:cNvSpPr>
            <a:spLocks noChangeArrowheads="1"/>
          </p:cNvSpPr>
          <p:nvPr/>
        </p:nvSpPr>
        <p:spPr bwMode="auto">
          <a:xfrm>
            <a:off x="2595883" y="6525344"/>
            <a:ext cx="152400" cy="152400"/>
          </a:xfrm>
          <a:prstGeom prst="ellipse">
            <a:avLst/>
          </a:prstGeom>
          <a:solidFill>
            <a:srgbClr val="FF0000"/>
          </a:solidFill>
          <a:ln w="9525">
            <a:solidFill>
              <a:schemeClr val="tx1"/>
            </a:solidFill>
            <a:round/>
            <a:headEnd/>
            <a:tailEnd/>
          </a:ln>
          <a:effectLst/>
        </p:spPr>
        <p:txBody>
          <a:bodyPr wrap="none" anchor="ctr"/>
          <a:lstStyle/>
          <a:p>
            <a:endParaRPr lang="da-DK"/>
          </a:p>
        </p:txBody>
      </p:sp>
      <p:sp>
        <p:nvSpPr>
          <p:cNvPr id="6" name="Oval 5"/>
          <p:cNvSpPr>
            <a:spLocks noChangeArrowheads="1"/>
          </p:cNvSpPr>
          <p:nvPr/>
        </p:nvSpPr>
        <p:spPr bwMode="auto">
          <a:xfrm>
            <a:off x="2595883" y="5715000"/>
            <a:ext cx="152400" cy="152400"/>
          </a:xfrm>
          <a:prstGeom prst="ellipse">
            <a:avLst/>
          </a:prstGeom>
          <a:solidFill>
            <a:schemeClr val="bg1"/>
          </a:solidFill>
          <a:ln w="9525">
            <a:solidFill>
              <a:schemeClr val="tx1"/>
            </a:solidFill>
            <a:round/>
            <a:headEnd/>
            <a:tailEnd/>
          </a:ln>
          <a:effectLst/>
        </p:spPr>
        <p:txBody>
          <a:bodyPr wrap="none" anchor="ctr"/>
          <a:lstStyle/>
          <a:p>
            <a:endParaRPr lang="da-DK"/>
          </a:p>
        </p:txBody>
      </p:sp>
      <p:sp>
        <p:nvSpPr>
          <p:cNvPr id="7" name="Text Box 6"/>
          <p:cNvSpPr txBox="1">
            <a:spLocks noChangeArrowheads="1"/>
          </p:cNvSpPr>
          <p:nvPr/>
        </p:nvSpPr>
        <p:spPr bwMode="auto">
          <a:xfrm>
            <a:off x="2811907" y="5532438"/>
            <a:ext cx="5883277" cy="1323439"/>
          </a:xfrm>
          <a:prstGeom prst="rect">
            <a:avLst/>
          </a:prstGeom>
          <a:noFill/>
          <a:ln w="9525">
            <a:noFill/>
            <a:miter lim="800000"/>
            <a:headEnd/>
            <a:tailEnd/>
          </a:ln>
          <a:effectLst/>
        </p:spPr>
        <p:txBody>
          <a:bodyPr wrap="none">
            <a:spAutoFit/>
          </a:bodyPr>
          <a:lstStyle/>
          <a:p>
            <a:r>
              <a:rPr lang="da-DK" sz="2000" dirty="0" err="1">
                <a:latin typeface="+mn-lt"/>
              </a:rPr>
              <a:t>magnetic</a:t>
            </a:r>
            <a:r>
              <a:rPr lang="da-DK" sz="2000" dirty="0">
                <a:latin typeface="+mn-lt"/>
              </a:rPr>
              <a:t> </a:t>
            </a:r>
            <a:r>
              <a:rPr lang="da-DK" sz="2000" dirty="0" err="1">
                <a:latin typeface="+mn-lt"/>
              </a:rPr>
              <a:t>observatory</a:t>
            </a:r>
            <a:endParaRPr lang="da-DK" sz="2000" dirty="0">
              <a:latin typeface="+mn-lt"/>
            </a:endParaRPr>
          </a:p>
          <a:p>
            <a:r>
              <a:rPr lang="da-DK" sz="2000" dirty="0" err="1">
                <a:latin typeface="+mn-lt"/>
              </a:rPr>
              <a:t>magnetic</a:t>
            </a:r>
            <a:r>
              <a:rPr lang="da-DK" sz="2000" dirty="0">
                <a:latin typeface="+mn-lt"/>
              </a:rPr>
              <a:t> </a:t>
            </a:r>
            <a:r>
              <a:rPr lang="da-DK" sz="2000" dirty="0" err="1">
                <a:latin typeface="+mn-lt"/>
              </a:rPr>
              <a:t>observatory</a:t>
            </a:r>
            <a:r>
              <a:rPr lang="da-DK" sz="2000" dirty="0">
                <a:latin typeface="+mn-lt"/>
              </a:rPr>
              <a:t> </a:t>
            </a:r>
            <a:r>
              <a:rPr lang="da-DK" sz="2000" dirty="0" err="1">
                <a:latin typeface="+mn-lt"/>
              </a:rPr>
              <a:t>using</a:t>
            </a:r>
            <a:r>
              <a:rPr lang="da-DK" sz="2000" dirty="0">
                <a:latin typeface="+mn-lt"/>
              </a:rPr>
              <a:t> </a:t>
            </a:r>
            <a:r>
              <a:rPr lang="da-DK" sz="2000" dirty="0" smtClean="0">
                <a:latin typeface="+mn-lt"/>
              </a:rPr>
              <a:t>DTU </a:t>
            </a:r>
            <a:r>
              <a:rPr lang="da-DK" sz="2000" dirty="0">
                <a:latin typeface="+mn-lt"/>
              </a:rPr>
              <a:t>instrument</a:t>
            </a:r>
          </a:p>
          <a:p>
            <a:r>
              <a:rPr lang="da-DK" sz="2000" dirty="0">
                <a:latin typeface="+mn-lt"/>
              </a:rPr>
              <a:t>Danish </a:t>
            </a:r>
            <a:r>
              <a:rPr lang="da-DK" sz="2000" dirty="0" err="1">
                <a:latin typeface="+mn-lt"/>
              </a:rPr>
              <a:t>observatory</a:t>
            </a:r>
            <a:r>
              <a:rPr lang="da-DK" sz="2000" dirty="0">
                <a:latin typeface="+mn-lt"/>
              </a:rPr>
              <a:t> / variometer station</a:t>
            </a:r>
            <a:endParaRPr lang="de-DE" sz="2000" dirty="0">
              <a:latin typeface="+mn-lt"/>
            </a:endParaRPr>
          </a:p>
        </p:txBody>
      </p:sp>
      <p:sp>
        <p:nvSpPr>
          <p:cNvPr id="9" name="Tekstboks 4"/>
          <p:cNvSpPr txBox="1"/>
          <p:nvPr/>
        </p:nvSpPr>
        <p:spPr>
          <a:xfrm>
            <a:off x="179512" y="476672"/>
            <a:ext cx="7553420" cy="1015663"/>
          </a:xfrm>
          <a:prstGeom prst="rect">
            <a:avLst/>
          </a:prstGeom>
          <a:noFill/>
        </p:spPr>
        <p:txBody>
          <a:bodyPr wrap="none" rtlCol="0">
            <a:spAutoFit/>
          </a:bodyPr>
          <a:lstStyle/>
          <a:p>
            <a:r>
              <a:rPr lang="da-DK" sz="2400" b="1" dirty="0" err="1" smtClean="0">
                <a:solidFill>
                  <a:srgbClr val="990000"/>
                </a:solidFill>
              </a:rPr>
              <a:t>Ground-based</a:t>
            </a:r>
            <a:r>
              <a:rPr lang="da-DK" sz="2400" b="1" dirty="0" smtClean="0">
                <a:solidFill>
                  <a:srgbClr val="990000"/>
                </a:solidFill>
              </a:rPr>
              <a:t> </a:t>
            </a:r>
            <a:r>
              <a:rPr lang="da-DK" sz="2400" b="1" dirty="0" err="1" smtClean="0">
                <a:solidFill>
                  <a:srgbClr val="990000"/>
                </a:solidFill>
              </a:rPr>
              <a:t>geomagnetic</a:t>
            </a:r>
            <a:r>
              <a:rPr lang="da-DK" sz="2400" b="1" dirty="0" smtClean="0">
                <a:solidFill>
                  <a:srgbClr val="990000"/>
                </a:solidFill>
              </a:rPr>
              <a:t> </a:t>
            </a:r>
            <a:r>
              <a:rPr lang="da-DK" sz="2400" b="1" dirty="0" err="1" smtClean="0">
                <a:solidFill>
                  <a:srgbClr val="990000"/>
                </a:solidFill>
              </a:rPr>
              <a:t>observatories</a:t>
            </a:r>
            <a:endParaRPr lang="da-DK" sz="2400" b="1" dirty="0" smtClean="0">
              <a:solidFill>
                <a:srgbClr val="990000"/>
              </a:solidFill>
            </a:endParaRPr>
          </a:p>
          <a:p>
            <a:endParaRPr lang="da-DK" sz="2400" b="1" dirty="0" smtClean="0">
              <a:solidFill>
                <a:srgbClr val="990000"/>
              </a:solidFill>
            </a:endParaRPr>
          </a:p>
        </p:txBody>
      </p:sp>
    </p:spTree>
    <p:extLst>
      <p:ext uri="{BB962C8B-B14F-4D97-AF65-F5344CB8AC3E}">
        <p14:creationId xmlns:p14="http://schemas.microsoft.com/office/powerpoint/2010/main" val="1155942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nio\cdr\Greenland_ma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73" t="1576" r="277" b="6563"/>
          <a:stretch/>
        </p:blipFill>
        <p:spPr bwMode="auto">
          <a:xfrm>
            <a:off x="-36512" y="0"/>
            <a:ext cx="396044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067944" y="1196752"/>
            <a:ext cx="4824536" cy="584775"/>
          </a:xfrm>
          <a:prstGeom prst="rect">
            <a:avLst/>
          </a:prstGeom>
          <a:noFill/>
        </p:spPr>
        <p:txBody>
          <a:bodyPr wrap="square" rtlCol="0">
            <a:spAutoFit/>
          </a:bodyPr>
          <a:lstStyle/>
          <a:p>
            <a:r>
              <a:rPr lang="da-DK" dirty="0" smtClean="0"/>
              <a:t>17 </a:t>
            </a:r>
            <a:r>
              <a:rPr lang="da-DK" dirty="0" err="1"/>
              <a:t>M</a:t>
            </a:r>
            <a:r>
              <a:rPr lang="da-DK" dirty="0" err="1" smtClean="0"/>
              <a:t>agnetic</a:t>
            </a:r>
            <a:r>
              <a:rPr lang="da-DK" dirty="0" smtClean="0"/>
              <a:t> Stations, </a:t>
            </a:r>
            <a:br>
              <a:rPr lang="da-DK" dirty="0" smtClean="0"/>
            </a:br>
            <a:r>
              <a:rPr lang="da-DK" dirty="0" smtClean="0"/>
              <a:t>3 of </a:t>
            </a:r>
            <a:r>
              <a:rPr lang="da-DK" dirty="0" err="1" smtClean="0"/>
              <a:t>which</a:t>
            </a:r>
            <a:r>
              <a:rPr lang="da-DK" dirty="0" smtClean="0"/>
              <a:t> </a:t>
            </a:r>
            <a:r>
              <a:rPr lang="da-DK" dirty="0" err="1" smtClean="0"/>
              <a:t>are</a:t>
            </a:r>
            <a:r>
              <a:rPr lang="da-DK" dirty="0" smtClean="0"/>
              <a:t> </a:t>
            </a:r>
            <a:r>
              <a:rPr lang="da-DK" dirty="0" err="1"/>
              <a:t>M</a:t>
            </a:r>
            <a:r>
              <a:rPr lang="da-DK" dirty="0" err="1" smtClean="0"/>
              <a:t>agnetic</a:t>
            </a:r>
            <a:r>
              <a:rPr lang="da-DK" dirty="0" smtClean="0"/>
              <a:t> Observatories</a:t>
            </a:r>
            <a:endParaRPr lang="da-DK" dirty="0"/>
          </a:p>
        </p:txBody>
      </p:sp>
      <p:sp>
        <p:nvSpPr>
          <p:cNvPr id="5" name="TextBox 4"/>
          <p:cNvSpPr txBox="1"/>
          <p:nvPr/>
        </p:nvSpPr>
        <p:spPr>
          <a:xfrm>
            <a:off x="4067944" y="2204864"/>
            <a:ext cx="4392488" cy="1938992"/>
          </a:xfrm>
          <a:prstGeom prst="rect">
            <a:avLst/>
          </a:prstGeom>
          <a:noFill/>
        </p:spPr>
        <p:txBody>
          <a:bodyPr wrap="square" rtlCol="0">
            <a:spAutoFit/>
          </a:bodyPr>
          <a:lstStyle/>
          <a:p>
            <a:r>
              <a:rPr lang="da-DK" b="1" dirty="0" err="1" smtClean="0"/>
              <a:t>Magnetic</a:t>
            </a:r>
            <a:r>
              <a:rPr lang="da-DK" b="1" dirty="0" smtClean="0"/>
              <a:t> </a:t>
            </a:r>
            <a:r>
              <a:rPr lang="da-DK" b="1" dirty="0" err="1"/>
              <a:t>O</a:t>
            </a:r>
            <a:r>
              <a:rPr lang="da-DK" b="1" dirty="0" err="1" smtClean="0"/>
              <a:t>bservatory</a:t>
            </a:r>
            <a:r>
              <a:rPr lang="da-DK" b="1" dirty="0" smtClean="0"/>
              <a:t>: </a:t>
            </a:r>
            <a:r>
              <a:rPr lang="da-DK" dirty="0" smtClean="0"/>
              <a:t/>
            </a:r>
            <a:br>
              <a:rPr lang="da-DK" dirty="0" smtClean="0"/>
            </a:br>
            <a:r>
              <a:rPr lang="da-DK" dirty="0" err="1" smtClean="0"/>
              <a:t>continuous</a:t>
            </a:r>
            <a:r>
              <a:rPr lang="da-DK" dirty="0" smtClean="0"/>
              <a:t> long-term </a:t>
            </a:r>
            <a:r>
              <a:rPr lang="da-DK" dirty="0" err="1" smtClean="0"/>
              <a:t>monitoring</a:t>
            </a:r>
            <a:r>
              <a:rPr lang="da-DK" dirty="0" smtClean="0"/>
              <a:t> of the </a:t>
            </a:r>
            <a:r>
              <a:rPr lang="da-DK" dirty="0" err="1" smtClean="0"/>
              <a:t>absolute</a:t>
            </a:r>
            <a:r>
              <a:rPr lang="da-DK" dirty="0" smtClean="0"/>
              <a:t> </a:t>
            </a:r>
            <a:r>
              <a:rPr lang="da-DK" dirty="0" err="1" smtClean="0"/>
              <a:t>value</a:t>
            </a:r>
            <a:r>
              <a:rPr lang="da-DK" dirty="0" smtClean="0"/>
              <a:t> of </a:t>
            </a:r>
            <a:r>
              <a:rPr lang="da-DK" dirty="0" err="1" smtClean="0"/>
              <a:t>Earth’s</a:t>
            </a:r>
            <a:r>
              <a:rPr lang="da-DK" dirty="0" smtClean="0"/>
              <a:t> </a:t>
            </a:r>
            <a:r>
              <a:rPr lang="da-DK" dirty="0" err="1" smtClean="0"/>
              <a:t>magnetic</a:t>
            </a:r>
            <a:r>
              <a:rPr lang="da-DK" dirty="0" smtClean="0"/>
              <a:t> </a:t>
            </a:r>
            <a:r>
              <a:rPr lang="da-DK" dirty="0" err="1" smtClean="0"/>
              <a:t>field</a:t>
            </a:r>
            <a:endParaRPr lang="da-DK" dirty="0" smtClean="0"/>
          </a:p>
          <a:p>
            <a:pPr marL="285750" indent="-285750">
              <a:buFont typeface="Arial" panose="020B0604020202020204" pitchFamily="34" charset="0"/>
              <a:buChar char="•"/>
            </a:pPr>
            <a:r>
              <a:rPr lang="da-DK" dirty="0" smtClean="0"/>
              <a:t>Qaanaaq: </a:t>
            </a:r>
            <a:r>
              <a:rPr lang="da-DK" dirty="0" err="1" smtClean="0"/>
              <a:t>since</a:t>
            </a:r>
            <a:r>
              <a:rPr lang="da-DK" dirty="0" smtClean="0"/>
              <a:t> 1956</a:t>
            </a:r>
          </a:p>
          <a:p>
            <a:pPr marL="285750" indent="-285750">
              <a:buFont typeface="Arial" panose="020B0604020202020204" pitchFamily="34" charset="0"/>
              <a:buChar char="•"/>
            </a:pPr>
            <a:r>
              <a:rPr lang="da-DK" dirty="0" smtClean="0"/>
              <a:t>Qeqertarsuaq: </a:t>
            </a:r>
            <a:r>
              <a:rPr lang="da-DK" dirty="0" err="1" smtClean="0"/>
              <a:t>since</a:t>
            </a:r>
            <a:r>
              <a:rPr lang="da-DK" dirty="0" smtClean="0"/>
              <a:t> 1926</a:t>
            </a:r>
          </a:p>
          <a:p>
            <a:pPr marL="285750" indent="-285750">
              <a:buFont typeface="Arial" panose="020B0604020202020204" pitchFamily="34" charset="0"/>
              <a:buChar char="•"/>
            </a:pPr>
            <a:r>
              <a:rPr lang="da-DK" dirty="0" smtClean="0"/>
              <a:t>Narsarsuaq: </a:t>
            </a:r>
            <a:r>
              <a:rPr lang="da-DK" dirty="0" err="1" smtClean="0"/>
              <a:t>since</a:t>
            </a:r>
            <a:r>
              <a:rPr lang="da-DK" dirty="0" smtClean="0"/>
              <a:t> 1983</a:t>
            </a:r>
            <a:endParaRPr lang="da-DK" dirty="0"/>
          </a:p>
        </p:txBody>
      </p:sp>
      <p:sp>
        <p:nvSpPr>
          <p:cNvPr id="6" name="TextBox 5"/>
          <p:cNvSpPr txBox="1"/>
          <p:nvPr/>
        </p:nvSpPr>
        <p:spPr>
          <a:xfrm>
            <a:off x="4067944" y="4437112"/>
            <a:ext cx="4824536" cy="954107"/>
          </a:xfrm>
          <a:prstGeom prst="rect">
            <a:avLst/>
          </a:prstGeom>
          <a:noFill/>
        </p:spPr>
        <p:txBody>
          <a:bodyPr wrap="square" rtlCol="0">
            <a:spAutoFit/>
          </a:bodyPr>
          <a:lstStyle/>
          <a:p>
            <a:r>
              <a:rPr lang="da-DK" b="1" dirty="0" err="1" smtClean="0"/>
              <a:t>Magnetic</a:t>
            </a:r>
            <a:r>
              <a:rPr lang="da-DK" b="1" dirty="0" smtClean="0"/>
              <a:t> Variometer Station:</a:t>
            </a:r>
          </a:p>
          <a:p>
            <a:r>
              <a:rPr lang="da-DK" dirty="0" smtClean="0"/>
              <a:t>Measurements of rapid </a:t>
            </a:r>
            <a:r>
              <a:rPr lang="da-DK" dirty="0" err="1" smtClean="0"/>
              <a:t>fluctuations</a:t>
            </a:r>
            <a:r>
              <a:rPr lang="da-DK" dirty="0" smtClean="0"/>
              <a:t>, </a:t>
            </a:r>
            <a:br>
              <a:rPr lang="da-DK" dirty="0" smtClean="0"/>
            </a:br>
            <a:r>
              <a:rPr lang="da-DK" dirty="0" err="1" smtClean="0"/>
              <a:t>no</a:t>
            </a:r>
            <a:r>
              <a:rPr lang="da-DK" dirty="0" smtClean="0"/>
              <a:t> </a:t>
            </a:r>
            <a:r>
              <a:rPr lang="da-DK" dirty="0" err="1" smtClean="0"/>
              <a:t>absolute</a:t>
            </a:r>
            <a:r>
              <a:rPr lang="da-DK" dirty="0" smtClean="0"/>
              <a:t> baseline (</a:t>
            </a:r>
            <a:r>
              <a:rPr lang="da-DK" dirty="0" err="1" smtClean="0"/>
              <a:t>no</a:t>
            </a:r>
            <a:r>
              <a:rPr lang="da-DK" dirty="0" smtClean="0"/>
              <a:t> </a:t>
            </a:r>
            <a:r>
              <a:rPr lang="da-DK" dirty="0" err="1" smtClean="0"/>
              <a:t>thermal</a:t>
            </a:r>
            <a:r>
              <a:rPr lang="da-DK" dirty="0" smtClean="0"/>
              <a:t> </a:t>
            </a:r>
            <a:r>
              <a:rPr lang="da-DK" dirty="0" err="1" smtClean="0"/>
              <a:t>control</a:t>
            </a:r>
            <a:r>
              <a:rPr lang="da-DK" dirty="0" smtClean="0"/>
              <a:t>)</a:t>
            </a:r>
            <a:endParaRPr lang="da-DK" dirty="0"/>
          </a:p>
        </p:txBody>
      </p:sp>
      <p:grpSp>
        <p:nvGrpSpPr>
          <p:cNvPr id="8" name="Group 7"/>
          <p:cNvGrpSpPr/>
          <p:nvPr/>
        </p:nvGrpSpPr>
        <p:grpSpPr>
          <a:xfrm>
            <a:off x="2771800" y="2182290"/>
            <a:ext cx="6048672" cy="4487070"/>
            <a:chOff x="2771800" y="2182290"/>
            <a:chExt cx="6048672" cy="4487070"/>
          </a:xfrm>
        </p:grpSpPr>
        <p:pic>
          <p:nvPicPr>
            <p:cNvPr id="123907" name="Picture 3" descr="C:\nio\ppt\GDH-observato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182290"/>
              <a:ext cx="6048672" cy="4487070"/>
            </a:xfrm>
            <a:prstGeom prst="rect">
              <a:avLst/>
            </a:prstGeom>
            <a:noFill/>
            <a:effectLst>
              <a:outerShdw blurRad="101600" dist="38100" dir="5400000" sx="101000" sy="101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059832" y="2492896"/>
              <a:ext cx="2160240" cy="338554"/>
            </a:xfrm>
            <a:prstGeom prst="rect">
              <a:avLst/>
            </a:prstGeom>
            <a:noFill/>
          </p:spPr>
          <p:txBody>
            <a:bodyPr wrap="square" rtlCol="0">
              <a:spAutoFit/>
            </a:bodyPr>
            <a:lstStyle/>
            <a:p>
              <a:r>
                <a:rPr lang="da-DK" dirty="0" smtClean="0">
                  <a:solidFill>
                    <a:srgbClr val="FF0000"/>
                  </a:solidFill>
                </a:rPr>
                <a:t>Qeqertarsuaq </a:t>
              </a:r>
              <a:endParaRPr lang="da-DK" dirty="0">
                <a:solidFill>
                  <a:srgbClr val="FF0000"/>
                </a:solidFill>
              </a:endParaRPr>
            </a:p>
          </p:txBody>
        </p:sp>
      </p:grpSp>
      <p:grpSp>
        <p:nvGrpSpPr>
          <p:cNvPr id="10" name="Group 9"/>
          <p:cNvGrpSpPr/>
          <p:nvPr/>
        </p:nvGrpSpPr>
        <p:grpSpPr>
          <a:xfrm>
            <a:off x="2771800" y="2187272"/>
            <a:ext cx="6048672" cy="4453807"/>
            <a:chOff x="-2089308" y="1781527"/>
            <a:chExt cx="6048672" cy="4453807"/>
          </a:xfrm>
          <a:effectLst>
            <a:outerShdw blurRad="76200" dist="38100" dir="5400000" sx="101000" sy="101000" algn="t" rotWithShape="0">
              <a:prstClr val="black">
                <a:alpha val="40000"/>
              </a:prstClr>
            </a:outerShdw>
          </a:effectLst>
        </p:grpSpPr>
        <p:pic>
          <p:nvPicPr>
            <p:cNvPr id="123908" name="Picture 4" descr="C:\nio\ppt\THL Mago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308" y="1781527"/>
              <a:ext cx="6048672" cy="445380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836712" y="2060848"/>
              <a:ext cx="2088232" cy="338554"/>
            </a:xfrm>
            <a:prstGeom prst="rect">
              <a:avLst/>
            </a:prstGeom>
            <a:noFill/>
          </p:spPr>
          <p:txBody>
            <a:bodyPr wrap="square" rtlCol="0">
              <a:spAutoFit/>
            </a:bodyPr>
            <a:lstStyle/>
            <a:p>
              <a:r>
                <a:rPr lang="da-DK" dirty="0" smtClean="0">
                  <a:solidFill>
                    <a:srgbClr val="FF0000"/>
                  </a:solidFill>
                </a:rPr>
                <a:t>Qaanaaq </a:t>
              </a:r>
              <a:endParaRPr lang="da-DK" dirty="0">
                <a:solidFill>
                  <a:srgbClr val="FF0000"/>
                </a:solidFill>
              </a:endParaRPr>
            </a:p>
          </p:txBody>
        </p:sp>
      </p:grpSp>
      <p:grpSp>
        <p:nvGrpSpPr>
          <p:cNvPr id="12" name="Group 11"/>
          <p:cNvGrpSpPr/>
          <p:nvPr/>
        </p:nvGrpSpPr>
        <p:grpSpPr>
          <a:xfrm>
            <a:off x="4080597" y="1844824"/>
            <a:ext cx="3731763" cy="4752528"/>
            <a:chOff x="4906733" y="1988840"/>
            <a:chExt cx="3409683" cy="4545827"/>
          </a:xfrm>
        </p:grpSpPr>
        <p:pic>
          <p:nvPicPr>
            <p:cNvPr id="123909" name="Picture 5" descr="C:\nio\ppt\102-0251_IM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733" y="1988840"/>
              <a:ext cx="3409683" cy="4545827"/>
            </a:xfrm>
            <a:prstGeom prst="rect">
              <a:avLst/>
            </a:prstGeom>
            <a:noFill/>
            <a:effectLst>
              <a:outerShdw blurRad="50800" dist="38100" dir="5400000" sx="102000" sy="102000" algn="t" rotWithShape="0">
                <a:prstClr val="black">
                  <a:alpha val="38000"/>
                </a:prstClr>
              </a:outerShdw>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5112628" y="2182290"/>
              <a:ext cx="1151560" cy="338554"/>
            </a:xfrm>
            <a:prstGeom prst="rect">
              <a:avLst/>
            </a:prstGeom>
            <a:noFill/>
          </p:spPr>
          <p:txBody>
            <a:bodyPr wrap="square" rtlCol="0">
              <a:spAutoFit/>
            </a:bodyPr>
            <a:lstStyle/>
            <a:p>
              <a:r>
                <a:rPr lang="da-DK" dirty="0" err="1" smtClean="0">
                  <a:solidFill>
                    <a:srgbClr val="FF0000"/>
                  </a:solidFill>
                </a:rPr>
                <a:t>Attu</a:t>
              </a:r>
              <a:endParaRPr lang="da-DK" dirty="0">
                <a:solidFill>
                  <a:srgbClr val="FF0000"/>
                </a:solidFill>
              </a:endParaRPr>
            </a:p>
          </p:txBody>
        </p:sp>
      </p:grpSp>
      <p:sp>
        <p:nvSpPr>
          <p:cNvPr id="16" name="Tekstboks 4"/>
          <p:cNvSpPr txBox="1"/>
          <p:nvPr/>
        </p:nvSpPr>
        <p:spPr>
          <a:xfrm>
            <a:off x="4139952" y="332656"/>
            <a:ext cx="3377898" cy="636072"/>
          </a:xfrm>
          <a:prstGeom prst="rect">
            <a:avLst/>
          </a:prstGeom>
          <a:noFill/>
        </p:spPr>
        <p:txBody>
          <a:bodyPr wrap="none" rtlCol="0">
            <a:spAutoFit/>
          </a:bodyPr>
          <a:lstStyle/>
          <a:p>
            <a:pPr>
              <a:lnSpc>
                <a:spcPct val="60000"/>
              </a:lnSpc>
            </a:pPr>
            <a:r>
              <a:rPr lang="da-DK" sz="2000" b="1" dirty="0" smtClean="0">
                <a:solidFill>
                  <a:srgbClr val="990000"/>
                </a:solidFill>
              </a:rPr>
              <a:t>DTU </a:t>
            </a:r>
            <a:r>
              <a:rPr lang="da-DK" sz="2000" b="1" dirty="0" err="1" smtClean="0">
                <a:solidFill>
                  <a:srgbClr val="990000"/>
                </a:solidFill>
              </a:rPr>
              <a:t>Space’s</a:t>
            </a:r>
            <a:r>
              <a:rPr lang="da-DK" sz="2000" b="1" dirty="0" smtClean="0">
                <a:solidFill>
                  <a:srgbClr val="990000"/>
                </a:solidFill>
              </a:rPr>
              <a:t> </a:t>
            </a:r>
            <a:r>
              <a:rPr lang="da-DK" sz="2000" b="1" dirty="0" err="1" smtClean="0">
                <a:solidFill>
                  <a:srgbClr val="990000"/>
                </a:solidFill>
              </a:rPr>
              <a:t>magnetic</a:t>
            </a:r>
            <a:r>
              <a:rPr lang="da-DK" sz="2000" b="1" dirty="0" smtClean="0">
                <a:solidFill>
                  <a:srgbClr val="990000"/>
                </a:solidFill>
              </a:rPr>
              <a:t> </a:t>
            </a:r>
          </a:p>
          <a:p>
            <a:pPr>
              <a:lnSpc>
                <a:spcPct val="60000"/>
              </a:lnSpc>
            </a:pPr>
            <a:r>
              <a:rPr lang="da-DK" sz="2000" b="1" dirty="0" smtClean="0">
                <a:solidFill>
                  <a:srgbClr val="990000"/>
                </a:solidFill>
              </a:rPr>
              <a:t>stations in Greenland</a:t>
            </a:r>
          </a:p>
        </p:txBody>
      </p:sp>
    </p:spTree>
    <p:extLst>
      <p:ext uri="{BB962C8B-B14F-4D97-AF65-F5344CB8AC3E}">
        <p14:creationId xmlns:p14="http://schemas.microsoft.com/office/powerpoint/2010/main" val="316509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15" y="160359"/>
            <a:ext cx="8066856" cy="675928"/>
          </a:xfrm>
        </p:spPr>
        <p:txBody>
          <a:bodyPr/>
          <a:lstStyle/>
          <a:p>
            <a:r>
              <a:rPr lang="da-DK" sz="2000" dirty="0" smtClean="0">
                <a:solidFill>
                  <a:schemeClr val="tx2"/>
                </a:solidFill>
              </a:rPr>
              <a:t>Real-Time Data of all Stations </a:t>
            </a:r>
            <a:r>
              <a:rPr lang="da-DK" sz="2000" dirty="0" err="1" smtClean="0">
                <a:solidFill>
                  <a:schemeClr val="tx2"/>
                </a:solidFill>
              </a:rPr>
              <a:t>available</a:t>
            </a:r>
            <a:r>
              <a:rPr lang="da-DK" sz="2000" dirty="0" smtClean="0">
                <a:solidFill>
                  <a:schemeClr val="tx2"/>
                </a:solidFill>
              </a:rPr>
              <a:t> online (</a:t>
            </a:r>
            <a:r>
              <a:rPr lang="da-DK" sz="2000" dirty="0" err="1" smtClean="0">
                <a:solidFill>
                  <a:schemeClr val="tx2"/>
                </a:solidFill>
              </a:rPr>
              <a:t>today</a:t>
            </a:r>
            <a:r>
              <a:rPr lang="da-DK" sz="2000" dirty="0" smtClean="0">
                <a:solidFill>
                  <a:schemeClr val="tx2"/>
                </a:solidFill>
              </a:rPr>
              <a:t>!)</a:t>
            </a:r>
            <a:endParaRPr lang="da-DK" sz="2000" dirty="0">
              <a:solidFill>
                <a:schemeClr val="tx2"/>
              </a:solidFill>
            </a:endParaRPr>
          </a:p>
        </p:txBody>
      </p:sp>
      <p:sp>
        <p:nvSpPr>
          <p:cNvPr id="4" name="TextBox 3"/>
          <p:cNvSpPr txBox="1"/>
          <p:nvPr/>
        </p:nvSpPr>
        <p:spPr>
          <a:xfrm>
            <a:off x="6588224" y="1484784"/>
            <a:ext cx="1152128" cy="338554"/>
          </a:xfrm>
          <a:prstGeom prst="rect">
            <a:avLst/>
          </a:prstGeom>
          <a:noFill/>
        </p:spPr>
        <p:txBody>
          <a:bodyPr wrap="square" rtlCol="0">
            <a:spAutoFit/>
          </a:bodyPr>
          <a:lstStyle/>
          <a:p>
            <a:r>
              <a:rPr lang="da-DK" dirty="0" smtClean="0">
                <a:solidFill>
                  <a:srgbClr val="C00000"/>
                </a:solidFill>
              </a:rPr>
              <a:t>Qaanaaq </a:t>
            </a:r>
            <a:endParaRPr lang="da-DK" dirty="0">
              <a:solidFill>
                <a:srgbClr val="C00000"/>
              </a:solidFill>
            </a:endParaRPr>
          </a:p>
        </p:txBody>
      </p:sp>
      <p:sp>
        <p:nvSpPr>
          <p:cNvPr id="5" name="TextBox 4"/>
          <p:cNvSpPr txBox="1"/>
          <p:nvPr/>
        </p:nvSpPr>
        <p:spPr>
          <a:xfrm>
            <a:off x="6233616" y="3920468"/>
            <a:ext cx="1728192" cy="338554"/>
          </a:xfrm>
          <a:prstGeom prst="rect">
            <a:avLst/>
          </a:prstGeom>
          <a:noFill/>
        </p:spPr>
        <p:txBody>
          <a:bodyPr wrap="square" rtlCol="0">
            <a:spAutoFit/>
          </a:bodyPr>
          <a:lstStyle/>
          <a:p>
            <a:r>
              <a:rPr lang="da-DK" dirty="0" smtClean="0">
                <a:solidFill>
                  <a:srgbClr val="C00000"/>
                </a:solidFill>
              </a:rPr>
              <a:t>Qeqertarsuaq </a:t>
            </a:r>
            <a:endParaRPr lang="da-DK" dirty="0">
              <a:solidFill>
                <a:srgbClr val="C00000"/>
              </a:solidFill>
            </a:endParaRPr>
          </a:p>
        </p:txBody>
      </p:sp>
      <p:sp>
        <p:nvSpPr>
          <p:cNvPr id="6" name="TextBox 5"/>
          <p:cNvSpPr txBox="1"/>
          <p:nvPr/>
        </p:nvSpPr>
        <p:spPr>
          <a:xfrm>
            <a:off x="7236296" y="5482932"/>
            <a:ext cx="1800200" cy="338554"/>
          </a:xfrm>
          <a:prstGeom prst="rect">
            <a:avLst/>
          </a:prstGeom>
          <a:noFill/>
        </p:spPr>
        <p:txBody>
          <a:bodyPr wrap="square" rtlCol="0">
            <a:spAutoFit/>
          </a:bodyPr>
          <a:lstStyle/>
          <a:p>
            <a:endParaRPr lang="da-DK" dirty="0">
              <a:solidFill>
                <a:srgbClr val="C00000"/>
              </a:solidFill>
            </a:endParaRPr>
          </a:p>
        </p:txBody>
      </p:sp>
      <p:sp>
        <p:nvSpPr>
          <p:cNvPr id="8" name="TextBox 7"/>
          <p:cNvSpPr txBox="1"/>
          <p:nvPr/>
        </p:nvSpPr>
        <p:spPr>
          <a:xfrm>
            <a:off x="6444208" y="5821486"/>
            <a:ext cx="1584176" cy="338554"/>
          </a:xfrm>
          <a:prstGeom prst="rect">
            <a:avLst/>
          </a:prstGeom>
          <a:noFill/>
        </p:spPr>
        <p:txBody>
          <a:bodyPr wrap="square" rtlCol="0">
            <a:spAutoFit/>
          </a:bodyPr>
          <a:lstStyle/>
          <a:p>
            <a:r>
              <a:rPr lang="da-DK" dirty="0" smtClean="0">
                <a:solidFill>
                  <a:srgbClr val="C00000"/>
                </a:solidFill>
              </a:rPr>
              <a:t>Narsarsuaq </a:t>
            </a:r>
            <a:endParaRPr lang="da-DK" dirty="0">
              <a:solidFill>
                <a:srgbClr val="C00000"/>
              </a:solidFill>
            </a:endParaRPr>
          </a:p>
        </p:txBody>
      </p:sp>
      <p:cxnSp>
        <p:nvCxnSpPr>
          <p:cNvPr id="10" name="Straight Arrow Connector 9"/>
          <p:cNvCxnSpPr/>
          <p:nvPr/>
        </p:nvCxnSpPr>
        <p:spPr bwMode="auto">
          <a:xfrm>
            <a:off x="5652120" y="1052736"/>
            <a:ext cx="0" cy="1224136"/>
          </a:xfrm>
          <a:prstGeom prst="straightConnector1">
            <a:avLst/>
          </a:prstGeom>
          <a:solidFill>
            <a:schemeClr val="accent1"/>
          </a:solidFill>
          <a:ln w="25400" cap="flat" cmpd="sng" algn="ctr">
            <a:solidFill>
              <a:srgbClr val="C00000"/>
            </a:solidFill>
            <a:prstDash val="solid"/>
            <a:round/>
            <a:headEnd type="arrow"/>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Box 13"/>
          <p:cNvSpPr txBox="1"/>
          <p:nvPr/>
        </p:nvSpPr>
        <p:spPr>
          <a:xfrm>
            <a:off x="5796136" y="1484784"/>
            <a:ext cx="648072" cy="369332"/>
          </a:xfrm>
          <a:prstGeom prst="rect">
            <a:avLst/>
          </a:prstGeom>
          <a:noFill/>
        </p:spPr>
        <p:txBody>
          <a:bodyPr wrap="square" rtlCol="0">
            <a:spAutoFit/>
          </a:bodyPr>
          <a:lstStyle/>
          <a:p>
            <a:r>
              <a:rPr lang="da-DK" sz="1800" b="1" dirty="0" smtClean="0">
                <a:solidFill>
                  <a:srgbClr val="C00000"/>
                </a:solidFill>
              </a:rPr>
              <a:t>2°</a:t>
            </a:r>
            <a:endParaRPr lang="da-DK" sz="1800" b="1" dirty="0">
              <a:solidFill>
                <a:srgbClr val="C00000"/>
              </a:solidFill>
            </a:endParaRPr>
          </a:p>
        </p:txBody>
      </p:sp>
      <p:sp>
        <p:nvSpPr>
          <p:cNvPr id="11" name="TextBox 10"/>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34" y="1017836"/>
            <a:ext cx="4894634" cy="5805264"/>
          </a:xfrm>
          <a:prstGeom prst="rect">
            <a:avLst/>
          </a:prstGeom>
        </p:spPr>
      </p:pic>
    </p:spTree>
    <p:extLst>
      <p:ext uri="{BB962C8B-B14F-4D97-AF65-F5344CB8AC3E}">
        <p14:creationId xmlns:p14="http://schemas.microsoft.com/office/powerpoint/2010/main" val="389982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15" y="160359"/>
            <a:ext cx="8066856" cy="675928"/>
          </a:xfrm>
        </p:spPr>
        <p:txBody>
          <a:bodyPr/>
          <a:lstStyle/>
          <a:p>
            <a:r>
              <a:rPr lang="da-DK" sz="2000" dirty="0" smtClean="0">
                <a:solidFill>
                  <a:schemeClr val="tx2"/>
                </a:solidFill>
              </a:rPr>
              <a:t>Real-Time Data of all Stations online </a:t>
            </a:r>
            <a:r>
              <a:rPr lang="da-DK" sz="2000" dirty="0" err="1" smtClean="0">
                <a:solidFill>
                  <a:schemeClr val="tx2"/>
                </a:solidFill>
              </a:rPr>
              <a:t>available</a:t>
            </a:r>
            <a:r>
              <a:rPr lang="da-DK" sz="2000" dirty="0" smtClean="0">
                <a:solidFill>
                  <a:schemeClr val="tx2"/>
                </a:solidFill>
              </a:rPr>
              <a:t> (storm)</a:t>
            </a:r>
            <a:endParaRPr lang="da-DK" sz="2000" dirty="0">
              <a:solidFill>
                <a:schemeClr val="tx2"/>
              </a:solidFill>
            </a:endParaRPr>
          </a:p>
        </p:txBody>
      </p:sp>
      <p:sp>
        <p:nvSpPr>
          <p:cNvPr id="4" name="TextBox 3"/>
          <p:cNvSpPr txBox="1"/>
          <p:nvPr/>
        </p:nvSpPr>
        <p:spPr>
          <a:xfrm>
            <a:off x="6588224" y="1484784"/>
            <a:ext cx="1152128" cy="338554"/>
          </a:xfrm>
          <a:prstGeom prst="rect">
            <a:avLst/>
          </a:prstGeom>
          <a:noFill/>
        </p:spPr>
        <p:txBody>
          <a:bodyPr wrap="square" rtlCol="0">
            <a:spAutoFit/>
          </a:bodyPr>
          <a:lstStyle/>
          <a:p>
            <a:r>
              <a:rPr lang="da-DK" dirty="0" smtClean="0">
                <a:solidFill>
                  <a:srgbClr val="C00000"/>
                </a:solidFill>
              </a:rPr>
              <a:t>Qaanaaq </a:t>
            </a:r>
            <a:endParaRPr lang="da-DK" dirty="0">
              <a:solidFill>
                <a:srgbClr val="C00000"/>
              </a:solidFill>
            </a:endParaRPr>
          </a:p>
        </p:txBody>
      </p:sp>
      <p:sp>
        <p:nvSpPr>
          <p:cNvPr id="5" name="TextBox 4"/>
          <p:cNvSpPr txBox="1"/>
          <p:nvPr/>
        </p:nvSpPr>
        <p:spPr>
          <a:xfrm>
            <a:off x="6156176" y="3645024"/>
            <a:ext cx="1728192" cy="338554"/>
          </a:xfrm>
          <a:prstGeom prst="rect">
            <a:avLst/>
          </a:prstGeom>
          <a:noFill/>
        </p:spPr>
        <p:txBody>
          <a:bodyPr wrap="square" rtlCol="0">
            <a:spAutoFit/>
          </a:bodyPr>
          <a:lstStyle/>
          <a:p>
            <a:r>
              <a:rPr lang="da-DK" dirty="0" smtClean="0">
                <a:solidFill>
                  <a:srgbClr val="C00000"/>
                </a:solidFill>
              </a:rPr>
              <a:t>Qeqertarsuaq </a:t>
            </a:r>
            <a:endParaRPr lang="da-DK" dirty="0">
              <a:solidFill>
                <a:srgbClr val="C00000"/>
              </a:solidFill>
            </a:endParaRPr>
          </a:p>
        </p:txBody>
      </p:sp>
      <p:sp>
        <p:nvSpPr>
          <p:cNvPr id="6" name="TextBox 5"/>
          <p:cNvSpPr txBox="1"/>
          <p:nvPr/>
        </p:nvSpPr>
        <p:spPr>
          <a:xfrm>
            <a:off x="7236296" y="5482932"/>
            <a:ext cx="1800200" cy="338554"/>
          </a:xfrm>
          <a:prstGeom prst="rect">
            <a:avLst/>
          </a:prstGeom>
          <a:noFill/>
        </p:spPr>
        <p:txBody>
          <a:bodyPr wrap="square" rtlCol="0">
            <a:spAutoFit/>
          </a:bodyPr>
          <a:lstStyle/>
          <a:p>
            <a:endParaRPr lang="da-DK" dirty="0">
              <a:solidFill>
                <a:srgbClr val="C00000"/>
              </a:solidFill>
            </a:endParaRPr>
          </a:p>
        </p:txBody>
      </p:sp>
      <p:sp>
        <p:nvSpPr>
          <p:cNvPr id="8" name="TextBox 7"/>
          <p:cNvSpPr txBox="1"/>
          <p:nvPr/>
        </p:nvSpPr>
        <p:spPr>
          <a:xfrm>
            <a:off x="6444208" y="5733256"/>
            <a:ext cx="1584176" cy="338554"/>
          </a:xfrm>
          <a:prstGeom prst="rect">
            <a:avLst/>
          </a:prstGeom>
          <a:noFill/>
        </p:spPr>
        <p:txBody>
          <a:bodyPr wrap="square" rtlCol="0">
            <a:spAutoFit/>
          </a:bodyPr>
          <a:lstStyle/>
          <a:p>
            <a:r>
              <a:rPr lang="da-DK" dirty="0" smtClean="0">
                <a:solidFill>
                  <a:srgbClr val="C00000"/>
                </a:solidFill>
              </a:rPr>
              <a:t>Narsarsuaq </a:t>
            </a:r>
            <a:endParaRPr lang="da-DK" dirty="0">
              <a:solidFill>
                <a:srgbClr val="C00000"/>
              </a:solidFill>
            </a:endParaRPr>
          </a:p>
        </p:txBody>
      </p:sp>
      <p:cxnSp>
        <p:nvCxnSpPr>
          <p:cNvPr id="10" name="Straight Arrow Connector 9"/>
          <p:cNvCxnSpPr/>
          <p:nvPr/>
        </p:nvCxnSpPr>
        <p:spPr bwMode="auto">
          <a:xfrm>
            <a:off x="5652120" y="1052736"/>
            <a:ext cx="0" cy="360040"/>
          </a:xfrm>
          <a:prstGeom prst="straightConnector1">
            <a:avLst/>
          </a:prstGeom>
          <a:solidFill>
            <a:schemeClr val="accent1"/>
          </a:solidFill>
          <a:ln w="25400" cap="flat" cmpd="sng" algn="ctr">
            <a:solidFill>
              <a:srgbClr val="C00000"/>
            </a:solidFill>
            <a:prstDash val="solid"/>
            <a:round/>
            <a:headEnd type="arrow"/>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Box 13"/>
          <p:cNvSpPr txBox="1"/>
          <p:nvPr/>
        </p:nvSpPr>
        <p:spPr>
          <a:xfrm>
            <a:off x="5796136" y="1052736"/>
            <a:ext cx="648072" cy="369332"/>
          </a:xfrm>
          <a:prstGeom prst="rect">
            <a:avLst/>
          </a:prstGeom>
          <a:noFill/>
        </p:spPr>
        <p:txBody>
          <a:bodyPr wrap="square" rtlCol="0">
            <a:spAutoFit/>
          </a:bodyPr>
          <a:lstStyle/>
          <a:p>
            <a:r>
              <a:rPr lang="da-DK" sz="1800" b="1" dirty="0" smtClean="0">
                <a:solidFill>
                  <a:srgbClr val="C00000"/>
                </a:solidFill>
              </a:rPr>
              <a:t>2°</a:t>
            </a:r>
            <a:endParaRPr lang="da-DK" sz="1800" b="1" dirty="0">
              <a:solidFill>
                <a:srgbClr val="C00000"/>
              </a:solidFill>
            </a:endParaRPr>
          </a:p>
        </p:txBody>
      </p:sp>
      <p:sp>
        <p:nvSpPr>
          <p:cNvPr id="11" name="TextBox 10"/>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pic>
        <p:nvPicPr>
          <p:cNvPr id="7" name="Picture 6" descr="St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80728"/>
            <a:ext cx="5133340" cy="5730240"/>
          </a:xfrm>
          <a:prstGeom prst="rect">
            <a:avLst/>
          </a:prstGeom>
        </p:spPr>
      </p:pic>
    </p:spTree>
    <p:extLst>
      <p:ext uri="{BB962C8B-B14F-4D97-AF65-F5344CB8AC3E}">
        <p14:creationId xmlns:p14="http://schemas.microsoft.com/office/powerpoint/2010/main" val="1427035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m_launch_closeup_Stefan_Corvaj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44824"/>
            <a:ext cx="2712200" cy="4063996"/>
          </a:xfrm>
          <a:prstGeom prst="rect">
            <a:avLst/>
          </a:prstGeom>
        </p:spPr>
      </p:pic>
      <p:pic>
        <p:nvPicPr>
          <p:cNvPr id="3" name="Picture 2" descr="Swarm_separation_ES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1844824"/>
            <a:ext cx="5400601" cy="4051880"/>
          </a:xfrm>
          <a:prstGeom prst="rect">
            <a:avLst/>
          </a:prstGeom>
        </p:spPr>
      </p:pic>
      <p:sp>
        <p:nvSpPr>
          <p:cNvPr id="6" name="Rectangle 2"/>
          <p:cNvSpPr txBox="1">
            <a:spLocks noChangeArrowheads="1"/>
          </p:cNvSpPr>
          <p:nvPr/>
        </p:nvSpPr>
        <p:spPr>
          <a:xfrm>
            <a:off x="323528" y="404664"/>
            <a:ext cx="7772400" cy="603250"/>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pPr eaLnBrk="1" hangingPunct="1"/>
            <a:r>
              <a:rPr lang="en-US" dirty="0" smtClean="0">
                <a:solidFill>
                  <a:schemeClr val="tx2"/>
                </a:solidFill>
              </a:rPr>
              <a:t>Space observations: ESA’s Swarm mission</a:t>
            </a:r>
          </a:p>
        </p:txBody>
      </p:sp>
      <p:sp>
        <p:nvSpPr>
          <p:cNvPr id="7" name="Rectangle 3"/>
          <p:cNvSpPr txBox="1">
            <a:spLocks noChangeArrowheads="1"/>
          </p:cNvSpPr>
          <p:nvPr/>
        </p:nvSpPr>
        <p:spPr>
          <a:xfrm>
            <a:off x="323528" y="1268760"/>
            <a:ext cx="8672146" cy="2736304"/>
          </a:xfrm>
          <a:prstGeom prst="rect">
            <a:avLst/>
          </a:prstGeom>
        </p:spPr>
        <p:txBody>
          <a:bodyPr/>
          <a:lstStyle>
            <a:lvl1pPr marL="188913" indent="-188913" algn="l" rtl="0" eaLnBrk="0" fontAlgn="base" hangingPunct="0">
              <a:spcBef>
                <a:spcPct val="20000"/>
              </a:spcBef>
              <a:spcAft>
                <a:spcPct val="0"/>
              </a:spcAft>
              <a:buChar char="•"/>
              <a:defRPr sz="1600">
                <a:solidFill>
                  <a:schemeClr val="tx1"/>
                </a:solidFill>
                <a:latin typeface="+mn-lt"/>
                <a:ea typeface="+mn-ea"/>
                <a:cs typeface="+mn-cs"/>
              </a:defRPr>
            </a:lvl1pPr>
            <a:lvl2pPr marL="574675" indent="-195263" algn="l" rtl="0" eaLnBrk="0" fontAlgn="base" hangingPunct="0">
              <a:spcBef>
                <a:spcPct val="20000"/>
              </a:spcBef>
              <a:spcAft>
                <a:spcPct val="0"/>
              </a:spcAft>
              <a:buChar char="–"/>
              <a:defRPr sz="1600">
                <a:solidFill>
                  <a:schemeClr val="tx1"/>
                </a:solidFill>
                <a:latin typeface="+mn-lt"/>
                <a:ea typeface="+mn-ea"/>
              </a:defRPr>
            </a:lvl2pPr>
            <a:lvl3pPr marL="1279525" indent="-228600" algn="l" rtl="0" eaLnBrk="0" fontAlgn="base" hangingPunct="0">
              <a:spcBef>
                <a:spcPct val="20000"/>
              </a:spcBef>
              <a:spcAft>
                <a:spcPct val="0"/>
              </a:spcAft>
              <a:buChar char="•"/>
              <a:defRPr sz="1600">
                <a:solidFill>
                  <a:schemeClr val="tx1"/>
                </a:solidFill>
                <a:latin typeface="+mn-lt"/>
                <a:ea typeface="+mn-ea"/>
              </a:defRPr>
            </a:lvl3pPr>
            <a:lvl4pPr marL="1698625" indent="-228600" algn="l" rtl="0" eaLnBrk="0" fontAlgn="base" hangingPunct="0">
              <a:spcBef>
                <a:spcPct val="20000"/>
              </a:spcBef>
              <a:spcAft>
                <a:spcPct val="0"/>
              </a:spcAft>
              <a:buChar char="–"/>
              <a:defRPr sz="1600">
                <a:solidFill>
                  <a:schemeClr val="tx1"/>
                </a:solidFill>
                <a:latin typeface="+mn-lt"/>
                <a:ea typeface="+mn-ea"/>
              </a:defRPr>
            </a:lvl4pPr>
            <a:lvl5pPr marL="2117725" indent="-228600" algn="l" rtl="0" eaLnBrk="0" fontAlgn="base" hangingPunct="0">
              <a:spcBef>
                <a:spcPct val="20000"/>
              </a:spcBef>
              <a:spcAft>
                <a:spcPct val="0"/>
              </a:spcAft>
              <a:buChar char="»"/>
              <a:defRPr sz="1600">
                <a:solidFill>
                  <a:schemeClr val="tx1"/>
                </a:solidFill>
                <a:latin typeface="+mn-lt"/>
                <a:ea typeface="+mn-ea"/>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r>
              <a:rPr lang="en-US" sz="1400" dirty="0" smtClean="0"/>
              <a:t>Satellite trio launched from </a:t>
            </a:r>
            <a:r>
              <a:rPr lang="en-US" sz="1400" dirty="0" err="1" smtClean="0"/>
              <a:t>Plesetsk</a:t>
            </a:r>
            <a:r>
              <a:rPr lang="en-US" sz="1400" dirty="0" smtClean="0"/>
              <a:t>, Russia, 22</a:t>
            </a:r>
            <a:r>
              <a:rPr lang="en-US" sz="1400" baseline="30000" dirty="0" smtClean="0"/>
              <a:t>nd</a:t>
            </a:r>
            <a:r>
              <a:rPr lang="en-US" sz="1400" dirty="0" smtClean="0"/>
              <a:t> November 2013. </a:t>
            </a:r>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pPr marL="0" indent="0">
              <a:buNone/>
            </a:pPr>
            <a:endParaRPr lang="en-US" sz="1400" dirty="0" smtClean="0"/>
          </a:p>
        </p:txBody>
      </p:sp>
      <p:sp>
        <p:nvSpPr>
          <p:cNvPr id="8" name="TextBox 7"/>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8087462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581" b="4675"/>
          <a:stretch/>
        </p:blipFill>
        <p:spPr bwMode="auto">
          <a:xfrm>
            <a:off x="0" y="1052736"/>
            <a:ext cx="9144000" cy="5805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250825" y="116905"/>
            <a:ext cx="8642350" cy="575791"/>
          </a:xfrm>
        </p:spPr>
        <p:txBody>
          <a:bodyPr/>
          <a:lstStyle/>
          <a:p>
            <a:r>
              <a:rPr lang="da-DK" dirty="0" smtClean="0">
                <a:solidFill>
                  <a:srgbClr val="990000"/>
                </a:solidFill>
              </a:rPr>
              <a:t>ESA Earth </a:t>
            </a:r>
            <a:r>
              <a:rPr lang="da-DK" dirty="0" err="1" smtClean="0">
                <a:solidFill>
                  <a:srgbClr val="990000"/>
                </a:solidFill>
              </a:rPr>
              <a:t>explorer</a:t>
            </a:r>
            <a:r>
              <a:rPr lang="da-DK" dirty="0" smtClean="0">
                <a:solidFill>
                  <a:srgbClr val="990000"/>
                </a:solidFill>
              </a:rPr>
              <a:t> mission: </a:t>
            </a:r>
            <a:r>
              <a:rPr lang="da-DK" dirty="0" err="1" smtClean="0">
                <a:solidFill>
                  <a:srgbClr val="990000"/>
                </a:solidFill>
              </a:rPr>
              <a:t>Swarm</a:t>
            </a:r>
            <a:endParaRPr lang="da-DK" dirty="0">
              <a:solidFill>
                <a:srgbClr val="990000"/>
              </a:solidFill>
            </a:endParaRPr>
          </a:p>
        </p:txBody>
      </p:sp>
      <p:sp>
        <p:nvSpPr>
          <p:cNvPr id="5" name="TextBox 4"/>
          <p:cNvSpPr txBox="1"/>
          <p:nvPr/>
        </p:nvSpPr>
        <p:spPr>
          <a:xfrm>
            <a:off x="107504" y="5157192"/>
            <a:ext cx="5364088" cy="1323439"/>
          </a:xfrm>
          <a:prstGeom prst="rect">
            <a:avLst/>
          </a:prstGeom>
          <a:noFill/>
        </p:spPr>
        <p:txBody>
          <a:bodyPr wrap="square" rtlCol="0">
            <a:spAutoFit/>
          </a:bodyPr>
          <a:lstStyle/>
          <a:p>
            <a:pPr marL="268288" indent="-268288">
              <a:spcBef>
                <a:spcPct val="0"/>
              </a:spcBef>
              <a:buFont typeface="Arial" panose="020B0604020202020204" pitchFamily="34" charset="0"/>
              <a:buChar char="•"/>
            </a:pPr>
            <a:endParaRPr lang="en-US" sz="2000" dirty="0" smtClean="0">
              <a:solidFill>
                <a:srgbClr val="FFFFFF"/>
              </a:solidFill>
              <a:latin typeface="Tahoma" pitchFamily="34" charset="0"/>
              <a:ea typeface="+mn-ea"/>
            </a:endParaRPr>
          </a:p>
          <a:p>
            <a:pPr marL="268288" indent="-268288" defTabSz="623888">
              <a:spcBef>
                <a:spcPct val="0"/>
              </a:spcBef>
              <a:buFont typeface="Arial" panose="020B0604020202020204" pitchFamily="34" charset="0"/>
              <a:buChar char="•"/>
            </a:pPr>
            <a:r>
              <a:rPr lang="en-US" sz="2000" dirty="0" smtClean="0">
                <a:solidFill>
                  <a:srgbClr val="FFFFFF"/>
                </a:solidFill>
                <a:latin typeface="Tahoma" pitchFamily="34" charset="0"/>
                <a:ea typeface="+mn-ea"/>
              </a:rPr>
              <a:t>Three </a:t>
            </a:r>
            <a:r>
              <a:rPr lang="en-US" sz="2000" dirty="0">
                <a:solidFill>
                  <a:srgbClr val="FFFFFF"/>
                </a:solidFill>
                <a:latin typeface="Tahoma" pitchFamily="34" charset="0"/>
                <a:ea typeface="+mn-ea"/>
              </a:rPr>
              <a:t>identical </a:t>
            </a:r>
            <a:r>
              <a:rPr lang="en-US" sz="2000" dirty="0" smtClean="0">
                <a:solidFill>
                  <a:srgbClr val="FFFFFF"/>
                </a:solidFill>
                <a:latin typeface="Tahoma" pitchFamily="34" charset="0"/>
                <a:ea typeface="+mn-ea"/>
              </a:rPr>
              <a:t>satellites:</a:t>
            </a:r>
            <a:r>
              <a:rPr lang="en-US" sz="2000" dirty="0">
                <a:solidFill>
                  <a:srgbClr val="FFFFFF"/>
                </a:solidFill>
                <a:latin typeface="Tahoma" pitchFamily="34" charset="0"/>
                <a:ea typeface="+mn-ea"/>
              </a:rPr>
              <a:t/>
            </a:r>
            <a:br>
              <a:rPr lang="en-US" sz="2000" dirty="0">
                <a:solidFill>
                  <a:srgbClr val="FFFFFF"/>
                </a:solidFill>
                <a:latin typeface="Tahoma" pitchFamily="34" charset="0"/>
                <a:ea typeface="+mn-ea"/>
              </a:rPr>
            </a:br>
            <a:r>
              <a:rPr lang="en-US" sz="2000" dirty="0" smtClean="0">
                <a:solidFill>
                  <a:srgbClr val="FFFFFF"/>
                </a:solidFill>
                <a:latin typeface="Tahoma" pitchFamily="34" charset="0"/>
                <a:ea typeface="+mn-ea"/>
              </a:rPr>
              <a:t>	two </a:t>
            </a:r>
            <a:r>
              <a:rPr lang="en-US" sz="2000" dirty="0">
                <a:solidFill>
                  <a:srgbClr val="FFFFFF"/>
                </a:solidFill>
                <a:latin typeface="Tahoma" pitchFamily="34" charset="0"/>
                <a:ea typeface="+mn-ea"/>
              </a:rPr>
              <a:t>side-by-side in low orbit </a:t>
            </a:r>
            <a:r>
              <a:rPr lang="en-US" sz="2000" dirty="0" smtClean="0">
                <a:solidFill>
                  <a:srgbClr val="FFFFFF"/>
                </a:solidFill>
                <a:latin typeface="Tahoma" pitchFamily="34" charset="0"/>
                <a:ea typeface="+mn-ea"/>
              </a:rPr>
              <a:t>(~ 450 km)</a:t>
            </a:r>
            <a:br>
              <a:rPr lang="en-US" sz="2000" dirty="0" smtClean="0">
                <a:solidFill>
                  <a:srgbClr val="FFFFFF"/>
                </a:solidFill>
                <a:latin typeface="Tahoma" pitchFamily="34" charset="0"/>
                <a:ea typeface="+mn-ea"/>
              </a:rPr>
            </a:br>
            <a:r>
              <a:rPr lang="en-US" sz="2000" dirty="0" smtClean="0">
                <a:solidFill>
                  <a:srgbClr val="FFFFFF"/>
                </a:solidFill>
                <a:latin typeface="Tahoma" pitchFamily="34" charset="0"/>
                <a:ea typeface="+mn-ea"/>
              </a:rPr>
              <a:t> 	one in </a:t>
            </a:r>
            <a:r>
              <a:rPr lang="en-US" sz="2000" dirty="0">
                <a:solidFill>
                  <a:srgbClr val="FFFFFF"/>
                </a:solidFill>
                <a:latin typeface="Tahoma" pitchFamily="34" charset="0"/>
                <a:ea typeface="+mn-ea"/>
              </a:rPr>
              <a:t>higher orbit </a:t>
            </a:r>
            <a:r>
              <a:rPr lang="en-US" sz="2000" dirty="0" smtClean="0">
                <a:solidFill>
                  <a:srgbClr val="FFFFFF"/>
                </a:solidFill>
                <a:latin typeface="Tahoma" pitchFamily="34" charset="0"/>
                <a:ea typeface="+mn-ea"/>
              </a:rPr>
              <a:t>(~ 510 km)</a:t>
            </a:r>
            <a:endParaRPr lang="en-US" sz="2000" dirty="0">
              <a:solidFill>
                <a:srgbClr val="FFFFFF"/>
              </a:solidFill>
              <a:latin typeface="Tahoma" pitchFamily="34" charset="0"/>
              <a:ea typeface="+mn-ea"/>
            </a:endParaRPr>
          </a:p>
        </p:txBody>
      </p:sp>
    </p:spTree>
    <p:extLst>
      <p:ext uri="{BB962C8B-B14F-4D97-AF65-F5344CB8AC3E}">
        <p14:creationId xmlns:p14="http://schemas.microsoft.com/office/powerpoint/2010/main" val="529304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spcBef>
                <a:spcPct val="0"/>
              </a:spcBef>
            </a:pPr>
            <a:endParaRPr lang="en-US" sz="1800">
              <a:latin typeface="Arial" charset="0"/>
            </a:endParaRPr>
          </a:p>
        </p:txBody>
      </p:sp>
      <p:sp>
        <p:nvSpPr>
          <p:cNvPr id="3" name="Title 2"/>
          <p:cNvSpPr>
            <a:spLocks noGrp="1"/>
          </p:cNvSpPr>
          <p:nvPr>
            <p:ph type="title"/>
          </p:nvPr>
        </p:nvSpPr>
        <p:spPr/>
        <p:txBody>
          <a:bodyPr/>
          <a:lstStyle/>
          <a:p>
            <a:endParaRPr lang="en-US"/>
          </a:p>
        </p:txBody>
      </p:sp>
      <p:pic>
        <p:nvPicPr>
          <p:cNvPr id="6" name="1209_008_AR_E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338" y="1123404"/>
            <a:ext cx="8963025" cy="5041900"/>
          </a:xfrm>
        </p:spPr>
      </p:pic>
      <p:sp>
        <p:nvSpPr>
          <p:cNvPr id="7" name="Title 1"/>
          <p:cNvSpPr txBox="1">
            <a:spLocks/>
          </p:cNvSpPr>
          <p:nvPr/>
        </p:nvSpPr>
        <p:spPr bwMode="auto">
          <a:xfrm>
            <a:off x="609600" y="304800"/>
            <a:ext cx="8210872" cy="603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Verdana" pitchFamily="34" charset="0"/>
                <a:ea typeface="ＭＳ Ｐゴシック" pitchFamily="34" charset="-128"/>
              </a:defRPr>
            </a:lvl2pPr>
            <a:lvl3pPr algn="l" rtl="0" fontAlgn="base">
              <a:spcBef>
                <a:spcPct val="0"/>
              </a:spcBef>
              <a:spcAft>
                <a:spcPct val="0"/>
              </a:spcAft>
              <a:defRPr sz="2400" b="1">
                <a:solidFill>
                  <a:schemeClr val="tx1"/>
                </a:solidFill>
                <a:latin typeface="Verdana" pitchFamily="34" charset="0"/>
                <a:ea typeface="ＭＳ Ｐゴシック" pitchFamily="34" charset="-128"/>
              </a:defRPr>
            </a:lvl3pPr>
            <a:lvl4pPr algn="l" rtl="0" fontAlgn="base">
              <a:spcBef>
                <a:spcPct val="0"/>
              </a:spcBef>
              <a:spcAft>
                <a:spcPct val="0"/>
              </a:spcAft>
              <a:defRPr sz="2400" b="1">
                <a:solidFill>
                  <a:schemeClr val="tx1"/>
                </a:solidFill>
                <a:latin typeface="Verdana" pitchFamily="34" charset="0"/>
                <a:ea typeface="ＭＳ Ｐゴシック" pitchFamily="34" charset="-128"/>
              </a:defRPr>
            </a:lvl4pPr>
            <a:lvl5pPr algn="l" rtl="0" fontAlgn="base">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r>
              <a:rPr lang="en-US" dirty="0" smtClean="0">
                <a:solidFill>
                  <a:schemeClr val="bg1"/>
                </a:solidFill>
              </a:rPr>
              <a:t>ESA’s</a:t>
            </a:r>
            <a:r>
              <a:rPr lang="en-US" i="1" dirty="0" smtClean="0">
                <a:solidFill>
                  <a:schemeClr val="bg1"/>
                </a:solidFill>
              </a:rPr>
              <a:t> Swarm</a:t>
            </a:r>
            <a:r>
              <a:rPr lang="en-US" dirty="0" smtClean="0">
                <a:solidFill>
                  <a:schemeClr val="bg1"/>
                </a:solidFill>
              </a:rPr>
              <a:t> mission: satellites in orbit</a:t>
            </a:r>
            <a:endParaRPr lang="en-US" dirty="0">
              <a:solidFill>
                <a:schemeClr val="bg1"/>
              </a:solidFill>
            </a:endParaRPr>
          </a:p>
        </p:txBody>
      </p:sp>
    </p:spTree>
    <p:extLst>
      <p:ext uri="{BB962C8B-B14F-4D97-AF65-F5344CB8AC3E}">
        <p14:creationId xmlns:p14="http://schemas.microsoft.com/office/powerpoint/2010/main" val="49802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84" y="3221504"/>
            <a:ext cx="7689850" cy="169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4585248" y="3212976"/>
            <a:ext cx="2723056" cy="338554"/>
            <a:chOff x="5508765" y="767666"/>
            <a:chExt cx="2723056" cy="338554"/>
          </a:xfrm>
        </p:grpSpPr>
        <p:sp>
          <p:nvSpPr>
            <p:cNvPr id="9242" name="TextBox 25"/>
            <p:cNvSpPr txBox="1">
              <a:spLocks noChangeArrowheads="1"/>
            </p:cNvSpPr>
            <p:nvPr/>
          </p:nvSpPr>
          <p:spPr bwMode="auto">
            <a:xfrm>
              <a:off x="5508765" y="767666"/>
              <a:ext cx="24252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US" altLang="da-DK" i="1" dirty="0">
                  <a:solidFill>
                    <a:srgbClr val="FFFFFF">
                      <a:lumMod val="65000"/>
                    </a:srgbClr>
                  </a:solidFill>
                </a:rPr>
                <a:t>Flight</a:t>
              </a:r>
              <a:r>
                <a:rPr lang="en-US" altLang="da-DK" i="1" dirty="0">
                  <a:solidFill>
                    <a:srgbClr val="C00000"/>
                  </a:solidFill>
                </a:rPr>
                <a:t> </a:t>
              </a:r>
              <a:r>
                <a:rPr lang="en-US" altLang="da-DK" i="1" dirty="0">
                  <a:solidFill>
                    <a:srgbClr val="FFFFFF">
                      <a:lumMod val="65000"/>
                    </a:srgbClr>
                  </a:solidFill>
                </a:rPr>
                <a:t>direction</a:t>
              </a:r>
              <a:endParaRPr lang="en-GB" altLang="da-DK" i="1" dirty="0">
                <a:solidFill>
                  <a:srgbClr val="FFFFFF">
                    <a:lumMod val="65000"/>
                  </a:srgbClr>
                </a:solidFill>
              </a:endParaRPr>
            </a:p>
          </p:txBody>
        </p:sp>
        <p:cxnSp>
          <p:nvCxnSpPr>
            <p:cNvPr id="4" name="Straight Arrow Connector 3"/>
            <p:cNvCxnSpPr/>
            <p:nvPr/>
          </p:nvCxnSpPr>
          <p:spPr>
            <a:xfrm>
              <a:off x="7176133" y="951752"/>
              <a:ext cx="1055688" cy="0"/>
            </a:xfrm>
            <a:prstGeom prst="straightConnector1">
              <a:avLst/>
            </a:prstGeom>
            <a:ln w="317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244" name="Title 4"/>
          <p:cNvSpPr>
            <a:spLocks noGrp="1"/>
          </p:cNvSpPr>
          <p:nvPr>
            <p:ph type="title"/>
          </p:nvPr>
        </p:nvSpPr>
        <p:spPr/>
        <p:txBody>
          <a:bodyPr/>
          <a:lstStyle/>
          <a:p>
            <a:endParaRPr lang="en-US" altLang="da-DK" dirty="0" smtClean="0"/>
          </a:p>
        </p:txBody>
      </p:sp>
      <p:grpSp>
        <p:nvGrpSpPr>
          <p:cNvPr id="5" name="Group 4"/>
          <p:cNvGrpSpPr/>
          <p:nvPr/>
        </p:nvGrpSpPr>
        <p:grpSpPr>
          <a:xfrm>
            <a:off x="35496" y="929233"/>
            <a:ext cx="2953775" cy="5622776"/>
            <a:chOff x="35496" y="929233"/>
            <a:chExt cx="2953775" cy="5622776"/>
          </a:xfrm>
        </p:grpSpPr>
        <p:grpSp>
          <p:nvGrpSpPr>
            <p:cNvPr id="24" name="Group 23"/>
            <p:cNvGrpSpPr/>
            <p:nvPr/>
          </p:nvGrpSpPr>
          <p:grpSpPr>
            <a:xfrm>
              <a:off x="611561" y="4509119"/>
              <a:ext cx="1944215" cy="2042890"/>
              <a:chOff x="611561" y="4509119"/>
              <a:chExt cx="1944215" cy="2042890"/>
            </a:xfrm>
          </p:grpSpPr>
          <p:pic>
            <p:nvPicPr>
              <p:cNvPr id="92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726" y="5004221"/>
                <a:ext cx="1574800" cy="965200"/>
              </a:xfrm>
              <a:prstGeom prst="rect">
                <a:avLst/>
              </a:prstGeom>
              <a:noFill/>
              <a:ln w="25400">
                <a:solidFill>
                  <a:schemeClr val="accent1"/>
                </a:solid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cxnSp>
            <p:nvCxnSpPr>
              <p:cNvPr id="19" name="Elbow Connector 18"/>
              <p:cNvCxnSpPr>
                <a:endCxn id="9223" idx="1"/>
              </p:cNvCxnSpPr>
              <p:nvPr/>
            </p:nvCxnSpPr>
            <p:spPr>
              <a:xfrm rot="16200000" flipH="1">
                <a:off x="259793" y="4860887"/>
                <a:ext cx="977701" cy="274166"/>
              </a:xfrm>
              <a:prstGeom prst="bentConnector2">
                <a:avLst/>
              </a:prstGeom>
              <a:ln w="25400">
                <a:solidFill>
                  <a:schemeClr val="accent1"/>
                </a:solidFill>
                <a:prstDash val="dash"/>
                <a:headEnd type="oval"/>
                <a:tailEnd type="arrow"/>
              </a:ln>
            </p:spPr>
            <p:style>
              <a:lnRef idx="1">
                <a:schemeClr val="accent1"/>
              </a:lnRef>
              <a:fillRef idx="0">
                <a:schemeClr val="accent1"/>
              </a:fillRef>
              <a:effectRef idx="0">
                <a:schemeClr val="accent1"/>
              </a:effectRef>
              <a:fontRef idx="minor">
                <a:schemeClr val="tx1"/>
              </a:fontRef>
            </p:style>
          </p:cxnSp>
          <p:sp>
            <p:nvSpPr>
              <p:cNvPr id="9234" name="TextBox 7185"/>
              <p:cNvSpPr txBox="1">
                <a:spLocks noChangeArrowheads="1"/>
              </p:cNvSpPr>
              <p:nvPr/>
            </p:nvSpPr>
            <p:spPr bwMode="auto">
              <a:xfrm>
                <a:off x="939701" y="6029721"/>
                <a:ext cx="16160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Absolute scalar </a:t>
                </a:r>
              </a:p>
              <a:p>
                <a:pPr eaLnBrk="1" hangingPunct="1">
                  <a:spcBef>
                    <a:spcPct val="0"/>
                  </a:spcBef>
                </a:pPr>
                <a:r>
                  <a:rPr lang="en-GB" altLang="da-DK" sz="1400" dirty="0">
                    <a:solidFill>
                      <a:srgbClr val="000000"/>
                    </a:solidFill>
                  </a:rPr>
                  <a:t>magnetometer</a:t>
                </a:r>
              </a:p>
            </p:txBody>
          </p:sp>
        </p:grpSp>
        <p:grpSp>
          <p:nvGrpSpPr>
            <p:cNvPr id="26" name="Group 25"/>
            <p:cNvGrpSpPr/>
            <p:nvPr/>
          </p:nvGrpSpPr>
          <p:grpSpPr>
            <a:xfrm>
              <a:off x="35496" y="929233"/>
              <a:ext cx="2953775" cy="3000550"/>
              <a:chOff x="35496" y="929233"/>
              <a:chExt cx="2953775" cy="3000550"/>
            </a:xfrm>
          </p:grpSpPr>
          <p:grpSp>
            <p:nvGrpSpPr>
              <p:cNvPr id="22" name="Group 21"/>
              <p:cNvGrpSpPr/>
              <p:nvPr/>
            </p:nvGrpSpPr>
            <p:grpSpPr>
              <a:xfrm>
                <a:off x="130184" y="929233"/>
                <a:ext cx="2859087" cy="3000550"/>
                <a:chOff x="130184" y="929233"/>
                <a:chExt cx="2859087" cy="3000550"/>
              </a:xfrm>
            </p:grpSpPr>
            <p:pic>
              <p:nvPicPr>
                <p:cNvPr id="14" name="Picture 4" descr="VFM3"/>
                <p:cNvPicPr>
                  <a:picLocks noChangeAspect="1" noChangeArrowheads="1"/>
                </p:cNvPicPr>
                <p:nvPr/>
              </p:nvPicPr>
              <p:blipFill>
                <a:blip r:embed="rId5"/>
                <a:srcRect/>
                <a:stretch>
                  <a:fillRect/>
                </a:stretch>
              </p:blipFill>
              <p:spPr bwMode="auto">
                <a:xfrm rot="20831355" flipH="1">
                  <a:off x="285759" y="968921"/>
                  <a:ext cx="2703512" cy="1911350"/>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cxnSp>
              <p:nvCxnSpPr>
                <p:cNvPr id="13" name="Elbow Connector 12"/>
                <p:cNvCxnSpPr/>
                <p:nvPr/>
              </p:nvCxnSpPr>
              <p:spPr>
                <a:xfrm rot="16200000" flipV="1">
                  <a:off x="1288177" y="3038314"/>
                  <a:ext cx="1249538" cy="533400"/>
                </a:xfrm>
                <a:prstGeom prst="bentConnector3">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9235" name="TextBox 54"/>
                <p:cNvSpPr txBox="1">
                  <a:spLocks noChangeArrowheads="1"/>
                </p:cNvSpPr>
                <p:nvPr/>
              </p:nvSpPr>
              <p:spPr bwMode="auto">
                <a:xfrm>
                  <a:off x="130184" y="1330871"/>
                  <a:ext cx="15160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Vector </a:t>
                  </a:r>
                </a:p>
                <a:p>
                  <a:pPr eaLnBrk="1" hangingPunct="1">
                    <a:spcBef>
                      <a:spcPct val="0"/>
                    </a:spcBef>
                  </a:pPr>
                  <a:r>
                    <a:rPr lang="en-GB" altLang="da-DK" sz="1400" dirty="0">
                      <a:solidFill>
                        <a:srgbClr val="000000"/>
                      </a:solidFill>
                    </a:rPr>
                    <a:t>magnetometer</a:t>
                  </a:r>
                </a:p>
              </p:txBody>
            </p:sp>
            <p:sp>
              <p:nvSpPr>
                <p:cNvPr id="9241" name="TextBox 63"/>
                <p:cNvSpPr txBox="1">
                  <a:spLocks noChangeArrowheads="1"/>
                </p:cNvSpPr>
                <p:nvPr/>
              </p:nvSpPr>
              <p:spPr bwMode="auto">
                <a:xfrm>
                  <a:off x="1547821" y="929233"/>
                  <a:ext cx="1350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Star trackers</a:t>
                  </a:r>
                </a:p>
              </p:txBody>
            </p:sp>
          </p:grpSp>
          <p:sp>
            <p:nvSpPr>
              <p:cNvPr id="16" name="TextBox 15"/>
              <p:cNvSpPr txBox="1"/>
              <p:nvPr/>
            </p:nvSpPr>
            <p:spPr>
              <a:xfrm>
                <a:off x="35496" y="3433813"/>
                <a:ext cx="2137610" cy="369332"/>
              </a:xfrm>
              <a:prstGeom prst="rect">
                <a:avLst/>
              </a:prstGeom>
              <a:noFill/>
            </p:spPr>
            <p:txBody>
              <a:bodyPr wrap="square" rtlCol="0">
                <a:spAutoFit/>
              </a:bodyPr>
              <a:lstStyle/>
              <a:p>
                <a:pPr>
                  <a:spcBef>
                    <a:spcPct val="0"/>
                  </a:spcBef>
                </a:pPr>
                <a:r>
                  <a:rPr lang="da-DK" sz="1800" dirty="0" err="1" smtClean="0">
                    <a:solidFill>
                      <a:srgbClr val="FF0000"/>
                    </a:solidFill>
                    <a:latin typeface="Tahoma" pitchFamily="34" charset="0"/>
                    <a:ea typeface="+mn-ea"/>
                  </a:rPr>
                  <a:t>Magnetic</a:t>
                </a:r>
                <a:r>
                  <a:rPr lang="da-DK" sz="1800" dirty="0" smtClean="0">
                    <a:solidFill>
                      <a:srgbClr val="FF0000"/>
                    </a:solidFill>
                    <a:latin typeface="Tahoma" pitchFamily="34" charset="0"/>
                    <a:ea typeface="+mn-ea"/>
                  </a:rPr>
                  <a:t> </a:t>
                </a:r>
                <a:r>
                  <a:rPr lang="da-DK" sz="1800" dirty="0" err="1" smtClean="0">
                    <a:solidFill>
                      <a:srgbClr val="FF0000"/>
                    </a:solidFill>
                    <a:latin typeface="Tahoma" pitchFamily="34" charset="0"/>
                    <a:ea typeface="+mn-ea"/>
                  </a:rPr>
                  <a:t>field</a:t>
                </a:r>
                <a:endParaRPr lang="da-DK" sz="1800" dirty="0">
                  <a:solidFill>
                    <a:srgbClr val="FF0000"/>
                  </a:solidFill>
                  <a:latin typeface="Tahoma" pitchFamily="34" charset="0"/>
                  <a:ea typeface="+mn-ea"/>
                </a:endParaRPr>
              </a:p>
            </p:txBody>
          </p:sp>
        </p:grpSp>
      </p:grpSp>
      <p:grpSp>
        <p:nvGrpSpPr>
          <p:cNvPr id="7" name="Group 6"/>
          <p:cNvGrpSpPr/>
          <p:nvPr/>
        </p:nvGrpSpPr>
        <p:grpSpPr>
          <a:xfrm>
            <a:off x="4846811" y="1382075"/>
            <a:ext cx="3919373" cy="4667019"/>
            <a:chOff x="4846811" y="1382075"/>
            <a:chExt cx="3919373" cy="4667019"/>
          </a:xfrm>
        </p:grpSpPr>
        <p:grpSp>
          <p:nvGrpSpPr>
            <p:cNvPr id="25" name="Group 24"/>
            <p:cNvGrpSpPr/>
            <p:nvPr/>
          </p:nvGrpSpPr>
          <p:grpSpPr>
            <a:xfrm>
              <a:off x="7022852" y="1382075"/>
              <a:ext cx="1743332" cy="4667019"/>
              <a:chOff x="7022852" y="1382075"/>
              <a:chExt cx="1743332" cy="4667019"/>
            </a:xfrm>
          </p:grpSpPr>
          <p:pic>
            <p:nvPicPr>
              <p:cNvPr id="12" name="Picture 4" descr="P1020647"/>
              <p:cNvPicPr>
                <a:picLocks noChangeAspect="1" noChangeArrowheads="1"/>
              </p:cNvPicPr>
              <p:nvPr/>
            </p:nvPicPr>
            <p:blipFill>
              <a:blip r:embed="rId6"/>
              <a:srcRect l="11304" t="28499" r="12791" b="11406"/>
              <a:stretch>
                <a:fillRect/>
              </a:stretch>
            </p:blipFill>
            <p:spPr bwMode="auto">
              <a:xfrm>
                <a:off x="7022852" y="1844824"/>
                <a:ext cx="1725612" cy="1023937"/>
              </a:xfrm>
              <a:prstGeom prst="rect">
                <a:avLst/>
              </a:prstGeom>
              <a:noFill/>
              <a:ln w="25400">
                <a:solidFill>
                  <a:schemeClr val="accent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7"/>
              <a:stretch>
                <a:fillRect/>
              </a:stretch>
            </p:blipFill>
            <p:spPr>
              <a:xfrm>
                <a:off x="7747009" y="4837832"/>
                <a:ext cx="490537" cy="833437"/>
              </a:xfrm>
              <a:prstGeom prst="rect">
                <a:avLst/>
              </a:prstGeom>
              <a:ln w="25400">
                <a:solidFill>
                  <a:schemeClr val="accent1"/>
                </a:solidFill>
              </a:ln>
              <a:effectLst>
                <a:outerShdw blurRad="50800" dist="38100" dir="2700000" algn="tl" rotWithShape="0">
                  <a:prstClr val="black">
                    <a:alpha val="40000"/>
                  </a:prstClr>
                </a:outerShdw>
              </a:effectLst>
            </p:spPr>
          </p:pic>
          <p:cxnSp>
            <p:nvCxnSpPr>
              <p:cNvPr id="23" name="Elbow Connector 22"/>
              <p:cNvCxnSpPr>
                <a:stCxn id="9218" idx="3"/>
                <a:endCxn id="12" idx="2"/>
              </p:cNvCxnSpPr>
              <p:nvPr/>
            </p:nvCxnSpPr>
            <p:spPr>
              <a:xfrm flipH="1" flipV="1">
                <a:off x="7885658" y="2868761"/>
                <a:ext cx="277276" cy="1198087"/>
              </a:xfrm>
              <a:prstGeom prst="bentConnector4">
                <a:avLst>
                  <a:gd name="adj1" fmla="val -82445"/>
                  <a:gd name="adj2" fmla="val 85279"/>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49" name="Elbow Connector 48"/>
              <p:cNvCxnSpPr>
                <a:endCxn id="3" idx="0"/>
              </p:cNvCxnSpPr>
              <p:nvPr/>
            </p:nvCxnSpPr>
            <p:spPr>
              <a:xfrm rot="5400000">
                <a:off x="7772408" y="4617170"/>
                <a:ext cx="441325" cy="12700"/>
              </a:xfrm>
              <a:prstGeom prst="bentConnector3">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9239" name="TextBox 58"/>
              <p:cNvSpPr txBox="1">
                <a:spLocks noChangeArrowheads="1"/>
              </p:cNvSpPr>
              <p:nvPr/>
            </p:nvSpPr>
            <p:spPr bwMode="auto">
              <a:xfrm>
                <a:off x="7184560" y="1382075"/>
                <a:ext cx="14811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3D-ion imager</a:t>
                </a:r>
              </a:p>
            </p:txBody>
          </p:sp>
          <p:sp>
            <p:nvSpPr>
              <p:cNvPr id="9240" name="TextBox 59"/>
              <p:cNvSpPr txBox="1">
                <a:spLocks noChangeArrowheads="1"/>
              </p:cNvSpPr>
              <p:nvPr/>
            </p:nvSpPr>
            <p:spPr bwMode="auto">
              <a:xfrm>
                <a:off x="7153284" y="5741119"/>
                <a:ext cx="1612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Langmuir probe</a:t>
                </a:r>
              </a:p>
            </p:txBody>
          </p:sp>
        </p:grpSp>
        <p:sp>
          <p:nvSpPr>
            <p:cNvPr id="42" name="TextBox 41"/>
            <p:cNvSpPr txBox="1"/>
            <p:nvPr/>
          </p:nvSpPr>
          <p:spPr>
            <a:xfrm>
              <a:off x="4846811" y="2348880"/>
              <a:ext cx="3253581" cy="646331"/>
            </a:xfrm>
            <a:prstGeom prst="rect">
              <a:avLst/>
            </a:prstGeom>
            <a:noFill/>
          </p:spPr>
          <p:txBody>
            <a:bodyPr wrap="square" rtlCol="0">
              <a:spAutoFit/>
            </a:bodyPr>
            <a:lstStyle/>
            <a:p>
              <a:pPr>
                <a:spcBef>
                  <a:spcPct val="0"/>
                </a:spcBef>
              </a:pPr>
              <a:r>
                <a:rPr lang="da-DK" sz="1800" dirty="0" smtClean="0">
                  <a:solidFill>
                    <a:srgbClr val="FF0000"/>
                  </a:solidFill>
                  <a:latin typeface="Tahoma" pitchFamily="34" charset="0"/>
                  <a:ea typeface="+mn-ea"/>
                </a:rPr>
                <a:t>Plasma parameters </a:t>
              </a:r>
              <a:br>
                <a:rPr lang="da-DK" sz="1800" dirty="0" smtClean="0">
                  <a:solidFill>
                    <a:srgbClr val="FF0000"/>
                  </a:solidFill>
                  <a:latin typeface="Tahoma" pitchFamily="34" charset="0"/>
                  <a:ea typeface="+mn-ea"/>
                </a:rPr>
              </a:br>
              <a:r>
                <a:rPr lang="da-DK" sz="1800" dirty="0" smtClean="0">
                  <a:solidFill>
                    <a:srgbClr val="FF0000"/>
                  </a:solidFill>
                  <a:latin typeface="Tahoma" pitchFamily="34" charset="0"/>
                  <a:ea typeface="+mn-ea"/>
                </a:rPr>
                <a:t>and </a:t>
              </a:r>
              <a:r>
                <a:rPr lang="da-DK" sz="1800" dirty="0" err="1" smtClean="0">
                  <a:solidFill>
                    <a:srgbClr val="FF0000"/>
                  </a:solidFill>
                  <a:latin typeface="Tahoma" pitchFamily="34" charset="0"/>
                  <a:ea typeface="+mn-ea"/>
                </a:rPr>
                <a:t>electric</a:t>
              </a:r>
              <a:r>
                <a:rPr lang="da-DK" sz="1800" dirty="0" smtClean="0">
                  <a:solidFill>
                    <a:srgbClr val="FF0000"/>
                  </a:solidFill>
                  <a:latin typeface="Tahoma" pitchFamily="34" charset="0"/>
                  <a:ea typeface="+mn-ea"/>
                </a:rPr>
                <a:t> </a:t>
              </a:r>
              <a:r>
                <a:rPr lang="da-DK" sz="1800" dirty="0" err="1" smtClean="0">
                  <a:solidFill>
                    <a:srgbClr val="FF0000"/>
                  </a:solidFill>
                  <a:latin typeface="Tahoma" pitchFamily="34" charset="0"/>
                  <a:ea typeface="+mn-ea"/>
                </a:rPr>
                <a:t>field</a:t>
              </a:r>
              <a:endParaRPr lang="da-DK" sz="1800" dirty="0">
                <a:solidFill>
                  <a:srgbClr val="FF0000"/>
                </a:solidFill>
                <a:latin typeface="Tahoma" pitchFamily="34" charset="0"/>
                <a:ea typeface="+mn-ea"/>
              </a:endParaRPr>
            </a:p>
          </p:txBody>
        </p:sp>
      </p:grpSp>
      <p:sp>
        <p:nvSpPr>
          <p:cNvPr id="43" name="TextBox 42"/>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grpSp>
        <p:nvGrpSpPr>
          <p:cNvPr id="10" name="Group 9"/>
          <p:cNvGrpSpPr/>
          <p:nvPr/>
        </p:nvGrpSpPr>
        <p:grpSpPr>
          <a:xfrm>
            <a:off x="2843808" y="3929782"/>
            <a:ext cx="4245976" cy="2595562"/>
            <a:chOff x="2843808" y="3929782"/>
            <a:chExt cx="4245976" cy="2595562"/>
          </a:xfrm>
        </p:grpSpPr>
        <p:cxnSp>
          <p:nvCxnSpPr>
            <p:cNvPr id="35" name="Elbow Connector 34"/>
            <p:cNvCxnSpPr>
              <a:endCxn id="59394" idx="0"/>
            </p:cNvCxnSpPr>
            <p:nvPr/>
          </p:nvCxnSpPr>
          <p:spPr>
            <a:xfrm rot="5400000">
              <a:off x="5829309" y="4269507"/>
              <a:ext cx="1325562" cy="646112"/>
            </a:xfrm>
            <a:prstGeom prst="bentConnector3">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843808" y="5255344"/>
              <a:ext cx="4245976" cy="1270000"/>
              <a:chOff x="2843808" y="5255344"/>
              <a:chExt cx="4245976" cy="1270000"/>
            </a:xfrm>
          </p:grpSpPr>
          <p:pic>
            <p:nvPicPr>
              <p:cNvPr id="59394" name="Picture 2"/>
              <p:cNvPicPr>
                <a:picLocks noChangeAspect="1" noChangeArrowheads="1"/>
              </p:cNvPicPr>
              <p:nvPr/>
            </p:nvPicPr>
            <p:blipFill rotWithShape="1">
              <a:blip r:embed="rId8"/>
              <a:srcRect l="-3" t="-327" r="52413" b="5667"/>
              <a:stretch/>
            </p:blipFill>
            <p:spPr bwMode="auto">
              <a:xfrm>
                <a:off x="5413384" y="5255344"/>
                <a:ext cx="1512887" cy="971550"/>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9238" name="TextBox 57"/>
              <p:cNvSpPr txBox="1">
                <a:spLocks noChangeArrowheads="1"/>
              </p:cNvSpPr>
              <p:nvPr/>
            </p:nvSpPr>
            <p:spPr bwMode="auto">
              <a:xfrm>
                <a:off x="5292734" y="6217369"/>
                <a:ext cx="1797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3D-accelerometer</a:t>
                </a:r>
              </a:p>
            </p:txBody>
          </p:sp>
          <p:sp>
            <p:nvSpPr>
              <p:cNvPr id="47" name="TextBox 46"/>
              <p:cNvSpPr txBox="1"/>
              <p:nvPr/>
            </p:nvSpPr>
            <p:spPr>
              <a:xfrm>
                <a:off x="2843808" y="5580563"/>
                <a:ext cx="2664296" cy="646331"/>
              </a:xfrm>
              <a:prstGeom prst="rect">
                <a:avLst/>
              </a:prstGeom>
              <a:noFill/>
            </p:spPr>
            <p:txBody>
              <a:bodyPr wrap="square" rtlCol="0">
                <a:spAutoFit/>
              </a:bodyPr>
              <a:lstStyle/>
              <a:p>
                <a:pPr>
                  <a:spcBef>
                    <a:spcPct val="0"/>
                  </a:spcBef>
                </a:pPr>
                <a:r>
                  <a:rPr lang="da-DK" sz="1800" dirty="0" err="1" smtClean="0">
                    <a:solidFill>
                      <a:srgbClr val="FF0000"/>
                    </a:solidFill>
                    <a:latin typeface="Tahoma" pitchFamily="34" charset="0"/>
                    <a:ea typeface="+mn-ea"/>
                  </a:rPr>
                  <a:t>Thermospheric</a:t>
                </a:r>
                <a:r>
                  <a:rPr lang="da-DK" sz="1800" dirty="0" smtClean="0">
                    <a:solidFill>
                      <a:srgbClr val="FF0000"/>
                    </a:solidFill>
                    <a:latin typeface="Tahoma" pitchFamily="34" charset="0"/>
                    <a:ea typeface="+mn-ea"/>
                  </a:rPr>
                  <a:t> </a:t>
                </a:r>
                <a:r>
                  <a:rPr lang="da-DK" sz="1800" dirty="0" err="1" smtClean="0">
                    <a:solidFill>
                      <a:srgbClr val="FF0000"/>
                    </a:solidFill>
                    <a:latin typeface="Tahoma" pitchFamily="34" charset="0"/>
                    <a:ea typeface="+mn-ea"/>
                  </a:rPr>
                  <a:t>density</a:t>
                </a:r>
                <a:r>
                  <a:rPr lang="da-DK" sz="1800" dirty="0" smtClean="0">
                    <a:solidFill>
                      <a:srgbClr val="FF0000"/>
                    </a:solidFill>
                    <a:latin typeface="Tahoma" pitchFamily="34" charset="0"/>
                    <a:ea typeface="+mn-ea"/>
                  </a:rPr>
                  <a:t> and </a:t>
                </a:r>
                <a:r>
                  <a:rPr lang="da-DK" sz="1800" dirty="0" err="1" smtClean="0">
                    <a:solidFill>
                      <a:srgbClr val="FF0000"/>
                    </a:solidFill>
                    <a:latin typeface="Tahoma" pitchFamily="34" charset="0"/>
                    <a:ea typeface="+mn-ea"/>
                  </a:rPr>
                  <a:t>winds</a:t>
                </a:r>
                <a:endParaRPr lang="da-DK" sz="1800" dirty="0">
                  <a:solidFill>
                    <a:srgbClr val="FF0000"/>
                  </a:solidFill>
                  <a:latin typeface="Tahoma" pitchFamily="34" charset="0"/>
                  <a:ea typeface="+mn-ea"/>
                </a:endParaRPr>
              </a:p>
            </p:txBody>
          </p:sp>
        </p:grpSp>
      </p:grpSp>
      <p:grpSp>
        <p:nvGrpSpPr>
          <p:cNvPr id="9" name="Group 8"/>
          <p:cNvGrpSpPr/>
          <p:nvPr/>
        </p:nvGrpSpPr>
        <p:grpSpPr>
          <a:xfrm>
            <a:off x="2928759" y="1330871"/>
            <a:ext cx="3563333" cy="4114353"/>
            <a:chOff x="2928759" y="1330871"/>
            <a:chExt cx="3563333" cy="4114353"/>
          </a:xfrm>
        </p:grpSpPr>
        <p:pic>
          <p:nvPicPr>
            <p:cNvPr id="922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8059" y="1684883"/>
              <a:ext cx="1193800" cy="1038225"/>
            </a:xfrm>
            <a:prstGeom prst="rect">
              <a:avLst/>
            </a:prstGeom>
            <a:noFill/>
            <a:ln w="25400" algn="ctr">
              <a:solidFill>
                <a:schemeClr val="accent1"/>
              </a:solidFill>
              <a:miter lim="800000"/>
              <a:headEnd/>
              <a:tailEnd/>
            </a:ln>
            <a:effectLst>
              <a:outerShdw dist="35921" dir="2700000" algn="ctr" rotWithShape="0">
                <a:srgbClr val="808080"/>
              </a:outerShdw>
            </a:effectLst>
            <a:extLst>
              <a:ext uri="{909E8E84-426E-40dd-AFC4-6F175D3DCCD1}">
                <a14:hiddenFill xmlns:a14="http://schemas.microsoft.com/office/drawing/2010/main" xmlns="">
                  <a:solidFill>
                    <a:schemeClr val="accent1"/>
                  </a:solidFill>
                </a14:hiddenFill>
              </a:ext>
            </a:extLst>
          </p:spPr>
        </p:pic>
        <p:pic>
          <p:nvPicPr>
            <p:cNvPr id="922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l="7355" t="3616" r="3078" b="7161"/>
            <a:stretch>
              <a:fillRect/>
            </a:stretch>
          </p:blipFill>
          <p:spPr bwMode="auto">
            <a:xfrm>
              <a:off x="3478486" y="4734024"/>
              <a:ext cx="838200" cy="711200"/>
            </a:xfrm>
            <a:prstGeom prst="rect">
              <a:avLst/>
            </a:prstGeom>
            <a:noFill/>
            <a:ln w="25400" algn="ctr">
              <a:solidFill>
                <a:schemeClr val="accent1"/>
              </a:solidFill>
              <a:miter lim="800000"/>
              <a:headEnd/>
              <a:tailEnd/>
            </a:ln>
            <a:effectLst>
              <a:outerShdw dist="35921" dir="2700000" algn="ctr" rotWithShape="0">
                <a:srgbClr val="808080"/>
              </a:outerShdw>
            </a:effectLst>
            <a:extLst>
              <a:ext uri="{909E8E84-426E-40dd-AFC4-6F175D3DCCD1}">
                <a14:hiddenFill xmlns:a14="http://schemas.microsoft.com/office/drawing/2010/main" xmlns="">
                  <a:solidFill>
                    <a:schemeClr val="accent1"/>
                  </a:solidFill>
                </a14:hiddenFill>
              </a:ext>
            </a:extLst>
          </p:spPr>
        </p:pic>
        <p:cxnSp>
          <p:nvCxnSpPr>
            <p:cNvPr id="21" name="Elbow Connector 20"/>
            <p:cNvCxnSpPr>
              <a:endCxn id="9221" idx="3"/>
            </p:cNvCxnSpPr>
            <p:nvPr/>
          </p:nvCxnSpPr>
          <p:spPr>
            <a:xfrm rot="16200000" flipV="1">
              <a:off x="5445458" y="2670397"/>
              <a:ext cx="1513036" cy="580233"/>
            </a:xfrm>
            <a:prstGeom prst="bentConnector2">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9222" idx="3"/>
            </p:cNvCxnSpPr>
            <p:nvPr/>
          </p:nvCxnSpPr>
          <p:spPr>
            <a:xfrm rot="10800000" flipV="1">
              <a:off x="4316686" y="4356818"/>
              <a:ext cx="1747574" cy="732805"/>
            </a:xfrm>
            <a:prstGeom prst="bentConnector3">
              <a:avLst>
                <a:gd name="adj1" fmla="val 50000"/>
              </a:avLst>
            </a:prstGeom>
            <a:ln w="25400">
              <a:solidFill>
                <a:schemeClr val="accent1"/>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9236" name="TextBox 55"/>
            <p:cNvSpPr txBox="1">
              <a:spLocks noChangeArrowheads="1"/>
            </p:cNvSpPr>
            <p:nvPr/>
          </p:nvSpPr>
          <p:spPr bwMode="auto">
            <a:xfrm>
              <a:off x="4637096" y="1330871"/>
              <a:ext cx="13541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a:solidFill>
                    <a:srgbClr val="000000"/>
                  </a:solidFill>
                </a:rPr>
                <a:t>GPS antenna</a:t>
              </a:r>
            </a:p>
          </p:txBody>
        </p:sp>
        <p:sp>
          <p:nvSpPr>
            <p:cNvPr id="9237" name="TextBox 56"/>
            <p:cNvSpPr txBox="1">
              <a:spLocks noChangeArrowheads="1"/>
            </p:cNvSpPr>
            <p:nvPr/>
          </p:nvSpPr>
          <p:spPr bwMode="auto">
            <a:xfrm>
              <a:off x="3203848" y="4405411"/>
              <a:ext cx="1484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0"/>
                </a:spcBef>
              </a:pPr>
              <a:r>
                <a:rPr lang="en-GB" altLang="da-DK" sz="1400" dirty="0">
                  <a:solidFill>
                    <a:srgbClr val="000000"/>
                  </a:solidFill>
                </a:rPr>
                <a:t>Laser reflector</a:t>
              </a:r>
            </a:p>
          </p:txBody>
        </p:sp>
        <p:sp>
          <p:nvSpPr>
            <p:cNvPr id="46" name="TextBox 45"/>
            <p:cNvSpPr txBox="1"/>
            <p:nvPr/>
          </p:nvSpPr>
          <p:spPr>
            <a:xfrm>
              <a:off x="2928759" y="2261443"/>
              <a:ext cx="1937654" cy="923330"/>
            </a:xfrm>
            <a:prstGeom prst="rect">
              <a:avLst/>
            </a:prstGeom>
            <a:noFill/>
          </p:spPr>
          <p:txBody>
            <a:bodyPr wrap="square" rtlCol="0">
              <a:spAutoFit/>
            </a:bodyPr>
            <a:lstStyle/>
            <a:p>
              <a:pPr>
                <a:spcBef>
                  <a:spcPct val="0"/>
                </a:spcBef>
              </a:pPr>
              <a:r>
                <a:rPr lang="da-DK" sz="1800" dirty="0" smtClean="0">
                  <a:solidFill>
                    <a:srgbClr val="FF0000"/>
                  </a:solidFill>
                  <a:latin typeface="Tahoma" pitchFamily="34" charset="0"/>
                  <a:ea typeface="+mn-ea"/>
                </a:rPr>
                <a:t>Time, position and </a:t>
              </a:r>
              <a:r>
                <a:rPr lang="da-DK" sz="1800" dirty="0" err="1" smtClean="0">
                  <a:solidFill>
                    <a:srgbClr val="FF0000"/>
                  </a:solidFill>
                  <a:latin typeface="Tahoma" pitchFamily="34" charset="0"/>
                  <a:ea typeface="+mn-ea"/>
                </a:rPr>
                <a:t>ionospheric</a:t>
              </a:r>
              <a:r>
                <a:rPr lang="da-DK" sz="1800" dirty="0" smtClean="0">
                  <a:solidFill>
                    <a:srgbClr val="FF0000"/>
                  </a:solidFill>
                  <a:latin typeface="Tahoma" pitchFamily="34" charset="0"/>
                  <a:ea typeface="+mn-ea"/>
                </a:rPr>
                <a:t> </a:t>
              </a:r>
              <a:r>
                <a:rPr lang="da-DK" sz="1800" dirty="0" err="1" smtClean="0">
                  <a:solidFill>
                    <a:srgbClr val="FF0000"/>
                  </a:solidFill>
                  <a:latin typeface="Tahoma" pitchFamily="34" charset="0"/>
                  <a:ea typeface="+mn-ea"/>
                </a:rPr>
                <a:t>sounding</a:t>
              </a:r>
              <a:endParaRPr lang="da-DK" sz="1800" dirty="0">
                <a:solidFill>
                  <a:srgbClr val="FF0000"/>
                </a:solidFill>
                <a:latin typeface="Tahoma" pitchFamily="34" charset="0"/>
                <a:ea typeface="+mn-ea"/>
              </a:endParaRPr>
            </a:p>
          </p:txBody>
        </p:sp>
      </p:grpSp>
      <p:sp>
        <p:nvSpPr>
          <p:cNvPr id="44" name="Tekstboks 4"/>
          <p:cNvSpPr txBox="1"/>
          <p:nvPr/>
        </p:nvSpPr>
        <p:spPr>
          <a:xfrm>
            <a:off x="179512" y="476672"/>
            <a:ext cx="5632972" cy="461665"/>
          </a:xfrm>
          <a:prstGeom prst="rect">
            <a:avLst/>
          </a:prstGeom>
          <a:noFill/>
        </p:spPr>
        <p:txBody>
          <a:bodyPr wrap="none" rtlCol="0">
            <a:spAutoFit/>
          </a:bodyPr>
          <a:lstStyle/>
          <a:p>
            <a:r>
              <a:rPr lang="da-DK" sz="2400" b="1" dirty="0" smtClean="0">
                <a:solidFill>
                  <a:srgbClr val="990000"/>
                </a:solidFill>
              </a:rPr>
              <a:t>			</a:t>
            </a:r>
            <a:r>
              <a:rPr lang="da-DK" sz="2400" b="1" i="1" dirty="0" err="1" smtClean="0">
                <a:solidFill>
                  <a:srgbClr val="990000"/>
                </a:solidFill>
              </a:rPr>
              <a:t>Swarm</a:t>
            </a:r>
            <a:r>
              <a:rPr lang="da-DK" sz="2400" b="1" dirty="0" smtClean="0">
                <a:solidFill>
                  <a:srgbClr val="990000"/>
                </a:solidFill>
              </a:rPr>
              <a:t> </a:t>
            </a:r>
            <a:r>
              <a:rPr lang="da-DK" sz="2400" b="1" dirty="0" err="1" smtClean="0">
                <a:solidFill>
                  <a:srgbClr val="990000"/>
                </a:solidFill>
              </a:rPr>
              <a:t>Payload</a:t>
            </a:r>
            <a:endParaRPr lang="da-DK" sz="2400" b="1" dirty="0" smtClean="0">
              <a:solidFill>
                <a:srgbClr val="990000"/>
              </a:solidFill>
            </a:endParaRPr>
          </a:p>
        </p:txBody>
      </p:sp>
    </p:spTree>
    <p:extLst>
      <p:ext uri="{BB962C8B-B14F-4D97-AF65-F5344CB8AC3E}">
        <p14:creationId xmlns:p14="http://schemas.microsoft.com/office/powerpoint/2010/main" val="21009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ap_SW-A_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858541"/>
          </a:xfrm>
        </p:spPr>
      </p:pic>
    </p:spTree>
    <p:extLst>
      <p:ext uri="{BB962C8B-B14F-4D97-AF65-F5344CB8AC3E}">
        <p14:creationId xmlns:p14="http://schemas.microsoft.com/office/powerpoint/2010/main" val="362405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400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400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2"/>
          <p:cNvSpPr txBox="1">
            <a:spLocks noChangeArrowheads="1"/>
          </p:cNvSpPr>
          <p:nvPr/>
        </p:nvSpPr>
        <p:spPr>
          <a:xfrm>
            <a:off x="323528" y="116632"/>
            <a:ext cx="12603360" cy="1702296"/>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pPr eaLnBrk="1" hangingPunct="1"/>
            <a:endParaRPr lang="en-US" dirty="0" smtClean="0">
              <a:solidFill>
                <a:schemeClr val="tx2"/>
              </a:solidFill>
            </a:endParaRPr>
          </a:p>
          <a:p>
            <a:pPr eaLnBrk="1" hangingPunct="1"/>
            <a:r>
              <a:rPr lang="en-US" dirty="0" smtClean="0">
                <a:solidFill>
                  <a:schemeClr val="tx2"/>
                </a:solidFill>
              </a:rPr>
              <a:t>DTU Global Geomagnetic Reference model</a:t>
            </a:r>
            <a:br>
              <a:rPr lang="en-US" dirty="0" smtClean="0">
                <a:solidFill>
                  <a:schemeClr val="tx2"/>
                </a:solidFill>
              </a:rPr>
            </a:br>
            <a:endParaRPr lang="en-US" dirty="0">
              <a:solidFill>
                <a:schemeClr val="tx2"/>
              </a:solidFill>
              <a:latin typeface="Verdana" charset="0"/>
              <a:ea typeface="ＭＳ Ｐゴシック" charset="0"/>
            </a:endParaRPr>
          </a:p>
        </p:txBody>
      </p:sp>
      <p:sp>
        <p:nvSpPr>
          <p:cNvPr id="461" name="TextBox 460"/>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pic>
        <p:nvPicPr>
          <p:cNvPr id="8" name="Picture 7" descr="polar_D_June_2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96057"/>
            <a:ext cx="5961943" cy="5961943"/>
          </a:xfrm>
          <a:prstGeom prst="rect">
            <a:avLst/>
          </a:prstGeom>
        </p:spPr>
      </p:pic>
      <p:sp>
        <p:nvSpPr>
          <p:cNvPr id="9" name="Text Box 4"/>
          <p:cNvSpPr txBox="1">
            <a:spLocks noChangeArrowheads="1"/>
          </p:cNvSpPr>
          <p:nvPr/>
        </p:nvSpPr>
        <p:spPr bwMode="auto">
          <a:xfrm>
            <a:off x="5652120" y="1268760"/>
            <a:ext cx="3168352"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eaLnBrk="0" hangingPunct="0"/>
            <a:r>
              <a:rPr lang="en-US" sz="1600" i="1" dirty="0" smtClean="0"/>
              <a:t>Compass points in direction </a:t>
            </a:r>
            <a:br>
              <a:rPr lang="en-US" sz="1600" i="1" dirty="0" smtClean="0"/>
            </a:br>
            <a:r>
              <a:rPr lang="en-US" sz="1600" i="1" dirty="0" smtClean="0">
                <a:solidFill>
                  <a:srgbClr val="FF0000"/>
                </a:solidFill>
              </a:rPr>
              <a:t>eastward</a:t>
            </a:r>
            <a:r>
              <a:rPr lang="en-US" sz="1600" i="1" dirty="0" smtClean="0"/>
              <a:t> / </a:t>
            </a:r>
            <a:r>
              <a:rPr lang="en-US" sz="1600" i="1" dirty="0" smtClean="0">
                <a:solidFill>
                  <a:srgbClr val="0070C0"/>
                </a:solidFill>
              </a:rPr>
              <a:t>westward</a:t>
            </a:r>
            <a:r>
              <a:rPr lang="en-US" sz="1600" i="1" dirty="0" smtClean="0"/>
              <a:t/>
            </a:r>
            <a:br>
              <a:rPr lang="en-US" sz="1600" i="1" dirty="0" smtClean="0"/>
            </a:br>
            <a:r>
              <a:rPr lang="en-US" i="1" dirty="0" smtClean="0"/>
              <a:t>o</a:t>
            </a:r>
            <a:r>
              <a:rPr lang="en-US" sz="1600" i="1" dirty="0" smtClean="0"/>
              <a:t>f geographic pole</a:t>
            </a:r>
          </a:p>
          <a:p>
            <a:pPr algn="r" eaLnBrk="0" hangingPunct="0"/>
            <a:r>
              <a:rPr lang="en-US" i="1" dirty="0">
                <a:solidFill>
                  <a:srgbClr val="00B050"/>
                </a:solidFill>
              </a:rPr>
              <a:t>Compass points </a:t>
            </a:r>
            <a:r>
              <a:rPr lang="en-US" i="1" dirty="0" smtClean="0">
                <a:solidFill>
                  <a:srgbClr val="00B050"/>
                </a:solidFill>
              </a:rPr>
              <a:t>towards geographic </a:t>
            </a:r>
            <a:r>
              <a:rPr lang="en-US" i="1" dirty="0">
                <a:solidFill>
                  <a:srgbClr val="00B050"/>
                </a:solidFill>
              </a:rPr>
              <a:t>pole</a:t>
            </a:r>
          </a:p>
          <a:p>
            <a:pPr algn="r" eaLnBrk="0" hangingPunct="0"/>
            <a:endParaRPr lang="en-US" sz="1600" i="1" dirty="0">
              <a:latin typeface="Times New Roman" pitchFamily="18" charset="0"/>
            </a:endParaRPr>
          </a:p>
        </p:txBody>
      </p:sp>
      <p:pic>
        <p:nvPicPr>
          <p:cNvPr id="10" name="Picture 2" descr="C:\nio\cdr\Greenland_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4457209"/>
            <a:ext cx="2985899" cy="2212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31129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rths_fie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0728"/>
            <a:ext cx="9144000" cy="5143500"/>
          </a:xfrm>
          <a:prstGeom prst="rect">
            <a:avLst/>
          </a:prstGeom>
        </p:spPr>
      </p:pic>
      <p:sp>
        <p:nvSpPr>
          <p:cNvPr id="3" name="TextBox 2"/>
          <p:cNvSpPr txBox="1"/>
          <p:nvPr/>
        </p:nvSpPr>
        <p:spPr>
          <a:xfrm>
            <a:off x="6372200" y="6138788"/>
            <a:ext cx="2232248" cy="5760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3871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5936264"/>
            <a:ext cx="9142074" cy="93610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ndParaRPr>
          </a:p>
        </p:txBody>
      </p:sp>
      <p:pic>
        <p:nvPicPr>
          <p:cNvPr id="4100" name="Picture 4" descr="C:\nio\tmp\npol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594" y="-5990374"/>
            <a:ext cx="4993480" cy="1287731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nio\tmp\npole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2771" y="82868"/>
            <a:ext cx="4993480" cy="12877314"/>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C:\nio\tmp\npole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657" y="103569"/>
            <a:ext cx="4993480" cy="128773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51520" y="908720"/>
            <a:ext cx="3744416" cy="603250"/>
          </a:xfrm>
        </p:spPr>
        <p:txBody>
          <a:bodyPr/>
          <a:lstStyle/>
          <a:p>
            <a:pPr algn="ctr"/>
            <a:r>
              <a:rPr lang="en-US" dirty="0" smtClean="0">
                <a:solidFill>
                  <a:schemeClr val="tx2"/>
                </a:solidFill>
              </a:rPr>
              <a:t>Recent Movements </a:t>
            </a:r>
            <a:br>
              <a:rPr lang="en-US" dirty="0" smtClean="0">
                <a:solidFill>
                  <a:schemeClr val="tx2"/>
                </a:solidFill>
              </a:rPr>
            </a:br>
            <a:r>
              <a:rPr lang="en-US" dirty="0" smtClean="0">
                <a:solidFill>
                  <a:schemeClr val="tx2"/>
                </a:solidFill>
              </a:rPr>
              <a:t>of the </a:t>
            </a:r>
            <a:br>
              <a:rPr lang="en-US" dirty="0" smtClean="0">
                <a:solidFill>
                  <a:schemeClr val="tx2"/>
                </a:solidFill>
              </a:rPr>
            </a:br>
            <a:r>
              <a:rPr lang="en-US" dirty="0" smtClean="0">
                <a:solidFill>
                  <a:schemeClr val="tx2"/>
                </a:solidFill>
              </a:rPr>
              <a:t>magnetic North Pole</a:t>
            </a:r>
            <a:endParaRPr lang="en-US" dirty="0">
              <a:solidFill>
                <a:schemeClr val="tx2"/>
              </a:solidFill>
            </a:endParaRPr>
          </a:p>
        </p:txBody>
      </p:sp>
      <p:sp>
        <p:nvSpPr>
          <p:cNvPr id="3" name="TextBox 2"/>
          <p:cNvSpPr txBox="1"/>
          <p:nvPr/>
        </p:nvSpPr>
        <p:spPr>
          <a:xfrm>
            <a:off x="251520" y="1988840"/>
            <a:ext cx="2808312" cy="861774"/>
          </a:xfrm>
          <a:prstGeom prst="rect">
            <a:avLst/>
          </a:prstGeom>
          <a:noFill/>
        </p:spPr>
        <p:txBody>
          <a:bodyPr wrap="square" rtlCol="0">
            <a:spAutoFit/>
          </a:bodyPr>
          <a:lstStyle/>
          <a:p>
            <a:r>
              <a:rPr lang="en-US" sz="1800" dirty="0" smtClean="0">
                <a:solidFill>
                  <a:srgbClr val="0070C0"/>
                </a:solidFill>
              </a:rPr>
              <a:t>Ground expeditions</a:t>
            </a:r>
          </a:p>
          <a:p>
            <a:pPr marL="285750" indent="-285750">
              <a:buFont typeface="Arial" panose="020B0604020202020204" pitchFamily="34" charset="0"/>
              <a:buChar char="•"/>
            </a:pPr>
            <a:r>
              <a:rPr lang="en-US" sz="1600" dirty="0" smtClean="0">
                <a:solidFill>
                  <a:srgbClr val="0070C0"/>
                </a:solidFill>
              </a:rPr>
              <a:t>1831 James Clark Ross</a:t>
            </a:r>
          </a:p>
          <a:p>
            <a:pPr marL="285750" indent="-285750">
              <a:buFont typeface="Arial" panose="020B0604020202020204" pitchFamily="34" charset="0"/>
              <a:buChar char="•"/>
            </a:pPr>
            <a:r>
              <a:rPr lang="en-US" sz="1600" dirty="0" smtClean="0">
                <a:solidFill>
                  <a:srgbClr val="0070C0"/>
                </a:solidFill>
              </a:rPr>
              <a:t>1904 Roald Amundsen</a:t>
            </a:r>
            <a:endParaRPr lang="en-US" sz="1600" dirty="0">
              <a:solidFill>
                <a:srgbClr val="0070C0"/>
              </a:solidFill>
            </a:endParaRPr>
          </a:p>
        </p:txBody>
      </p:sp>
      <p:sp>
        <p:nvSpPr>
          <p:cNvPr id="9" name="TextBox 8"/>
          <p:cNvSpPr txBox="1"/>
          <p:nvPr/>
        </p:nvSpPr>
        <p:spPr>
          <a:xfrm>
            <a:off x="251520" y="3471391"/>
            <a:ext cx="2808312" cy="861774"/>
          </a:xfrm>
          <a:prstGeom prst="rect">
            <a:avLst/>
          </a:prstGeom>
          <a:noFill/>
        </p:spPr>
        <p:txBody>
          <a:bodyPr wrap="square" rtlCol="0">
            <a:spAutoFit/>
          </a:bodyPr>
          <a:lstStyle/>
          <a:p>
            <a:r>
              <a:rPr lang="en-US" sz="1800" dirty="0" smtClean="0">
                <a:solidFill>
                  <a:srgbClr val="FF0000"/>
                </a:solidFill>
              </a:rPr>
              <a:t>Previous satellites</a:t>
            </a:r>
          </a:p>
          <a:p>
            <a:pPr marL="285750" indent="-285750">
              <a:buFont typeface="Arial" panose="020B0604020202020204" pitchFamily="34" charset="0"/>
              <a:buChar char="•"/>
            </a:pPr>
            <a:r>
              <a:rPr lang="en-US" sz="1600" dirty="0" err="1" smtClean="0">
                <a:solidFill>
                  <a:srgbClr val="FF0000"/>
                </a:solidFill>
              </a:rPr>
              <a:t>Ørsted</a:t>
            </a:r>
            <a:endParaRPr lang="en-US" sz="1600" dirty="0" smtClean="0">
              <a:solidFill>
                <a:srgbClr val="FF0000"/>
              </a:solidFill>
            </a:endParaRPr>
          </a:p>
          <a:p>
            <a:pPr marL="285750" indent="-285750">
              <a:buFont typeface="Arial" panose="020B0604020202020204" pitchFamily="34" charset="0"/>
              <a:buChar char="•"/>
            </a:pPr>
            <a:r>
              <a:rPr lang="en-US" sz="1600" dirty="0" smtClean="0">
                <a:solidFill>
                  <a:srgbClr val="FF0000"/>
                </a:solidFill>
              </a:rPr>
              <a:t>CHAMP</a:t>
            </a:r>
            <a:endParaRPr lang="en-US" sz="1600" dirty="0">
              <a:solidFill>
                <a:srgbClr val="FF0000"/>
              </a:solidFill>
            </a:endParaRPr>
          </a:p>
        </p:txBody>
      </p:sp>
      <p:sp>
        <p:nvSpPr>
          <p:cNvPr id="10" name="TextBox 9"/>
          <p:cNvSpPr txBox="1"/>
          <p:nvPr/>
        </p:nvSpPr>
        <p:spPr>
          <a:xfrm>
            <a:off x="251520" y="4715852"/>
            <a:ext cx="2808312" cy="369332"/>
          </a:xfrm>
          <a:prstGeom prst="rect">
            <a:avLst/>
          </a:prstGeom>
          <a:noFill/>
        </p:spPr>
        <p:txBody>
          <a:bodyPr wrap="square" rtlCol="0">
            <a:spAutoFit/>
          </a:bodyPr>
          <a:lstStyle/>
          <a:p>
            <a:r>
              <a:rPr lang="en-US" sz="1800" dirty="0" smtClean="0">
                <a:solidFill>
                  <a:srgbClr val="FFC000"/>
                </a:solidFill>
              </a:rPr>
              <a:t>Swarm</a:t>
            </a:r>
            <a:endParaRPr lang="en-US" sz="1600" dirty="0">
              <a:solidFill>
                <a:srgbClr val="FFC000"/>
              </a:solidFill>
            </a:endParaRPr>
          </a:p>
        </p:txBody>
      </p:sp>
      <p:pic>
        <p:nvPicPr>
          <p:cNvPr id="6" name="Picture 3" descr="C:\nio\tmp\npo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1600" y="104400"/>
            <a:ext cx="4993436" cy="1287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15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37500" decel="37500" fill="hold" nodeType="clickEffect">
                                  <p:stCondLst>
                                    <p:cond delay="0"/>
                                  </p:stCondLst>
                                  <p:childTnLst>
                                    <p:animMotion origin="layout" path="M 3.88889E-6 2.22222E-6 L 0.00156 0.88611 " pathEditMode="relative" rAng="0" ptsTypes="AA">
                                      <p:cBhvr>
                                        <p:cTn id="6" dur="8000" fill="hold"/>
                                        <p:tgtEl>
                                          <p:spTgt spid="4100"/>
                                        </p:tgtEl>
                                        <p:attrNameLst>
                                          <p:attrName>ppt_x</p:attrName>
                                          <p:attrName>ppt_y</p:attrName>
                                        </p:attrNameLst>
                                      </p:cBhvr>
                                      <p:rCtr x="69" y="4430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500"/>
                                        <p:tgtEl>
                                          <p:spTgt spid="409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00001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i="1" dirty="0"/>
          </a:p>
        </p:txBody>
      </p:sp>
      <p:pic>
        <p:nvPicPr>
          <p:cNvPr id="22536" name="Picture 9" descr="Br1980gross"/>
          <p:cNvPicPr>
            <a:picLocks noChangeAspect="1" noChangeArrowheads="1"/>
          </p:cNvPicPr>
          <p:nvPr/>
        </p:nvPicPr>
        <p:blipFill>
          <a:blip r:embed="rId3">
            <a:extLst>
              <a:ext uri="{28A0092B-C50C-407E-A947-70E740481C1C}">
                <a14:useLocalDpi xmlns:a14="http://schemas.microsoft.com/office/drawing/2010/main" val="0"/>
              </a:ext>
            </a:extLst>
          </a:blip>
          <a:srcRect l="9448" t="6299" r="9448" b="12599"/>
          <a:stretch>
            <a:fillRect/>
          </a:stretch>
        </p:blipFill>
        <p:spPr bwMode="auto">
          <a:xfrm>
            <a:off x="32931" y="188640"/>
            <a:ext cx="7848873" cy="637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2"/>
          <p:cNvSpPr>
            <a:spLocks noGrp="1" noChangeArrowheads="1"/>
          </p:cNvSpPr>
          <p:nvPr>
            <p:ph type="title"/>
          </p:nvPr>
        </p:nvSpPr>
        <p:spPr>
          <a:xfrm>
            <a:off x="5868144" y="5589240"/>
            <a:ext cx="3996952" cy="865187"/>
          </a:xfrm>
        </p:spPr>
        <p:txBody>
          <a:bodyPr/>
          <a:lstStyle/>
          <a:p>
            <a:r>
              <a:rPr lang="en-US" sz="2000" dirty="0">
                <a:solidFill>
                  <a:schemeClr val="bg1"/>
                </a:solidFill>
                <a:latin typeface="Verdana" charset="0"/>
                <a:ea typeface="ＭＳ Ｐゴシック" charset="0"/>
              </a:rPr>
              <a:t>O</a:t>
            </a:r>
            <a:r>
              <a:rPr lang="en-US" sz="2000" dirty="0" smtClean="0">
                <a:solidFill>
                  <a:schemeClr val="bg1"/>
                </a:solidFill>
                <a:latin typeface="Verdana" charset="0"/>
                <a:ea typeface="ＭＳ Ｐゴシック" charset="0"/>
              </a:rPr>
              <a:t>rigin of the Earth’s </a:t>
            </a:r>
            <a:br>
              <a:rPr lang="en-US" sz="2000" dirty="0" smtClean="0">
                <a:solidFill>
                  <a:schemeClr val="bg1"/>
                </a:solidFill>
                <a:latin typeface="Verdana" charset="0"/>
                <a:ea typeface="ＭＳ Ｐゴシック" charset="0"/>
              </a:rPr>
            </a:br>
            <a:r>
              <a:rPr lang="en-US" sz="2000" dirty="0" smtClean="0">
                <a:solidFill>
                  <a:schemeClr val="bg1"/>
                </a:solidFill>
                <a:latin typeface="Verdana" charset="0"/>
                <a:ea typeface="ＭＳ Ｐゴシック" charset="0"/>
              </a:rPr>
              <a:t>magnetic field and </a:t>
            </a:r>
            <a:br>
              <a:rPr lang="en-US" sz="2000" dirty="0" smtClean="0">
                <a:solidFill>
                  <a:schemeClr val="bg1"/>
                </a:solidFill>
                <a:latin typeface="Verdana" charset="0"/>
                <a:ea typeface="ＭＳ Ｐゴシック" charset="0"/>
              </a:rPr>
            </a:br>
            <a:r>
              <a:rPr lang="en-US" sz="2000" dirty="0" smtClean="0">
                <a:solidFill>
                  <a:schemeClr val="bg1"/>
                </a:solidFill>
                <a:latin typeface="Verdana" charset="0"/>
                <a:ea typeface="ＭＳ Ｐゴシック" charset="0"/>
              </a:rPr>
              <a:t>pole movements? </a:t>
            </a:r>
            <a:r>
              <a:rPr lang="en-US" sz="2000" dirty="0">
                <a:solidFill>
                  <a:schemeClr val="bg1"/>
                </a:solidFill>
                <a:latin typeface="Verdana" charset="0"/>
                <a:ea typeface="ＭＳ Ｐゴシック" charset="0"/>
              </a:rPr>
              <a:t/>
            </a:r>
            <a:br>
              <a:rPr lang="en-US" sz="2000" dirty="0">
                <a:solidFill>
                  <a:schemeClr val="bg1"/>
                </a:solidFill>
                <a:latin typeface="Verdana" charset="0"/>
                <a:ea typeface="ＭＳ Ｐゴシック" charset="0"/>
              </a:rPr>
            </a:br>
            <a:r>
              <a:rPr lang="en-US" sz="2000" dirty="0" smtClean="0">
                <a:solidFill>
                  <a:schemeClr val="bg1"/>
                </a:solidFill>
                <a:latin typeface="Verdana" charset="0"/>
                <a:ea typeface="ＭＳ Ｐゴシック" charset="0"/>
              </a:rPr>
              <a:t/>
            </a:r>
            <a:br>
              <a:rPr lang="en-US" sz="2000" dirty="0" smtClean="0">
                <a:solidFill>
                  <a:schemeClr val="bg1"/>
                </a:solidFill>
                <a:latin typeface="Verdana" charset="0"/>
                <a:ea typeface="ＭＳ Ｐゴシック" charset="0"/>
              </a:rPr>
            </a:br>
            <a:r>
              <a:rPr lang="en-US" sz="2000" dirty="0" smtClean="0">
                <a:solidFill>
                  <a:schemeClr val="bg1"/>
                </a:solidFill>
                <a:latin typeface="Verdana" charset="0"/>
                <a:ea typeface="ＭＳ Ｐゴシック" charset="0"/>
              </a:rPr>
              <a:t>Motions of liquid </a:t>
            </a:r>
            <a:r>
              <a:rPr lang="en-US" sz="2000" dirty="0">
                <a:solidFill>
                  <a:schemeClr val="bg1"/>
                </a:solidFill>
                <a:latin typeface="Verdana" charset="0"/>
                <a:ea typeface="ＭＳ Ｐゴシック" charset="0"/>
              </a:rPr>
              <a:t>iron </a:t>
            </a:r>
            <a:r>
              <a:rPr lang="en-US" sz="2000" dirty="0" smtClean="0">
                <a:solidFill>
                  <a:schemeClr val="bg1"/>
                </a:solidFill>
                <a:latin typeface="Verdana" charset="0"/>
                <a:ea typeface="ＭＳ Ｐゴシック" charset="0"/>
              </a:rPr>
              <a:t/>
            </a:r>
            <a:br>
              <a:rPr lang="en-US" sz="2000" dirty="0" smtClean="0">
                <a:solidFill>
                  <a:schemeClr val="bg1"/>
                </a:solidFill>
                <a:latin typeface="Verdana" charset="0"/>
                <a:ea typeface="ＭＳ Ｐゴシック" charset="0"/>
              </a:rPr>
            </a:br>
            <a:r>
              <a:rPr lang="en-US" sz="2000" dirty="0" smtClean="0">
                <a:solidFill>
                  <a:schemeClr val="bg1"/>
                </a:solidFill>
                <a:latin typeface="Verdana" charset="0"/>
                <a:ea typeface="ＭＳ Ｐゴシック" charset="0"/>
              </a:rPr>
              <a:t>in the outer core…… </a:t>
            </a:r>
            <a:endParaRPr lang="en-US" sz="2000" dirty="0">
              <a:latin typeface="Verdana" charset="0"/>
              <a:ea typeface="ＭＳ Ｐゴシック" charset="0"/>
            </a:endParaRPr>
          </a:p>
        </p:txBody>
      </p:sp>
    </p:spTree>
    <p:extLst>
      <p:ext uri="{BB962C8B-B14F-4D97-AF65-F5344CB8AC3E}">
        <p14:creationId xmlns:p14="http://schemas.microsoft.com/office/powerpoint/2010/main" val="1991778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107504" y="548680"/>
            <a:ext cx="8820472" cy="603250"/>
          </a:xfrm>
        </p:spPr>
        <p:txBody>
          <a:bodyPr/>
          <a:lstStyle/>
          <a:p>
            <a:pPr algn="ctr"/>
            <a:r>
              <a:rPr lang="en-US" dirty="0" smtClean="0">
                <a:solidFill>
                  <a:srgbClr val="990000"/>
                </a:solidFill>
              </a:rPr>
              <a:t>Mapping the liquid metal flows in Earth’s core</a:t>
            </a:r>
            <a:endParaRPr lang="en-US" dirty="0">
              <a:solidFill>
                <a:srgbClr val="990000"/>
              </a:solidFill>
            </a:endParaRPr>
          </a:p>
        </p:txBody>
      </p:sp>
      <p:sp>
        <p:nvSpPr>
          <p:cNvPr id="4" name="Rectangle 3"/>
          <p:cNvSpPr/>
          <p:nvPr/>
        </p:nvSpPr>
        <p:spPr bwMode="auto">
          <a:xfrm>
            <a:off x="6516216" y="1340768"/>
            <a:ext cx="223224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7" name="Rectangle 6"/>
          <p:cNvSpPr/>
          <p:nvPr/>
        </p:nvSpPr>
        <p:spPr bwMode="auto">
          <a:xfrm>
            <a:off x="489720" y="6048176"/>
            <a:ext cx="8424936"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buFont typeface="Arial"/>
              <a:buChar char="•"/>
            </a:pPr>
            <a:r>
              <a:rPr lang="da-DK" i="1" dirty="0">
                <a:latin typeface="Verdana" charset="0"/>
                <a:ea typeface="ＭＳ Ｐゴシック" charset="0"/>
              </a:rPr>
              <a:t> </a:t>
            </a:r>
            <a:r>
              <a:rPr lang="da-DK" dirty="0" err="1" smtClean="0">
                <a:latin typeface="Verdana" charset="0"/>
                <a:ea typeface="ＭＳ Ｐゴシック" charset="0"/>
              </a:rPr>
              <a:t>Recently</a:t>
            </a:r>
            <a:r>
              <a:rPr lang="da-DK" dirty="0" smtClean="0">
                <a:latin typeface="Verdana" charset="0"/>
                <a:ea typeface="ＭＳ Ｐゴシック" charset="0"/>
              </a:rPr>
              <a:t> </a:t>
            </a:r>
            <a:r>
              <a:rPr lang="da-DK" dirty="0" err="1" smtClean="0">
                <a:latin typeface="Verdana" charset="0"/>
                <a:ea typeface="ＭＳ Ｐゴシック" charset="0"/>
              </a:rPr>
              <a:t>discovered</a:t>
            </a:r>
            <a:r>
              <a:rPr lang="da-DK" dirty="0" smtClean="0">
                <a:latin typeface="Verdana" charset="0"/>
                <a:ea typeface="ＭＳ Ｐゴシック" charset="0"/>
              </a:rPr>
              <a:t> an </a:t>
            </a:r>
            <a:r>
              <a:rPr lang="da-DK" dirty="0" err="1" smtClean="0">
                <a:latin typeface="Verdana" charset="0"/>
                <a:ea typeface="ＭＳ Ｐゴシック" charset="0"/>
              </a:rPr>
              <a:t>accelerating</a:t>
            </a:r>
            <a:r>
              <a:rPr lang="da-DK" dirty="0" smtClean="0">
                <a:latin typeface="Verdana" charset="0"/>
                <a:ea typeface="ＭＳ Ｐゴシック" charset="0"/>
              </a:rPr>
              <a:t> jet at </a:t>
            </a:r>
            <a:r>
              <a:rPr lang="da-DK" dirty="0" err="1" smtClean="0">
                <a:latin typeface="Verdana" charset="0"/>
                <a:ea typeface="ＭＳ Ｐゴシック" charset="0"/>
              </a:rPr>
              <a:t>high</a:t>
            </a:r>
            <a:r>
              <a:rPr lang="da-DK" dirty="0" smtClean="0">
                <a:latin typeface="Verdana" charset="0"/>
                <a:ea typeface="ＭＳ Ｐゴシック" charset="0"/>
              </a:rPr>
              <a:t> </a:t>
            </a:r>
            <a:r>
              <a:rPr lang="da-DK" dirty="0" err="1" smtClean="0">
                <a:latin typeface="Verdana" charset="0"/>
                <a:ea typeface="ＭＳ Ｐゴシック" charset="0"/>
              </a:rPr>
              <a:t>latitudes</a:t>
            </a:r>
            <a:r>
              <a:rPr lang="da-DK" dirty="0" smtClean="0">
                <a:latin typeface="Verdana" charset="0"/>
                <a:ea typeface="ＭＳ Ｐゴシック" charset="0"/>
              </a:rPr>
              <a:t> in </a:t>
            </a:r>
            <a:r>
              <a:rPr lang="da-DK" dirty="0" err="1" smtClean="0">
                <a:latin typeface="Verdana" charset="0"/>
                <a:ea typeface="ＭＳ Ｐゴシック" charset="0"/>
              </a:rPr>
              <a:t>Earth’s</a:t>
            </a:r>
            <a:r>
              <a:rPr lang="da-DK" dirty="0" smtClean="0">
                <a:latin typeface="Verdana" charset="0"/>
                <a:ea typeface="ＭＳ Ｐゴシック" charset="0"/>
              </a:rPr>
              <a:t> </a:t>
            </a:r>
            <a:r>
              <a:rPr lang="da-DK" dirty="0" err="1" smtClean="0">
                <a:latin typeface="Verdana" charset="0"/>
                <a:ea typeface="ＭＳ Ｐゴシック" charset="0"/>
              </a:rPr>
              <a:t>core</a:t>
            </a:r>
            <a:endParaRPr lang="da-DK" i="1" dirty="0">
              <a:latin typeface="Verdana" charset="0"/>
              <a:ea typeface="ＭＳ Ｐゴシック" charset="0"/>
            </a:endParaRPr>
          </a:p>
        </p:txBody>
      </p:sp>
      <p:sp>
        <p:nvSpPr>
          <p:cNvPr id="8" name="TextBox 7"/>
          <p:cNvSpPr txBox="1"/>
          <p:nvPr/>
        </p:nvSpPr>
        <p:spPr>
          <a:xfrm>
            <a:off x="6372200" y="6381328"/>
            <a:ext cx="2160240" cy="387424"/>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94" t="23497" r="-894" b="13504"/>
          <a:stretch/>
        </p:blipFill>
        <p:spPr>
          <a:xfrm>
            <a:off x="2093623" y="1367845"/>
            <a:ext cx="5358697" cy="4437717"/>
          </a:xfrm>
          <a:prstGeom prst="rect">
            <a:avLst/>
          </a:prstGeom>
        </p:spPr>
      </p:pic>
    </p:spTree>
    <p:extLst>
      <p:ext uri="{BB962C8B-B14F-4D97-AF65-F5344CB8AC3E}">
        <p14:creationId xmlns:p14="http://schemas.microsoft.com/office/powerpoint/2010/main" val="1703994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107504" y="548680"/>
            <a:ext cx="8820472" cy="603250"/>
          </a:xfrm>
        </p:spPr>
        <p:txBody>
          <a:bodyPr/>
          <a:lstStyle/>
          <a:p>
            <a:pPr algn="ctr"/>
            <a:r>
              <a:rPr lang="en-US" dirty="0" smtClean="0">
                <a:solidFill>
                  <a:srgbClr val="990000"/>
                </a:solidFill>
              </a:rPr>
              <a:t>Mapping the large-scale </a:t>
            </a:r>
            <a:r>
              <a:rPr lang="en-US" dirty="0" smtClean="0">
                <a:solidFill>
                  <a:srgbClr val="990000"/>
                </a:solidFill>
              </a:rPr>
              <a:t>crust</a:t>
            </a:r>
            <a:endParaRPr lang="en-US" dirty="0">
              <a:solidFill>
                <a:srgbClr val="990000"/>
              </a:solidFill>
            </a:endParaRPr>
          </a:p>
        </p:txBody>
      </p:sp>
      <p:sp>
        <p:nvSpPr>
          <p:cNvPr id="4" name="Rectangle 3"/>
          <p:cNvSpPr/>
          <p:nvPr/>
        </p:nvSpPr>
        <p:spPr bwMode="auto">
          <a:xfrm>
            <a:off x="6516216" y="1340768"/>
            <a:ext cx="223224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6" name="Rectangle 5"/>
          <p:cNvSpPr/>
          <p:nvPr/>
        </p:nvSpPr>
        <p:spPr bwMode="auto">
          <a:xfrm>
            <a:off x="4932040" y="5229200"/>
            <a:ext cx="4211960"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7" name="Rectangle 6"/>
          <p:cNvSpPr/>
          <p:nvPr/>
        </p:nvSpPr>
        <p:spPr bwMode="auto">
          <a:xfrm>
            <a:off x="467544" y="6021288"/>
            <a:ext cx="8424936"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buFont typeface="Arial"/>
              <a:buChar char="•"/>
            </a:pPr>
            <a:r>
              <a:rPr lang="da-DK" i="1" dirty="0">
                <a:latin typeface="Verdana" charset="0"/>
                <a:ea typeface="ＭＳ Ｐゴシック" charset="0"/>
              </a:rPr>
              <a:t> </a:t>
            </a:r>
            <a:r>
              <a:rPr lang="da-DK" dirty="0" err="1" smtClean="0">
                <a:latin typeface="Verdana" charset="0"/>
                <a:ea typeface="ＭＳ Ｐゴシック" charset="0"/>
              </a:rPr>
              <a:t>Much</a:t>
            </a:r>
            <a:r>
              <a:rPr lang="da-DK" dirty="0" smtClean="0">
                <a:latin typeface="Verdana" charset="0"/>
                <a:ea typeface="ＭＳ Ｐゴシック" charset="0"/>
              </a:rPr>
              <a:t> more to </a:t>
            </a:r>
            <a:r>
              <a:rPr lang="da-DK" dirty="0" err="1" smtClean="0">
                <a:latin typeface="Verdana" charset="0"/>
                <a:ea typeface="ＭＳ Ｐゴシック" charset="0"/>
              </a:rPr>
              <a:t>come</a:t>
            </a:r>
            <a:r>
              <a:rPr lang="da-DK" dirty="0" smtClean="0">
                <a:latin typeface="Verdana" charset="0"/>
                <a:ea typeface="ＭＳ Ｐゴシック" charset="0"/>
              </a:rPr>
              <a:t> as </a:t>
            </a:r>
            <a:r>
              <a:rPr lang="da-DK" dirty="0" err="1" smtClean="0">
                <a:latin typeface="Verdana" charset="0"/>
                <a:ea typeface="ＭＳ Ｐゴシック" charset="0"/>
              </a:rPr>
              <a:t>Swarm</a:t>
            </a:r>
            <a:r>
              <a:rPr lang="da-DK" dirty="0" smtClean="0">
                <a:latin typeface="Verdana" charset="0"/>
                <a:ea typeface="ＭＳ Ｐゴシック" charset="0"/>
              </a:rPr>
              <a:t> </a:t>
            </a:r>
            <a:r>
              <a:rPr lang="da-DK" dirty="0" err="1" smtClean="0">
                <a:latin typeface="Verdana" charset="0"/>
                <a:ea typeface="ＭＳ Ｐゴシック" charset="0"/>
              </a:rPr>
              <a:t>descends</a:t>
            </a:r>
            <a:r>
              <a:rPr lang="da-DK" dirty="0" smtClean="0">
                <a:latin typeface="Verdana" charset="0"/>
                <a:ea typeface="ＭＳ Ｐゴシック" charset="0"/>
              </a:rPr>
              <a:t> from 450 </a:t>
            </a:r>
            <a:r>
              <a:rPr lang="da-DK" dirty="0" err="1" smtClean="0">
                <a:latin typeface="Verdana" charset="0"/>
                <a:ea typeface="ＭＳ Ｐゴシック" charset="0"/>
              </a:rPr>
              <a:t>down</a:t>
            </a:r>
            <a:r>
              <a:rPr lang="da-DK" dirty="0" smtClean="0">
                <a:latin typeface="Verdana" charset="0"/>
                <a:ea typeface="ＭＳ Ｐゴシック" charset="0"/>
              </a:rPr>
              <a:t> to 300km and </a:t>
            </a:r>
            <a:r>
              <a:rPr lang="da-DK" dirty="0" err="1" smtClean="0">
                <a:latin typeface="Verdana" charset="0"/>
                <a:ea typeface="ＭＳ Ｐゴシック" charset="0"/>
              </a:rPr>
              <a:t>below</a:t>
            </a:r>
            <a:r>
              <a:rPr lang="da-DK" dirty="0" smtClean="0">
                <a:latin typeface="Verdana" charset="0"/>
                <a:ea typeface="ＭＳ Ｐゴシック" charset="0"/>
              </a:rPr>
              <a:t>!</a:t>
            </a:r>
            <a:endParaRPr lang="da-DK" i="1" dirty="0">
              <a:latin typeface="Verdana" charset="0"/>
              <a:ea typeface="ＭＳ Ｐゴシック" charset="0"/>
            </a:endParaRPr>
          </a:p>
        </p:txBody>
      </p:sp>
      <p:sp>
        <p:nvSpPr>
          <p:cNvPr id="8" name="TextBox 7"/>
          <p:cNvSpPr txBox="1"/>
          <p:nvPr/>
        </p:nvSpPr>
        <p:spPr>
          <a:xfrm>
            <a:off x="6372200" y="6381328"/>
            <a:ext cx="2160240" cy="387424"/>
          </a:xfrm>
          <a:prstGeom prst="rect">
            <a:avLst/>
          </a:prstGeom>
          <a:solidFill>
            <a:schemeClr val="bg1"/>
          </a:solidFill>
        </p:spPr>
        <p:txBody>
          <a:bodyPr wrap="square" rtlCol="0">
            <a:spAutoFit/>
          </a:bodyPr>
          <a:lstStyle/>
          <a:p>
            <a:endParaRPr lang="en-US" dirty="0"/>
          </a:p>
        </p:txBody>
      </p:sp>
      <p:pic>
        <p:nvPicPr>
          <p:cNvPr id="2" name="Picture 1" descr="maxent_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24744"/>
            <a:ext cx="7992889" cy="4854630"/>
          </a:xfrm>
          <a:prstGeom prst="rect">
            <a:avLst/>
          </a:prstGeom>
        </p:spPr>
      </p:pic>
      <p:sp>
        <p:nvSpPr>
          <p:cNvPr id="5" name="TextBox 4"/>
          <p:cNvSpPr txBox="1"/>
          <p:nvPr/>
        </p:nvSpPr>
        <p:spPr>
          <a:xfrm>
            <a:off x="0" y="4653136"/>
            <a:ext cx="1526367" cy="984885"/>
          </a:xfrm>
          <a:prstGeom prst="rect">
            <a:avLst/>
          </a:prstGeom>
          <a:noFill/>
        </p:spPr>
        <p:txBody>
          <a:bodyPr wrap="none" rtlCol="0">
            <a:spAutoFit/>
          </a:bodyPr>
          <a:lstStyle/>
          <a:p>
            <a:r>
              <a:rPr lang="en-US" dirty="0" smtClean="0"/>
              <a:t>[</a:t>
            </a:r>
            <a:r>
              <a:rPr lang="en-US" sz="1400" dirty="0" smtClean="0"/>
              <a:t>Courtesy of </a:t>
            </a:r>
          </a:p>
          <a:p>
            <a:r>
              <a:rPr lang="en-US" sz="1400" dirty="0"/>
              <a:t> </a:t>
            </a:r>
            <a:r>
              <a:rPr lang="en-US" sz="1400" dirty="0" smtClean="0"/>
              <a:t> PhD Student </a:t>
            </a:r>
          </a:p>
          <a:p>
            <a:r>
              <a:rPr lang="en-US" sz="1400" dirty="0"/>
              <a:t> </a:t>
            </a:r>
            <a:r>
              <a:rPr lang="en-US" sz="1400" dirty="0" smtClean="0"/>
              <a:t>  </a:t>
            </a:r>
            <a:r>
              <a:rPr lang="en-US" sz="1400" dirty="0" err="1" smtClean="0"/>
              <a:t>Livia</a:t>
            </a:r>
            <a:r>
              <a:rPr lang="en-US" sz="1400" dirty="0" smtClean="0"/>
              <a:t> </a:t>
            </a:r>
            <a:r>
              <a:rPr lang="en-US" sz="1400" dirty="0" err="1" smtClean="0"/>
              <a:t>Kother</a:t>
            </a:r>
            <a:r>
              <a:rPr lang="en-US" sz="1400" dirty="0" smtClean="0"/>
              <a:t>]</a:t>
            </a:r>
            <a:endParaRPr lang="en-US" sz="1400" dirty="0"/>
          </a:p>
        </p:txBody>
      </p:sp>
    </p:spTree>
    <p:extLst>
      <p:ext uri="{BB962C8B-B14F-4D97-AF65-F5344CB8AC3E}">
        <p14:creationId xmlns:p14="http://schemas.microsoft.com/office/powerpoint/2010/main" val="404022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33400" y="6448425"/>
            <a:ext cx="7962900" cy="2667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pic>
        <p:nvPicPr>
          <p:cNvPr id="11"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50175" b="50139"/>
          <a:stretch/>
        </p:blipFill>
        <p:spPr bwMode="auto">
          <a:xfrm>
            <a:off x="5553186" y="1953096"/>
            <a:ext cx="3063652" cy="4104456"/>
          </a:xfrm>
          <a:prstGeom prst="rect">
            <a:avLst/>
          </a:prstGeom>
          <a:noFill/>
          <a:ln w="9525">
            <a:noFill/>
            <a:miter lim="800000"/>
            <a:headEnd/>
            <a:tailEnd/>
          </a:ln>
        </p:spPr>
      </p:pic>
      <p:sp>
        <p:nvSpPr>
          <p:cNvPr id="16" name="Rectangle 2"/>
          <p:cNvSpPr txBox="1">
            <a:spLocks noChangeArrowheads="1"/>
          </p:cNvSpPr>
          <p:nvPr/>
        </p:nvSpPr>
        <p:spPr>
          <a:xfrm>
            <a:off x="107504" y="476672"/>
            <a:ext cx="8640960" cy="1152128"/>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pPr algn="ctr" eaLnBrk="1" hangingPunct="1"/>
            <a:r>
              <a:rPr lang="en-US" dirty="0" smtClean="0">
                <a:solidFill>
                  <a:schemeClr val="tx2"/>
                </a:solidFill>
              </a:rPr>
              <a:t>On regional/local scales with airborne data: </a:t>
            </a:r>
          </a:p>
          <a:p>
            <a:pPr algn="ctr" eaLnBrk="1" hangingPunct="1"/>
            <a:r>
              <a:rPr lang="en-US" dirty="0" smtClean="0">
                <a:solidFill>
                  <a:schemeClr val="tx2"/>
                </a:solidFill>
              </a:rPr>
              <a:t>from geophysical data to geology</a:t>
            </a:r>
            <a:endParaRPr lang="en-US" dirty="0">
              <a:solidFill>
                <a:schemeClr val="tx2"/>
              </a:solidFill>
              <a:latin typeface="Verdana" charset="0"/>
              <a:ea typeface="ＭＳ Ｐゴシック" charset="0"/>
            </a:endParaRPr>
          </a:p>
        </p:txBody>
      </p:sp>
      <p:pic>
        <p:nvPicPr>
          <p:cNvPr id="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03" y="1340768"/>
            <a:ext cx="5180393" cy="5034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107504" y="1340768"/>
            <a:ext cx="936104" cy="707886"/>
          </a:xfrm>
          <a:prstGeom prst="rect">
            <a:avLst/>
          </a:prstGeom>
          <a:solidFill>
            <a:schemeClr val="bg1"/>
          </a:solidFill>
        </p:spPr>
        <p:txBody>
          <a:bodyPr wrap="square" rtlCol="0">
            <a:spAutoFit/>
          </a:bodyPr>
          <a:lstStyle/>
          <a:p>
            <a:endParaRPr lang="en-US" dirty="0" smtClean="0"/>
          </a:p>
          <a:p>
            <a:endParaRPr lang="en-US" dirty="0"/>
          </a:p>
        </p:txBody>
      </p:sp>
    </p:spTree>
    <p:extLst>
      <p:ext uri="{BB962C8B-B14F-4D97-AF65-F5344CB8AC3E}">
        <p14:creationId xmlns:p14="http://schemas.microsoft.com/office/powerpoint/2010/main" val="878622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icompS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628800"/>
            <a:ext cx="7164288" cy="4628130"/>
          </a:xfrm>
          <a:prstGeom prst="rect">
            <a:avLst/>
          </a:prstGeom>
        </p:spPr>
      </p:pic>
      <p:sp>
        <p:nvSpPr>
          <p:cNvPr id="4" name="TextBox 3"/>
          <p:cNvSpPr txBox="1"/>
          <p:nvPr/>
        </p:nvSpPr>
        <p:spPr>
          <a:xfrm>
            <a:off x="1259632" y="5805264"/>
            <a:ext cx="2720177" cy="338554"/>
          </a:xfrm>
          <a:prstGeom prst="rect">
            <a:avLst/>
          </a:prstGeom>
          <a:noFill/>
        </p:spPr>
        <p:txBody>
          <a:bodyPr wrap="none" rtlCol="0">
            <a:spAutoFit/>
          </a:bodyPr>
          <a:lstStyle/>
          <a:p>
            <a:r>
              <a:rPr lang="en-US" i="1" dirty="0">
                <a:solidFill>
                  <a:schemeClr val="bg1"/>
                </a:solidFill>
              </a:rPr>
              <a:t>credit: NASA/GSFC/SDO</a:t>
            </a:r>
            <a:endParaRPr lang="en-US" dirty="0">
              <a:solidFill>
                <a:schemeClr val="bg1"/>
              </a:solidFill>
            </a:endParaRPr>
          </a:p>
        </p:txBody>
      </p:sp>
      <p:sp>
        <p:nvSpPr>
          <p:cNvPr id="14" name="Rectangle 2"/>
          <p:cNvSpPr>
            <a:spLocks noGrp="1" noChangeArrowheads="1"/>
          </p:cNvSpPr>
          <p:nvPr>
            <p:ph type="title"/>
          </p:nvPr>
        </p:nvSpPr>
        <p:spPr>
          <a:xfrm>
            <a:off x="1619672" y="404664"/>
            <a:ext cx="8964488" cy="865187"/>
          </a:xfrm>
        </p:spPr>
        <p:txBody>
          <a:bodyPr/>
          <a:lstStyle/>
          <a:p>
            <a:r>
              <a:rPr lang="en-US" dirty="0" smtClean="0">
                <a:solidFill>
                  <a:srgbClr val="990000"/>
                </a:solidFill>
                <a:latin typeface="Verdana" charset="0"/>
                <a:ea typeface="ＭＳ Ｐゴシック" charset="0"/>
              </a:rPr>
              <a:t>Monitoring </a:t>
            </a:r>
            <a:r>
              <a:rPr lang="en-US" dirty="0" smtClean="0">
                <a:solidFill>
                  <a:srgbClr val="990000"/>
                </a:solidFill>
                <a:latin typeface="Verdana" charset="0"/>
                <a:ea typeface="ＭＳ Ｐゴシック" charset="0"/>
              </a:rPr>
              <a:t>dynamic </a:t>
            </a:r>
            <a:r>
              <a:rPr lang="en-US" dirty="0" smtClean="0">
                <a:solidFill>
                  <a:srgbClr val="990000"/>
                </a:solidFill>
                <a:latin typeface="Verdana" charset="0"/>
                <a:ea typeface="ＭＳ Ｐゴシック" charset="0"/>
              </a:rPr>
              <a:t>‘</a:t>
            </a:r>
            <a:r>
              <a:rPr lang="en-US" dirty="0" smtClean="0">
                <a:solidFill>
                  <a:srgbClr val="990000"/>
                </a:solidFill>
                <a:latin typeface="Verdana" charset="0"/>
                <a:ea typeface="ＭＳ Ｐゴシック" charset="0"/>
              </a:rPr>
              <a:t>space weather’ </a:t>
            </a:r>
            <a:r>
              <a:rPr lang="en-US" dirty="0" smtClean="0">
                <a:solidFill>
                  <a:srgbClr val="990000"/>
                </a:solidFill>
                <a:latin typeface="Verdana" charset="0"/>
                <a:ea typeface="ＭＳ Ｐゴシック" charset="0"/>
              </a:rPr>
              <a:t/>
            </a:r>
            <a:br>
              <a:rPr lang="en-US" dirty="0" smtClean="0">
                <a:solidFill>
                  <a:srgbClr val="990000"/>
                </a:solidFill>
                <a:latin typeface="Verdana" charset="0"/>
                <a:ea typeface="ＭＳ Ｐゴシック" charset="0"/>
              </a:rPr>
            </a:br>
            <a:r>
              <a:rPr lang="en-US" dirty="0">
                <a:solidFill>
                  <a:srgbClr val="990000"/>
                </a:solidFill>
                <a:latin typeface="Verdana" charset="0"/>
                <a:ea typeface="ＭＳ Ｐゴシック" charset="0"/>
              </a:rPr>
              <a:t> </a:t>
            </a:r>
            <a:r>
              <a:rPr lang="en-US" dirty="0" smtClean="0">
                <a:solidFill>
                  <a:srgbClr val="990000"/>
                </a:solidFill>
                <a:latin typeface="Verdana" charset="0"/>
                <a:ea typeface="ＭＳ Ｐゴシック" charset="0"/>
              </a:rPr>
              <a:t>       </a:t>
            </a:r>
            <a:r>
              <a:rPr lang="en-US" dirty="0" smtClean="0">
                <a:solidFill>
                  <a:srgbClr val="990000"/>
                </a:solidFill>
                <a:latin typeface="Verdana" charset="0"/>
                <a:ea typeface="ＭＳ Ｐゴシック" charset="0"/>
              </a:rPr>
              <a:t>in </a:t>
            </a:r>
            <a:r>
              <a:rPr lang="en-US" dirty="0" smtClean="0">
                <a:solidFill>
                  <a:srgbClr val="990000"/>
                </a:solidFill>
                <a:latin typeface="Verdana" charset="0"/>
                <a:ea typeface="ＭＳ Ｐゴシック" charset="0"/>
              </a:rPr>
              <a:t>the polar regions</a:t>
            </a:r>
            <a:endParaRPr lang="en-US" dirty="0">
              <a:solidFill>
                <a:srgbClr val="990000"/>
              </a:solidFill>
              <a:latin typeface="Verdana" charset="0"/>
              <a:ea typeface="ＭＳ Ｐゴシック" charset="0"/>
            </a:endParaRPr>
          </a:p>
        </p:txBody>
      </p:sp>
      <p:sp>
        <p:nvSpPr>
          <p:cNvPr id="5" name="TextBox 4"/>
          <p:cNvSpPr txBox="1"/>
          <p:nvPr/>
        </p:nvSpPr>
        <p:spPr>
          <a:xfrm>
            <a:off x="467544" y="6453336"/>
            <a:ext cx="8208912" cy="36004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05260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7671"/>
            <a:ext cx="5645150" cy="553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677878" y="6008012"/>
            <a:ext cx="3352200" cy="707886"/>
          </a:xfrm>
          <a:prstGeom prst="rect">
            <a:avLst/>
          </a:prstGeom>
          <a:solidFill>
            <a:schemeClr val="bg1"/>
          </a:solidFill>
        </p:spPr>
        <p:txBody>
          <a:bodyPr wrap="none" rtlCol="0">
            <a:spAutoFit/>
          </a:bodyPr>
          <a:lstStyle/>
          <a:p>
            <a:pPr algn="r"/>
            <a:r>
              <a:rPr lang="da-DK" dirty="0" err="1"/>
              <a:t>F</a:t>
            </a:r>
            <a:r>
              <a:rPr lang="da-DK" dirty="0" err="1" smtClean="0"/>
              <a:t>igure</a:t>
            </a:r>
            <a:r>
              <a:rPr lang="da-DK" dirty="0" smtClean="0"/>
              <a:t>: Matzka et al. (2010)</a:t>
            </a:r>
          </a:p>
          <a:p>
            <a:pPr algn="r"/>
            <a:r>
              <a:rPr lang="da-DK" dirty="0" smtClean="0"/>
              <a:t> </a:t>
            </a:r>
            <a:r>
              <a:rPr lang="da-DK" dirty="0"/>
              <a:t>I</a:t>
            </a:r>
            <a:r>
              <a:rPr lang="da-DK" dirty="0" smtClean="0"/>
              <a:t>mage: Dynamics Explorer UV</a:t>
            </a:r>
            <a:endParaRPr lang="da-DK" dirty="0"/>
          </a:p>
        </p:txBody>
      </p:sp>
      <p:pic>
        <p:nvPicPr>
          <p:cNvPr id="4" name="Picture 4"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766" y="1139907"/>
            <a:ext cx="3463354" cy="182692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Y:\poster_talks\2014_observatory_networks\7_DE89aurora_north_onl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6550" y="3058682"/>
            <a:ext cx="2779786" cy="27631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186278"/>
            <a:ext cx="6094938" cy="861774"/>
          </a:xfrm>
          <a:prstGeom prst="rect">
            <a:avLst/>
          </a:prstGeom>
          <a:noFill/>
        </p:spPr>
        <p:txBody>
          <a:bodyPr wrap="none" rtlCol="0">
            <a:spAutoFit/>
          </a:bodyPr>
          <a:lstStyle/>
          <a:p>
            <a:r>
              <a:rPr lang="en-US" sz="2000" b="1" dirty="0" err="1">
                <a:solidFill>
                  <a:schemeClr val="tx2"/>
                </a:solidFill>
              </a:rPr>
              <a:t>I</a:t>
            </a:r>
            <a:r>
              <a:rPr lang="en-US" sz="2000" b="1" dirty="0" err="1" smtClean="0">
                <a:solidFill>
                  <a:schemeClr val="tx2"/>
                </a:solidFill>
              </a:rPr>
              <a:t>onospheric</a:t>
            </a:r>
            <a:r>
              <a:rPr lang="en-US" sz="2000" b="1" dirty="0" smtClean="0">
                <a:solidFill>
                  <a:schemeClr val="tx2"/>
                </a:solidFill>
              </a:rPr>
              <a:t> and magnetospheric effects </a:t>
            </a:r>
          </a:p>
          <a:p>
            <a:r>
              <a:rPr lang="en-US" sz="2000" b="1" dirty="0" smtClean="0">
                <a:solidFill>
                  <a:schemeClr val="tx2"/>
                </a:solidFill>
              </a:rPr>
              <a:t>of geomagnetic storms</a:t>
            </a:r>
            <a:endParaRPr lang="en-US" sz="2000" b="1" dirty="0">
              <a:solidFill>
                <a:schemeClr val="tx2"/>
              </a:solidFill>
            </a:endParaRPr>
          </a:p>
        </p:txBody>
      </p:sp>
    </p:spTree>
    <p:extLst>
      <p:ext uri="{BB962C8B-B14F-4D97-AF65-F5344CB8AC3E}">
        <p14:creationId xmlns:p14="http://schemas.microsoft.com/office/powerpoint/2010/main" val="421394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51520" y="548680"/>
            <a:ext cx="8642350" cy="575791"/>
          </a:xfrm>
        </p:spPr>
        <p:txBody>
          <a:bodyPr/>
          <a:lstStyle/>
          <a:p>
            <a:pPr algn="ctr"/>
            <a:r>
              <a:rPr lang="da-DK" dirty="0">
                <a:solidFill>
                  <a:srgbClr val="990000"/>
                </a:solidFill>
                <a:latin typeface="Verdana" charset="0"/>
                <a:ea typeface="ＭＳ Ｐゴシック" charset="0"/>
              </a:rPr>
              <a:t>Summary</a:t>
            </a:r>
          </a:p>
        </p:txBody>
      </p:sp>
      <p:sp>
        <p:nvSpPr>
          <p:cNvPr id="28675" name="Content Placeholder 2"/>
          <p:cNvSpPr>
            <a:spLocks noGrp="1"/>
          </p:cNvSpPr>
          <p:nvPr>
            <p:ph idx="1"/>
          </p:nvPr>
        </p:nvSpPr>
        <p:spPr>
          <a:xfrm>
            <a:off x="323528" y="1700808"/>
            <a:ext cx="8352928" cy="4392612"/>
          </a:xfrm>
        </p:spPr>
        <p:txBody>
          <a:bodyPr/>
          <a:lstStyle/>
          <a:p>
            <a:pPr>
              <a:buFont typeface="Arial"/>
              <a:buChar char="•"/>
            </a:pPr>
            <a:r>
              <a:rPr lang="da-DK" sz="1800" dirty="0" smtClean="0">
                <a:solidFill>
                  <a:schemeClr val="tx1"/>
                </a:solidFill>
                <a:latin typeface="Verdana" charset="0"/>
                <a:ea typeface="ＭＳ Ｐゴシック" charset="0"/>
              </a:rPr>
              <a:t>DTU </a:t>
            </a:r>
            <a:r>
              <a:rPr lang="da-DK" sz="1800" dirty="0" err="1" smtClean="0">
                <a:solidFill>
                  <a:schemeClr val="tx1"/>
                </a:solidFill>
                <a:latin typeface="Verdana" charset="0"/>
                <a:ea typeface="ＭＳ Ｐゴシック" charset="0"/>
              </a:rPr>
              <a:t>plays</a:t>
            </a:r>
            <a:r>
              <a:rPr lang="da-DK" sz="1800" dirty="0" smtClean="0">
                <a:solidFill>
                  <a:schemeClr val="tx1"/>
                </a:solidFill>
                <a:latin typeface="Verdana" charset="0"/>
                <a:ea typeface="ＭＳ Ｐゴシック" charset="0"/>
              </a:rPr>
              <a:t> a </a:t>
            </a:r>
            <a:r>
              <a:rPr lang="da-DK" sz="1800" dirty="0" err="1" smtClean="0">
                <a:solidFill>
                  <a:schemeClr val="tx1"/>
                </a:solidFill>
                <a:latin typeface="Verdana" charset="0"/>
                <a:ea typeface="ＭＳ Ｐゴシック" charset="0"/>
              </a:rPr>
              <a:t>lead</a:t>
            </a:r>
            <a:r>
              <a:rPr lang="da-DK" sz="1800" dirty="0" err="1" smtClean="0">
                <a:latin typeface="Verdana" charset="0"/>
                <a:ea typeface="ＭＳ Ｐゴシック" charset="0"/>
              </a:rPr>
              <a:t>ing</a:t>
            </a:r>
            <a:r>
              <a:rPr lang="da-DK" sz="1800" dirty="0" smtClean="0">
                <a:latin typeface="Verdana" charset="0"/>
                <a:ea typeface="ＭＳ Ｐゴシック" charset="0"/>
              </a:rPr>
              <a:t> </a:t>
            </a:r>
            <a:r>
              <a:rPr lang="da-DK" sz="1800" dirty="0" err="1" smtClean="0">
                <a:latin typeface="Verdana" charset="0"/>
                <a:ea typeface="ＭＳ Ｐゴシック" charset="0"/>
              </a:rPr>
              <a:t>role</a:t>
            </a:r>
            <a:r>
              <a:rPr lang="da-DK" sz="1800" dirty="0" smtClean="0">
                <a:latin typeface="Verdana" charset="0"/>
                <a:ea typeface="ＭＳ Ｐゴシック" charset="0"/>
              </a:rPr>
              <a:t> in </a:t>
            </a:r>
            <a:r>
              <a:rPr lang="da-DK" sz="1800" dirty="0" smtClean="0">
                <a:solidFill>
                  <a:schemeClr val="tx1"/>
                </a:solidFill>
                <a:latin typeface="Verdana" charset="0"/>
                <a:ea typeface="ＭＳ Ｐゴシック" charset="0"/>
              </a:rPr>
              <a:t>ESA’s </a:t>
            </a:r>
            <a:r>
              <a:rPr lang="da-DK" sz="1800" i="1" dirty="0" err="1" smtClean="0">
                <a:solidFill>
                  <a:schemeClr val="tx1"/>
                </a:solidFill>
                <a:latin typeface="Verdana" charset="0"/>
                <a:ea typeface="ＭＳ Ｐゴシック" charset="0"/>
              </a:rPr>
              <a:t>Swarm</a:t>
            </a:r>
            <a:r>
              <a:rPr lang="da-DK" sz="1800" i="1" dirty="0" smtClean="0">
                <a:solidFill>
                  <a:schemeClr val="tx1"/>
                </a:solidFill>
                <a:latin typeface="Verdana" charset="0"/>
                <a:ea typeface="ＭＳ Ｐゴシック" charset="0"/>
              </a:rPr>
              <a:t> </a:t>
            </a:r>
            <a:r>
              <a:rPr lang="da-DK" sz="1800" dirty="0" err="1" smtClean="0">
                <a:latin typeface="Verdana" charset="0"/>
                <a:ea typeface="ＭＳ Ｐゴシック" charset="0"/>
              </a:rPr>
              <a:t>satellite</a:t>
            </a:r>
            <a:r>
              <a:rPr lang="da-DK" sz="1800" i="1" dirty="0" smtClean="0">
                <a:latin typeface="Verdana" charset="0"/>
                <a:ea typeface="ＭＳ Ｐゴシック" charset="0"/>
              </a:rPr>
              <a:t> </a:t>
            </a:r>
            <a:r>
              <a:rPr lang="da-DK" sz="1800" dirty="0" smtClean="0">
                <a:solidFill>
                  <a:schemeClr val="tx1"/>
                </a:solidFill>
                <a:latin typeface="Verdana" charset="0"/>
                <a:ea typeface="ＭＳ Ｐゴシック" charset="0"/>
              </a:rPr>
              <a:t>mission, </a:t>
            </a:r>
            <a:r>
              <a:rPr lang="da-DK" sz="1800" dirty="0" err="1" smtClean="0">
                <a:solidFill>
                  <a:schemeClr val="tx1"/>
                </a:solidFill>
                <a:latin typeface="Verdana" charset="0"/>
                <a:ea typeface="ＭＳ Ｐゴシック" charset="0"/>
              </a:rPr>
              <a:t>now</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carrying</a:t>
            </a:r>
            <a:r>
              <a:rPr lang="da-DK" sz="1800" dirty="0" smtClean="0">
                <a:solidFill>
                  <a:schemeClr val="tx1"/>
                </a:solidFill>
                <a:latin typeface="Verdana" charset="0"/>
                <a:ea typeface="ＭＳ Ｐゴシック" charset="0"/>
              </a:rPr>
              <a:t> out </a:t>
            </a:r>
            <a:r>
              <a:rPr lang="da-DK" sz="1800" dirty="0" err="1" smtClean="0">
                <a:solidFill>
                  <a:schemeClr val="tx1"/>
                </a:solidFill>
                <a:latin typeface="Verdana" charset="0"/>
                <a:ea typeface="ＭＳ Ｐゴシック" charset="0"/>
              </a:rPr>
              <a:t>high</a:t>
            </a:r>
            <a:r>
              <a:rPr lang="da-DK" sz="1800" dirty="0" smtClean="0">
                <a:solidFill>
                  <a:schemeClr val="tx1"/>
                </a:solidFill>
                <a:latin typeface="Verdana" charset="0"/>
                <a:ea typeface="ＭＳ Ｐゴシック" charset="0"/>
              </a:rPr>
              <a:t> resolution global </a:t>
            </a:r>
            <a:r>
              <a:rPr lang="da-DK" sz="1800" dirty="0" err="1" smtClean="0">
                <a:solidFill>
                  <a:schemeClr val="tx1"/>
                </a:solidFill>
                <a:latin typeface="Verdana" charset="0"/>
                <a:ea typeface="ＭＳ Ｐゴシック" charset="0"/>
              </a:rPr>
              <a:t>survey</a:t>
            </a:r>
            <a:r>
              <a:rPr lang="da-DK" sz="1800" dirty="0" smtClean="0">
                <a:solidFill>
                  <a:schemeClr val="tx1"/>
                </a:solidFill>
                <a:latin typeface="Verdana" charset="0"/>
                <a:ea typeface="ＭＳ Ｐゴシック" charset="0"/>
              </a:rPr>
              <a:t> of the </a:t>
            </a:r>
            <a:r>
              <a:rPr lang="da-DK" sz="1800" dirty="0" err="1" smtClean="0">
                <a:solidFill>
                  <a:schemeClr val="tx1"/>
                </a:solidFill>
                <a:latin typeface="Verdana" charset="0"/>
                <a:ea typeface="ＭＳ Ｐゴシック" charset="0"/>
              </a:rPr>
              <a:t>Earth’s</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magnetic</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field</a:t>
            </a:r>
            <a:r>
              <a:rPr lang="da-DK" sz="1800" dirty="0" smtClean="0">
                <a:solidFill>
                  <a:schemeClr val="tx1"/>
                </a:solidFill>
                <a:latin typeface="Verdana" charset="0"/>
                <a:ea typeface="ＭＳ Ｐゴシック" charset="0"/>
              </a:rPr>
              <a:t> </a:t>
            </a:r>
          </a:p>
          <a:p>
            <a:pPr>
              <a:buFont typeface="Arial"/>
              <a:buChar char="•"/>
            </a:pPr>
            <a:endParaRPr lang="da-DK" sz="1800" i="1" dirty="0" smtClean="0">
              <a:solidFill>
                <a:schemeClr val="tx1"/>
              </a:solidFill>
              <a:latin typeface="Verdana" charset="0"/>
              <a:ea typeface="ＭＳ Ｐゴシック" charset="0"/>
            </a:endParaRPr>
          </a:p>
          <a:p>
            <a:pPr>
              <a:buFont typeface="Arial"/>
              <a:buChar char="•"/>
            </a:pPr>
            <a:r>
              <a:rPr lang="da-DK" sz="1800" dirty="0" err="1">
                <a:latin typeface="Verdana" charset="0"/>
                <a:ea typeface="ＭＳ Ｐゴシック" charset="0"/>
              </a:rPr>
              <a:t>B</a:t>
            </a:r>
            <a:r>
              <a:rPr lang="da-DK" sz="1800" dirty="0" err="1" smtClean="0">
                <a:latin typeface="Verdana" charset="0"/>
                <a:ea typeface="ＭＳ Ｐゴシック" charset="0"/>
              </a:rPr>
              <a:t>uild</a:t>
            </a:r>
            <a:r>
              <a:rPr lang="da-DK" sz="1800" dirty="0" smtClean="0">
                <a:latin typeface="Verdana" charset="0"/>
                <a:ea typeface="ＭＳ Ｐゴシック" charset="0"/>
              </a:rPr>
              <a:t> </a:t>
            </a:r>
            <a:r>
              <a:rPr lang="da-DK" sz="1800" dirty="0" err="1" smtClean="0">
                <a:latin typeface="Verdana" charset="0"/>
                <a:ea typeface="ＭＳ Ｐゴシック" charset="0"/>
              </a:rPr>
              <a:t>ground</a:t>
            </a:r>
            <a:r>
              <a:rPr lang="da-DK" sz="1800" dirty="0">
                <a:latin typeface="Verdana" charset="0"/>
                <a:ea typeface="ＭＳ Ｐゴシック" charset="0"/>
              </a:rPr>
              <a:t> </a:t>
            </a:r>
            <a:r>
              <a:rPr lang="da-DK" sz="1800" dirty="0" smtClean="0">
                <a:latin typeface="Verdana" charset="0"/>
                <a:ea typeface="ＭＳ Ｐゴシック" charset="0"/>
              </a:rPr>
              <a:t>magnetometers and </a:t>
            </a:r>
            <a:r>
              <a:rPr lang="da-DK" sz="1800" dirty="0" err="1" smtClean="0">
                <a:latin typeface="Verdana" charset="0"/>
                <a:ea typeface="ＭＳ Ｐゴシック" charset="0"/>
              </a:rPr>
              <a:t>operate</a:t>
            </a:r>
            <a:r>
              <a:rPr lang="da-DK" sz="1800" dirty="0" smtClean="0">
                <a:latin typeface="Verdana" charset="0"/>
                <a:ea typeface="ＭＳ Ｐゴシック" charset="0"/>
              </a:rPr>
              <a:t> a </a:t>
            </a:r>
            <a:r>
              <a:rPr lang="da-DK" sz="1800" dirty="0" err="1" smtClean="0">
                <a:latin typeface="Verdana" charset="0"/>
                <a:ea typeface="ＭＳ Ｐゴシック" charset="0"/>
              </a:rPr>
              <a:t>unique</a:t>
            </a:r>
            <a:r>
              <a:rPr lang="da-DK" sz="1800" dirty="0" smtClean="0">
                <a:latin typeface="Verdana" charset="0"/>
                <a:ea typeface="ＭＳ Ｐゴシック" charset="0"/>
              </a:rPr>
              <a:t> </a:t>
            </a:r>
            <a:r>
              <a:rPr lang="da-DK" sz="1800" dirty="0" err="1" smtClean="0">
                <a:latin typeface="Verdana" charset="0"/>
                <a:ea typeface="ＭＳ Ｐゴシック" charset="0"/>
              </a:rPr>
              <a:t>chain</a:t>
            </a:r>
            <a:r>
              <a:rPr lang="da-DK" sz="1800" dirty="0" smtClean="0">
                <a:latin typeface="Verdana" charset="0"/>
                <a:ea typeface="ＭＳ Ｐゴシック" charset="0"/>
              </a:rPr>
              <a:t> of stations in Greenland</a:t>
            </a:r>
          </a:p>
          <a:p>
            <a:pPr>
              <a:buFont typeface="Arial"/>
              <a:buChar char="•"/>
            </a:pPr>
            <a:endParaRPr lang="da-DK" sz="1800" dirty="0">
              <a:solidFill>
                <a:schemeClr val="tx1"/>
              </a:solidFill>
              <a:latin typeface="Verdana" charset="0"/>
              <a:ea typeface="ＭＳ Ｐゴシック" charset="0"/>
            </a:endParaRPr>
          </a:p>
          <a:p>
            <a:pPr>
              <a:buFont typeface="Arial"/>
              <a:buChar char="•"/>
            </a:pPr>
            <a:r>
              <a:rPr lang="da-DK" sz="1800" dirty="0" err="1" smtClean="0">
                <a:latin typeface="Verdana" charset="0"/>
                <a:ea typeface="ＭＳ Ｐゴシック" charset="0"/>
              </a:rPr>
              <a:t>Produce</a:t>
            </a:r>
            <a:r>
              <a:rPr lang="da-DK" sz="1800" dirty="0" smtClean="0">
                <a:latin typeface="Verdana" charset="0"/>
                <a:ea typeface="ＭＳ Ｐゴシック" charset="0"/>
              </a:rPr>
              <a:t> </a:t>
            </a:r>
            <a:r>
              <a:rPr lang="da-DK" sz="1800" dirty="0" err="1" smtClean="0">
                <a:latin typeface="Verdana" charset="0"/>
                <a:ea typeface="ＭＳ Ｐゴシック" charset="0"/>
              </a:rPr>
              <a:t>world-class</a:t>
            </a:r>
            <a:r>
              <a:rPr lang="da-DK" sz="1800" dirty="0" smtClean="0">
                <a:latin typeface="Verdana" charset="0"/>
                <a:ea typeface="ＭＳ Ｐゴシック" charset="0"/>
              </a:rPr>
              <a:t>, open </a:t>
            </a:r>
            <a:r>
              <a:rPr lang="da-DK" sz="1800" dirty="0" err="1" smtClean="0">
                <a:latin typeface="Verdana" charset="0"/>
                <a:ea typeface="ＭＳ Ｐゴシック" charset="0"/>
              </a:rPr>
              <a:t>access</a:t>
            </a:r>
            <a:r>
              <a:rPr lang="da-DK" sz="1800" dirty="0" smtClean="0">
                <a:latin typeface="Verdana" charset="0"/>
                <a:ea typeface="ＭＳ Ｐゴシック" charset="0"/>
              </a:rPr>
              <a:t>, </a:t>
            </a:r>
            <a:r>
              <a:rPr lang="da-DK" sz="1800" dirty="0" err="1" smtClean="0">
                <a:latin typeface="Verdana" charset="0"/>
                <a:ea typeface="ＭＳ Ｐゴシック" charset="0"/>
              </a:rPr>
              <a:t>geomagnetic</a:t>
            </a:r>
            <a:r>
              <a:rPr lang="da-DK" sz="1800" dirty="0" smtClean="0">
                <a:latin typeface="Verdana" charset="0"/>
                <a:ea typeface="ＭＳ Ｐゴシック" charset="0"/>
              </a:rPr>
              <a:t> reference models </a:t>
            </a:r>
            <a:r>
              <a:rPr lang="da-DK" sz="1800" dirty="0" err="1" smtClean="0">
                <a:latin typeface="Verdana" charset="0"/>
                <a:ea typeface="ＭＳ Ｐゴシック" charset="0"/>
              </a:rPr>
              <a:t>used</a:t>
            </a:r>
            <a:r>
              <a:rPr lang="da-DK" sz="1800" dirty="0" smtClean="0">
                <a:latin typeface="Verdana" charset="0"/>
                <a:ea typeface="ＭＳ Ｐゴシック" charset="0"/>
              </a:rPr>
              <a:t> for navigation and in </a:t>
            </a:r>
            <a:r>
              <a:rPr lang="da-DK" sz="1800" dirty="0" err="1" smtClean="0">
                <a:latin typeface="Verdana" charset="0"/>
                <a:ea typeface="ＭＳ Ｐゴシック" charset="0"/>
              </a:rPr>
              <a:t>scientific</a:t>
            </a:r>
            <a:r>
              <a:rPr lang="da-DK" sz="1800" dirty="0" smtClean="0">
                <a:latin typeface="Verdana" charset="0"/>
                <a:ea typeface="ＭＳ Ｐゴシック" charset="0"/>
              </a:rPr>
              <a:t> </a:t>
            </a:r>
            <a:r>
              <a:rPr lang="da-DK" sz="1800" dirty="0" err="1" smtClean="0">
                <a:latin typeface="Verdana" charset="0"/>
                <a:ea typeface="ＭＳ Ｐゴシック" charset="0"/>
              </a:rPr>
              <a:t>applications</a:t>
            </a:r>
            <a:endParaRPr lang="da-DK" sz="1800" dirty="0" smtClean="0">
              <a:latin typeface="Verdana" charset="0"/>
              <a:ea typeface="ＭＳ Ｐゴシック" charset="0"/>
            </a:endParaRPr>
          </a:p>
          <a:p>
            <a:pPr>
              <a:buFont typeface="Arial"/>
              <a:buChar char="•"/>
            </a:pPr>
            <a:endParaRPr lang="da-DK" sz="1800" dirty="0">
              <a:latin typeface="Verdana" charset="0"/>
              <a:ea typeface="ＭＳ Ｐゴシック" charset="0"/>
            </a:endParaRPr>
          </a:p>
          <a:p>
            <a:pPr>
              <a:buFont typeface="Arial"/>
              <a:buChar char="•"/>
            </a:pPr>
            <a:r>
              <a:rPr lang="da-DK" sz="1800" dirty="0" smtClean="0">
                <a:solidFill>
                  <a:schemeClr val="tx1"/>
                </a:solidFill>
                <a:latin typeface="Verdana" charset="0"/>
                <a:ea typeface="ＭＳ Ｐゴシック" charset="0"/>
              </a:rPr>
              <a:t>Studies of </a:t>
            </a:r>
            <a:r>
              <a:rPr lang="da-DK" sz="1800" dirty="0" err="1" smtClean="0">
                <a:solidFill>
                  <a:schemeClr val="tx1"/>
                </a:solidFill>
                <a:latin typeface="Verdana" charset="0"/>
                <a:ea typeface="ＭＳ Ｐゴシック" charset="0"/>
              </a:rPr>
              <a:t>Earth’s</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core</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crust</a:t>
            </a:r>
            <a:r>
              <a:rPr lang="da-DK" sz="1800" dirty="0">
                <a:latin typeface="Verdana" charset="0"/>
                <a:ea typeface="ＭＳ Ｐゴシック" charset="0"/>
              </a:rPr>
              <a:t> </a:t>
            </a:r>
            <a:r>
              <a:rPr lang="da-DK" sz="1800" dirty="0" smtClean="0">
                <a:latin typeface="Verdana" charset="0"/>
                <a:ea typeface="ＭＳ Ｐゴシック" charset="0"/>
              </a:rPr>
              <a:t>and</a:t>
            </a:r>
            <a:r>
              <a:rPr lang="da-DK" sz="1800" dirty="0" smtClean="0">
                <a:solidFill>
                  <a:schemeClr val="tx1"/>
                </a:solidFill>
                <a:latin typeface="Verdana" charset="0"/>
                <a:ea typeface="ＭＳ Ｐゴシック" charset="0"/>
              </a:rPr>
              <a:t> </a:t>
            </a:r>
            <a:r>
              <a:rPr lang="da-DK" sz="1800" dirty="0" err="1" smtClean="0">
                <a:solidFill>
                  <a:schemeClr val="tx1"/>
                </a:solidFill>
                <a:latin typeface="Verdana" charset="0"/>
                <a:ea typeface="ＭＳ Ｐゴシック" charset="0"/>
              </a:rPr>
              <a:t>ionosphere</a:t>
            </a:r>
            <a:endParaRPr lang="da-DK" sz="1800" dirty="0">
              <a:solidFill>
                <a:schemeClr val="tx1"/>
              </a:solidFill>
              <a:latin typeface="Verdana" charset="0"/>
              <a:ea typeface="ＭＳ Ｐゴシック" charset="0"/>
            </a:endParaRPr>
          </a:p>
          <a:p>
            <a:pPr>
              <a:buFont typeface="Arial"/>
              <a:buChar char="•"/>
            </a:pPr>
            <a:endParaRPr lang="da-DK" sz="1800" dirty="0" smtClean="0">
              <a:solidFill>
                <a:schemeClr val="tx1"/>
              </a:solidFill>
              <a:latin typeface="Verdana" charset="0"/>
              <a:ea typeface="ＭＳ Ｐゴシック" charset="0"/>
            </a:endParaRPr>
          </a:p>
          <a:p>
            <a:pPr>
              <a:buFont typeface="Arial"/>
              <a:buChar char="•"/>
            </a:pPr>
            <a:endParaRPr lang="da-DK" dirty="0">
              <a:solidFill>
                <a:schemeClr val="tx1"/>
              </a:solidFill>
              <a:latin typeface="Verdana" charset="0"/>
              <a:ea typeface="ＭＳ Ｐゴシック" charset="0"/>
            </a:endParaRPr>
          </a:p>
        </p:txBody>
      </p:sp>
      <p:sp>
        <p:nvSpPr>
          <p:cNvPr id="4" name="TextBox 3"/>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68977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26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2200" y="6138788"/>
            <a:ext cx="2232248" cy="576064"/>
          </a:xfrm>
          <a:prstGeom prst="rect">
            <a:avLst/>
          </a:prstGeom>
          <a:solidFill>
            <a:schemeClr val="bg1"/>
          </a:solidFill>
        </p:spPr>
        <p:txBody>
          <a:bodyPr wrap="square" rtlCol="0">
            <a:spAutoFit/>
          </a:bodyPr>
          <a:lstStyle/>
          <a:p>
            <a:endParaRPr lang="en-US" dirty="0"/>
          </a:p>
        </p:txBody>
      </p:sp>
      <p:pic>
        <p:nvPicPr>
          <p:cNvPr id="2" name="solar_wi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05" y="1196752"/>
            <a:ext cx="9144000" cy="5143500"/>
          </a:xfrm>
          <a:prstGeom prst="rect">
            <a:avLst/>
          </a:prstGeom>
        </p:spPr>
      </p:pic>
      <p:sp>
        <p:nvSpPr>
          <p:cNvPr id="3" name="Rectangle 2"/>
          <p:cNvSpPr txBox="1">
            <a:spLocks noChangeArrowheads="1"/>
          </p:cNvSpPr>
          <p:nvPr/>
        </p:nvSpPr>
        <p:spPr>
          <a:xfrm>
            <a:off x="539552" y="692696"/>
            <a:ext cx="7704856" cy="603250"/>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pPr eaLnBrk="1" hangingPunct="1"/>
            <a:r>
              <a:rPr lang="en-US" dirty="0" smtClean="0">
                <a:solidFill>
                  <a:srgbClr val="990000"/>
                </a:solidFill>
              </a:rPr>
              <a:t>Field sources </a:t>
            </a:r>
            <a:br>
              <a:rPr lang="en-US" dirty="0" smtClean="0">
                <a:solidFill>
                  <a:srgbClr val="990000"/>
                </a:solidFill>
              </a:rPr>
            </a:br>
            <a:endParaRPr lang="en-US" dirty="0" smtClean="0">
              <a:solidFill>
                <a:srgbClr val="990000"/>
              </a:solidFill>
            </a:endParaRPr>
          </a:p>
        </p:txBody>
      </p:sp>
    </p:spTree>
    <p:extLst>
      <p:ext uri="{BB962C8B-B14F-4D97-AF65-F5344CB8AC3E}">
        <p14:creationId xmlns:p14="http://schemas.microsoft.com/office/powerpoint/2010/main" val="200647781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urc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520" y="-670864"/>
            <a:ext cx="9411080" cy="7528864"/>
          </a:xfrm>
          <a:prstGeom prst="rect">
            <a:avLst/>
          </a:prstGeom>
        </p:spPr>
      </p:pic>
    </p:spTree>
    <p:extLst>
      <p:ext uri="{BB962C8B-B14F-4D97-AF65-F5344CB8AC3E}">
        <p14:creationId xmlns:p14="http://schemas.microsoft.com/office/powerpoint/2010/main" val="1397729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Y:\poster_talks\2012_DTU_Space_Polar_DTU_meeting_with_industry\vector..png"/>
          <p:cNvPicPr>
            <a:picLocks noChangeAspect="1" noChangeArrowheads="1"/>
          </p:cNvPicPr>
          <p:nvPr/>
        </p:nvPicPr>
        <p:blipFill>
          <a:blip r:embed="rId2" cstate="print"/>
          <a:srcRect/>
          <a:stretch>
            <a:fillRect/>
          </a:stretch>
        </p:blipFill>
        <p:spPr bwMode="auto">
          <a:xfrm>
            <a:off x="395536" y="332656"/>
            <a:ext cx="4032448" cy="5820552"/>
          </a:xfrm>
          <a:prstGeom prst="rect">
            <a:avLst/>
          </a:prstGeom>
          <a:noFill/>
        </p:spPr>
      </p:pic>
      <p:sp>
        <p:nvSpPr>
          <p:cNvPr id="3" name="TextBox 2"/>
          <p:cNvSpPr txBox="1"/>
          <p:nvPr/>
        </p:nvSpPr>
        <p:spPr>
          <a:xfrm>
            <a:off x="4788024" y="3212976"/>
            <a:ext cx="4104456" cy="2677656"/>
          </a:xfrm>
          <a:prstGeom prst="rect">
            <a:avLst/>
          </a:prstGeom>
          <a:noFill/>
        </p:spPr>
        <p:txBody>
          <a:bodyPr wrap="square" rtlCol="0">
            <a:spAutoFit/>
          </a:bodyPr>
          <a:lstStyle/>
          <a:p>
            <a:r>
              <a:rPr lang="da-DK" sz="2400" dirty="0" err="1" smtClean="0">
                <a:solidFill>
                  <a:srgbClr val="990000"/>
                </a:solidFill>
              </a:rPr>
              <a:t>Geomagnetic</a:t>
            </a:r>
            <a:r>
              <a:rPr lang="da-DK" sz="2400" dirty="0" smtClean="0">
                <a:solidFill>
                  <a:srgbClr val="990000"/>
                </a:solidFill>
              </a:rPr>
              <a:t> </a:t>
            </a:r>
            <a:r>
              <a:rPr lang="da-DK" sz="2400" dirty="0" err="1" smtClean="0">
                <a:solidFill>
                  <a:srgbClr val="990000"/>
                </a:solidFill>
              </a:rPr>
              <a:t>field</a:t>
            </a:r>
            <a:r>
              <a:rPr lang="da-DK" sz="2400" dirty="0" smtClean="0">
                <a:solidFill>
                  <a:srgbClr val="990000"/>
                </a:solidFill>
              </a:rPr>
              <a:t> </a:t>
            </a:r>
            <a:r>
              <a:rPr lang="da-DK" sz="2400" dirty="0" err="1" smtClean="0">
                <a:solidFill>
                  <a:srgbClr val="990000"/>
                </a:solidFill>
              </a:rPr>
              <a:t>vector</a:t>
            </a:r>
            <a:endParaRPr lang="da-DK" sz="2400" dirty="0" smtClean="0">
              <a:solidFill>
                <a:srgbClr val="990000"/>
              </a:solidFill>
            </a:endParaRPr>
          </a:p>
          <a:p>
            <a:pPr>
              <a:buFont typeface="Arial" pitchFamily="34" charset="0"/>
              <a:buChar char="•"/>
            </a:pPr>
            <a:r>
              <a:rPr lang="da-DK" sz="2400" dirty="0" err="1" smtClean="0"/>
              <a:t>Declination</a:t>
            </a:r>
            <a:r>
              <a:rPr lang="da-DK" sz="2400" dirty="0" smtClean="0"/>
              <a:t> D: ’</a:t>
            </a:r>
            <a:r>
              <a:rPr lang="da-DK" sz="2400" dirty="0" err="1" smtClean="0"/>
              <a:t>azimuth</a:t>
            </a:r>
            <a:r>
              <a:rPr lang="da-DK" sz="2400" dirty="0" smtClean="0"/>
              <a:t>’</a:t>
            </a:r>
          </a:p>
          <a:p>
            <a:pPr>
              <a:buFont typeface="Arial" pitchFamily="34" charset="0"/>
              <a:buChar char="•"/>
            </a:pPr>
            <a:r>
              <a:rPr lang="da-DK" sz="2400" dirty="0" err="1" smtClean="0"/>
              <a:t>Inclination</a:t>
            </a:r>
            <a:r>
              <a:rPr lang="da-DK" sz="2400" dirty="0" smtClean="0"/>
              <a:t> I: ’dip’</a:t>
            </a:r>
          </a:p>
          <a:p>
            <a:pPr>
              <a:buFont typeface="Arial" pitchFamily="34" charset="0"/>
              <a:buChar char="•"/>
            </a:pPr>
            <a:r>
              <a:rPr lang="da-DK" sz="2400" dirty="0" smtClean="0"/>
              <a:t>Field </a:t>
            </a:r>
            <a:r>
              <a:rPr lang="da-DK" sz="2400" dirty="0" err="1" smtClean="0"/>
              <a:t>strength</a:t>
            </a:r>
            <a:r>
              <a:rPr lang="da-DK" sz="2400" smtClean="0"/>
              <a:t> ’F’</a:t>
            </a:r>
            <a:endParaRPr lang="da-DK" sz="2400" dirty="0" smtClean="0"/>
          </a:p>
          <a:p>
            <a:pPr algn="ctr"/>
            <a:endParaRPr lang="da-DK" sz="2400" dirty="0" smtClean="0"/>
          </a:p>
        </p:txBody>
      </p:sp>
      <p:sp>
        <p:nvSpPr>
          <p:cNvPr id="614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sp>
        <p:nvSpPr>
          <p:cNvPr id="5" name="TextBox 4"/>
          <p:cNvSpPr txBox="1"/>
          <p:nvPr/>
        </p:nvSpPr>
        <p:spPr>
          <a:xfrm>
            <a:off x="6372200" y="6138788"/>
            <a:ext cx="2232248" cy="5760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61393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4724400" y="32004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9pPr>
          </a:lstStyle>
          <a:p>
            <a:pPr eaLnBrk="1" hangingPunct="1"/>
            <a:endParaRPr lang="en-US" sz="2400"/>
          </a:p>
        </p:txBody>
      </p:sp>
      <p:sp>
        <p:nvSpPr>
          <p:cNvPr id="18435" name="Rectangle 2"/>
          <p:cNvSpPr>
            <a:spLocks noGrp="1" noChangeArrowheads="1"/>
          </p:cNvSpPr>
          <p:nvPr>
            <p:ph type="title"/>
          </p:nvPr>
        </p:nvSpPr>
        <p:spPr>
          <a:xfrm>
            <a:off x="539552" y="764704"/>
            <a:ext cx="7704856" cy="603250"/>
          </a:xfrm>
        </p:spPr>
        <p:txBody>
          <a:bodyPr/>
          <a:lstStyle/>
          <a:p>
            <a:pPr eaLnBrk="1" hangingPunct="1"/>
            <a:r>
              <a:rPr lang="en-US" dirty="0" smtClean="0">
                <a:solidFill>
                  <a:schemeClr val="tx2"/>
                </a:solidFill>
              </a:rPr>
              <a:t>Applications: </a:t>
            </a:r>
            <a:r>
              <a:rPr lang="en-US" dirty="0" smtClean="0">
                <a:solidFill>
                  <a:schemeClr val="tx2"/>
                </a:solidFill>
              </a:rPr>
              <a:t/>
            </a:r>
            <a:br>
              <a:rPr lang="en-US" dirty="0" smtClean="0">
                <a:solidFill>
                  <a:schemeClr val="tx2"/>
                </a:solidFill>
              </a:rPr>
            </a:br>
            <a:r>
              <a:rPr lang="en-US" dirty="0" smtClean="0">
                <a:solidFill>
                  <a:schemeClr val="tx2"/>
                </a:solidFill>
              </a:rPr>
              <a:t>Providing directional information</a:t>
            </a:r>
            <a:endParaRPr lang="en-US" noProof="0" dirty="0" smtClean="0">
              <a:solidFill>
                <a:schemeClr val="tx2"/>
              </a:solidFill>
            </a:endParaRPr>
          </a:p>
        </p:txBody>
      </p:sp>
      <p:sp>
        <p:nvSpPr>
          <p:cNvPr id="10" name="Rectangle 3"/>
          <p:cNvSpPr txBox="1">
            <a:spLocks noChangeArrowheads="1"/>
          </p:cNvSpPr>
          <p:nvPr/>
        </p:nvSpPr>
        <p:spPr bwMode="auto">
          <a:xfrm>
            <a:off x="539552" y="988144"/>
            <a:ext cx="8215312" cy="1857375"/>
          </a:xfrm>
          <a:prstGeom prst="rect">
            <a:avLst/>
          </a:prstGeom>
          <a:noFill/>
          <a:ln w="9525">
            <a:noFill/>
            <a:miter lim="800000"/>
            <a:headEnd/>
            <a:tailEnd/>
          </a:ln>
        </p:spPr>
        <p:txBody>
          <a:bodyPr lIns="0" tIns="0" rIns="0" bIns="0"/>
          <a:lstStyle/>
          <a:p>
            <a:pPr marL="188913" indent="-188913">
              <a:spcBef>
                <a:spcPct val="20000"/>
              </a:spcBef>
              <a:defRPr/>
            </a:pPr>
            <a:endParaRPr lang="en-US" kern="0" dirty="0">
              <a:solidFill>
                <a:srgbClr val="3333CC"/>
              </a:solidFill>
              <a:latin typeface="+mn-lt"/>
              <a:ea typeface="+mn-ea"/>
            </a:endParaRPr>
          </a:p>
        </p:txBody>
      </p:sp>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861048"/>
            <a:ext cx="2361248" cy="2552830"/>
          </a:xfrm>
          <a:prstGeom prst="rect">
            <a:avLst/>
          </a:prstGeom>
        </p:spPr>
      </p:pic>
      <p:pic>
        <p:nvPicPr>
          <p:cNvPr id="2" name="Picture 1" descr="directional_drill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716" y="2348880"/>
            <a:ext cx="4776220" cy="3285315"/>
          </a:xfrm>
          <a:prstGeom prst="rect">
            <a:avLst/>
          </a:prstGeom>
        </p:spPr>
      </p:pic>
      <p:pic>
        <p:nvPicPr>
          <p:cNvPr id="7" name="Picture 4" descr="https://encrypted-tbn2.gstatic.com/images?q=tbn:ANd9GcSuJj3NrKjZfAss4iSrMIMdcHNdQZgOOthWCRni7aaLfjFjGIYt"/>
          <p:cNvPicPr>
            <a:picLocks noChangeAspect="1" noChangeArrowheads="1"/>
          </p:cNvPicPr>
          <p:nvPr/>
        </p:nvPicPr>
        <p:blipFill>
          <a:blip r:embed="rId5" cstate="print"/>
          <a:srcRect/>
          <a:stretch>
            <a:fillRect/>
          </a:stretch>
        </p:blipFill>
        <p:spPr bwMode="auto">
          <a:xfrm>
            <a:off x="978868" y="1982914"/>
            <a:ext cx="2180981" cy="1446086"/>
          </a:xfrm>
          <a:prstGeom prst="rect">
            <a:avLst/>
          </a:prstGeom>
          <a:noFill/>
        </p:spPr>
      </p:pic>
      <p:sp>
        <p:nvSpPr>
          <p:cNvPr id="8" name="TextBox 7"/>
          <p:cNvSpPr txBox="1"/>
          <p:nvPr/>
        </p:nvSpPr>
        <p:spPr>
          <a:xfrm>
            <a:off x="6372200" y="6138788"/>
            <a:ext cx="2232248" cy="5760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82015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rgm\Downloads\PSM_V34_D323_The_compensating_binna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222" y="901710"/>
            <a:ext cx="2016224" cy="23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jrgm\Downloads\52be46a234d0d4d6ffeb3b413692575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821552"/>
            <a:ext cx="4298686" cy="24381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010105"/>
            <a:ext cx="4290911" cy="271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260648"/>
            <a:ext cx="7560840" cy="400110"/>
          </a:xfrm>
          <a:prstGeom prst="rect">
            <a:avLst/>
          </a:prstGeom>
          <a:noFill/>
        </p:spPr>
        <p:txBody>
          <a:bodyPr wrap="square" rtlCol="0">
            <a:spAutoFit/>
          </a:bodyPr>
          <a:lstStyle/>
          <a:p>
            <a:r>
              <a:rPr lang="en-US" sz="2000" b="1" dirty="0" smtClean="0">
                <a:solidFill>
                  <a:schemeClr val="tx2"/>
                </a:solidFill>
              </a:rPr>
              <a:t>Autopilot </a:t>
            </a:r>
            <a:r>
              <a:rPr lang="en-US" sz="2000" b="1" dirty="0">
                <a:solidFill>
                  <a:schemeClr val="tx2"/>
                </a:solidFill>
              </a:rPr>
              <a:t>&amp;</a:t>
            </a:r>
            <a:r>
              <a:rPr lang="en-US" sz="2000" b="1" dirty="0" smtClean="0">
                <a:solidFill>
                  <a:schemeClr val="tx2"/>
                </a:solidFill>
              </a:rPr>
              <a:t> compass compensation in the marine…</a:t>
            </a:r>
          </a:p>
        </p:txBody>
      </p:sp>
      <p:sp>
        <p:nvSpPr>
          <p:cNvPr id="7" name="TextBox 6"/>
          <p:cNvSpPr txBox="1"/>
          <p:nvPr/>
        </p:nvSpPr>
        <p:spPr>
          <a:xfrm>
            <a:off x="251520" y="3501008"/>
            <a:ext cx="4442702" cy="400110"/>
          </a:xfrm>
          <a:prstGeom prst="rect">
            <a:avLst/>
          </a:prstGeom>
          <a:noFill/>
        </p:spPr>
        <p:txBody>
          <a:bodyPr wrap="square" rtlCol="0">
            <a:spAutoFit/>
          </a:bodyPr>
          <a:lstStyle/>
          <a:p>
            <a:r>
              <a:rPr lang="en-US" sz="2000" b="1" dirty="0" smtClean="0">
                <a:solidFill>
                  <a:schemeClr val="tx2"/>
                </a:solidFill>
              </a:rPr>
              <a:t>… and aeronautical domain</a:t>
            </a:r>
          </a:p>
        </p:txBody>
      </p:sp>
      <p:sp>
        <p:nvSpPr>
          <p:cNvPr id="9" name="Text Box 4"/>
          <p:cNvSpPr txBox="1">
            <a:spLocks noChangeArrowheads="1"/>
          </p:cNvSpPr>
          <p:nvPr/>
        </p:nvSpPr>
        <p:spPr bwMode="auto">
          <a:xfrm>
            <a:off x="5369502" y="3515058"/>
            <a:ext cx="3168352" cy="24468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1800" dirty="0" smtClean="0">
                <a:latin typeface="+mj-lt"/>
              </a:rPr>
              <a:t>Absolute orientation applications require:</a:t>
            </a:r>
          </a:p>
          <a:p>
            <a:pPr algn="ctr" eaLnBrk="0" hangingPunct="0"/>
            <a:r>
              <a:rPr lang="en-US" sz="1800" dirty="0" smtClean="0">
                <a:latin typeface="+mj-lt"/>
              </a:rPr>
              <a:t> </a:t>
            </a:r>
            <a:r>
              <a:rPr lang="en-US" sz="1800" b="1" dirty="0" smtClean="0">
                <a:latin typeface="+mj-lt"/>
              </a:rPr>
              <a:t>(</a:t>
            </a:r>
            <a:r>
              <a:rPr lang="en-US" sz="1800" b="1" dirty="0" err="1" smtClean="0">
                <a:latin typeface="+mj-lt"/>
              </a:rPr>
              <a:t>i</a:t>
            </a:r>
            <a:r>
              <a:rPr lang="en-US" sz="1800" b="1" dirty="0" smtClean="0">
                <a:latin typeface="+mj-lt"/>
              </a:rPr>
              <a:t>) measured field direction </a:t>
            </a:r>
          </a:p>
          <a:p>
            <a:pPr algn="ctr" eaLnBrk="0" hangingPunct="0"/>
            <a:r>
              <a:rPr lang="en-US" sz="1800" b="1" dirty="0" smtClean="0">
                <a:latin typeface="+mj-lt"/>
              </a:rPr>
              <a:t>AND</a:t>
            </a:r>
            <a:endParaRPr lang="en-US" sz="1800" dirty="0" smtClean="0">
              <a:latin typeface="+mj-lt"/>
            </a:endParaRPr>
          </a:p>
          <a:p>
            <a:pPr algn="ctr" eaLnBrk="0" hangingPunct="0"/>
            <a:r>
              <a:rPr lang="en-US" sz="1800" b="1" dirty="0" smtClean="0">
                <a:latin typeface="+mj-lt"/>
              </a:rPr>
              <a:t>(ii) a geomagnetic reference model</a:t>
            </a:r>
            <a:endParaRPr lang="en-US" sz="1800" b="1" dirty="0">
              <a:latin typeface="+mj-lt"/>
            </a:endParaRPr>
          </a:p>
        </p:txBody>
      </p:sp>
      <p:sp>
        <p:nvSpPr>
          <p:cNvPr id="10" name="TextBox 9"/>
          <p:cNvSpPr txBox="1"/>
          <p:nvPr/>
        </p:nvSpPr>
        <p:spPr>
          <a:xfrm>
            <a:off x="6084168" y="6237312"/>
            <a:ext cx="2448272" cy="4921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93826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extBox 460"/>
          <p:cNvSpPr txBox="1"/>
          <p:nvPr/>
        </p:nvSpPr>
        <p:spPr>
          <a:xfrm>
            <a:off x="6372200" y="6093296"/>
            <a:ext cx="2232248" cy="576064"/>
          </a:xfrm>
          <a:prstGeom prst="rect">
            <a:avLst/>
          </a:prstGeom>
          <a:solidFill>
            <a:schemeClr val="bg1"/>
          </a:solidFill>
        </p:spPr>
        <p:txBody>
          <a:bodyPr wrap="square" rtlCol="0">
            <a:spAutoFit/>
          </a:bodyPr>
          <a:lstStyle/>
          <a:p>
            <a:endParaRPr lang="en-US" dirty="0"/>
          </a:p>
        </p:txBody>
      </p:sp>
      <p:sp>
        <p:nvSpPr>
          <p:cNvPr id="7" name="Rectangle 2"/>
          <p:cNvSpPr txBox="1">
            <a:spLocks noChangeArrowheads="1"/>
          </p:cNvSpPr>
          <p:nvPr/>
        </p:nvSpPr>
        <p:spPr>
          <a:xfrm>
            <a:off x="107504" y="296251"/>
            <a:ext cx="8640960" cy="1152128"/>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34" charset="-128"/>
              </a:defRPr>
            </a:lvl5pPr>
            <a:lvl6pPr marL="457200" algn="l" rtl="0" fontAlgn="base">
              <a:spcBef>
                <a:spcPct val="0"/>
              </a:spcBef>
              <a:spcAft>
                <a:spcPct val="0"/>
              </a:spcAft>
              <a:defRPr sz="2400" b="1">
                <a:solidFill>
                  <a:schemeClr val="tx1"/>
                </a:solidFill>
                <a:latin typeface="Verdana" pitchFamily="34" charset="0"/>
                <a:ea typeface="ＭＳ Ｐゴシック" pitchFamily="34"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34"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34"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34" charset="-128"/>
              </a:defRPr>
            </a:lvl9pPr>
          </a:lstStyle>
          <a:p>
            <a:pPr algn="ctr" eaLnBrk="1" hangingPunct="1"/>
            <a:r>
              <a:rPr lang="en-US" dirty="0" smtClean="0">
                <a:solidFill>
                  <a:schemeClr val="tx2"/>
                </a:solidFill>
                <a:latin typeface="Verdana" charset="0"/>
                <a:ea typeface="ＭＳ Ｐゴシック" charset="0"/>
              </a:rPr>
              <a:t>Animal orientation and navigation</a:t>
            </a:r>
            <a:endParaRPr lang="en-US" dirty="0">
              <a:solidFill>
                <a:schemeClr val="tx2"/>
              </a:solidFill>
              <a:latin typeface="Verdana" charset="0"/>
              <a:ea typeface="ＭＳ Ｐゴシック" charset="0"/>
            </a:endParaRPr>
          </a:p>
        </p:txBody>
      </p:sp>
      <p:sp>
        <p:nvSpPr>
          <p:cNvPr id="6" name="TextBox 5"/>
          <p:cNvSpPr txBox="1"/>
          <p:nvPr/>
        </p:nvSpPr>
        <p:spPr>
          <a:xfrm>
            <a:off x="263696" y="1052736"/>
            <a:ext cx="5182680" cy="5262979"/>
          </a:xfrm>
          <a:prstGeom prst="rect">
            <a:avLst/>
          </a:prstGeom>
          <a:solidFill>
            <a:schemeClr val="bg1"/>
          </a:solidFill>
        </p:spPr>
        <p:txBody>
          <a:bodyPr wrap="square" rtlCol="0">
            <a:spAutoFit/>
          </a:bodyPr>
          <a:lstStyle/>
          <a:p>
            <a:pPr marL="285750" indent="-285750">
              <a:buFont typeface="Arial" charset="0"/>
              <a:buChar char="•"/>
            </a:pPr>
            <a:r>
              <a:rPr lang="en-US" b="1" dirty="0"/>
              <a:t>Many </a:t>
            </a:r>
            <a:r>
              <a:rPr lang="en-US" b="1" dirty="0" smtClean="0"/>
              <a:t>species across </a:t>
            </a:r>
            <a:r>
              <a:rPr lang="en-US" b="1" dirty="0"/>
              <a:t>all major phyla </a:t>
            </a:r>
            <a:r>
              <a:rPr lang="en-US" b="1" dirty="0" smtClean="0"/>
              <a:t>appear sensitive to magnetic fields</a:t>
            </a:r>
            <a:r>
              <a:rPr lang="en-US" dirty="0" smtClean="0"/>
              <a:t>.</a:t>
            </a:r>
          </a:p>
          <a:p>
            <a:r>
              <a:rPr lang="en-US" i="1" dirty="0" smtClean="0"/>
              <a:t>  (e.g. butterflies</a:t>
            </a:r>
            <a:r>
              <a:rPr lang="en-US" i="1" dirty="0"/>
              <a:t>, salmon, lobsters, sea turtles, </a:t>
            </a:r>
            <a:r>
              <a:rPr lang="en-US" i="1" dirty="0" smtClean="0"/>
              <a:t>    migratory </a:t>
            </a:r>
            <a:r>
              <a:rPr lang="en-US" i="1" dirty="0"/>
              <a:t>birds, bats, the mole rat</a:t>
            </a:r>
            <a:r>
              <a:rPr lang="en-US" i="1" dirty="0" smtClean="0"/>
              <a:t>, </a:t>
            </a:r>
            <a:r>
              <a:rPr lang="en-US" i="1" dirty="0"/>
              <a:t>mice</a:t>
            </a:r>
            <a:r>
              <a:rPr lang="en-US" i="1" dirty="0" smtClean="0"/>
              <a:t>)</a:t>
            </a:r>
            <a:endParaRPr lang="en-US" dirty="0" smtClean="0"/>
          </a:p>
          <a:p>
            <a:pPr marL="285750" indent="-180000">
              <a:buFont typeface="Arial" charset="0"/>
              <a:buChar char="•"/>
            </a:pPr>
            <a:r>
              <a:rPr lang="en-US" dirty="0" smtClean="0"/>
              <a:t>Orientation</a:t>
            </a:r>
          </a:p>
          <a:p>
            <a:pPr marL="285750" indent="-180000">
              <a:buFont typeface="Arial" charset="0"/>
              <a:buChar char="•"/>
            </a:pPr>
            <a:r>
              <a:rPr lang="en-US" dirty="0" smtClean="0"/>
              <a:t>Local navigation</a:t>
            </a:r>
          </a:p>
          <a:p>
            <a:pPr marL="285750" indent="-180000">
              <a:buFont typeface="Arial" charset="0"/>
              <a:buChar char="•"/>
            </a:pPr>
            <a:r>
              <a:rPr lang="en-US" dirty="0" smtClean="0"/>
              <a:t>Migration</a:t>
            </a:r>
            <a:endParaRPr lang="en-US" dirty="0" smtClean="0"/>
          </a:p>
          <a:p>
            <a:pPr marL="285750" indent="-180000">
              <a:buFont typeface="Arial" charset="0"/>
              <a:buChar char="•"/>
            </a:pPr>
            <a:r>
              <a:rPr lang="en-US" dirty="0" smtClean="0"/>
              <a:t>Triggers </a:t>
            </a:r>
            <a:r>
              <a:rPr lang="en-US" dirty="0"/>
              <a:t>to locate food </a:t>
            </a:r>
            <a:r>
              <a:rPr lang="en-US" dirty="0" smtClean="0"/>
              <a:t>and </a:t>
            </a:r>
            <a:r>
              <a:rPr lang="en-US" dirty="0"/>
              <a:t>breeding </a:t>
            </a:r>
            <a:r>
              <a:rPr lang="en-US" dirty="0" smtClean="0"/>
              <a:t>grounds</a:t>
            </a:r>
          </a:p>
          <a:p>
            <a:pPr marL="285750" indent="-285750">
              <a:buFont typeface="Arial" charset="0"/>
              <a:buChar char="•"/>
            </a:pPr>
            <a:endParaRPr lang="en-US" dirty="0" smtClean="0"/>
          </a:p>
          <a:p>
            <a:pPr marL="285750" indent="-285750">
              <a:buFont typeface="Arial" charset="0"/>
              <a:buChar char="•"/>
            </a:pPr>
            <a:r>
              <a:rPr lang="en-US" b="1" dirty="0" smtClean="0"/>
              <a:t>Use spatial </a:t>
            </a:r>
            <a:r>
              <a:rPr lang="en-US" b="1" dirty="0"/>
              <a:t>variations </a:t>
            </a:r>
            <a:r>
              <a:rPr lang="en-US" dirty="0"/>
              <a:t>in </a:t>
            </a:r>
            <a:r>
              <a:rPr lang="en-US" dirty="0" smtClean="0"/>
              <a:t>field </a:t>
            </a:r>
            <a:r>
              <a:rPr lang="en-US" b="1" dirty="0"/>
              <a:t>inclination </a:t>
            </a:r>
            <a:r>
              <a:rPr lang="en-US" dirty="0"/>
              <a:t>and </a:t>
            </a:r>
            <a:r>
              <a:rPr lang="en-US" b="1" dirty="0"/>
              <a:t>intensity</a:t>
            </a:r>
            <a:r>
              <a:rPr lang="en-US" dirty="0"/>
              <a:t> </a:t>
            </a:r>
            <a:endParaRPr lang="en-US" dirty="0" smtClean="0"/>
          </a:p>
          <a:p>
            <a:endParaRPr lang="en-US" dirty="0" smtClean="0"/>
          </a:p>
          <a:p>
            <a:pPr marL="285750" indent="-285750">
              <a:buFont typeface="Arial" charset="0"/>
              <a:buChar char="•"/>
            </a:pPr>
            <a:r>
              <a:rPr lang="en-US" b="1" dirty="0" smtClean="0"/>
              <a:t>A magneto-sensing protein complex has recently been discovered in pigeons</a:t>
            </a:r>
            <a:r>
              <a:rPr lang="en-US" dirty="0" smtClean="0"/>
              <a:t>:   (Qin </a:t>
            </a:r>
            <a:r>
              <a:rPr lang="en-US" dirty="0"/>
              <a:t>et al., </a:t>
            </a:r>
            <a:r>
              <a:rPr lang="en-US" dirty="0" smtClean="0"/>
              <a:t>2015</a:t>
            </a:r>
            <a:r>
              <a:rPr lang="en-US" dirty="0"/>
              <a:t>) </a:t>
            </a:r>
          </a:p>
          <a:p>
            <a:pPr marL="285750" indent="-285750">
              <a:buFont typeface="Arial" charset="0"/>
              <a:buChar char="•"/>
            </a:pPr>
            <a:r>
              <a:rPr lang="en-US" dirty="0" smtClean="0"/>
              <a:t>Controversial, still much debated</a:t>
            </a:r>
            <a:r>
              <a:rPr lang="is-IS" dirty="0" smtClean="0"/>
              <a:t>…</a:t>
            </a:r>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400" y="3282280"/>
            <a:ext cx="2983856" cy="338708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91" t="6422" r="478" b="23388"/>
          <a:stretch/>
        </p:blipFill>
        <p:spPr>
          <a:xfrm>
            <a:off x="5522692" y="889769"/>
            <a:ext cx="3024563" cy="2184406"/>
          </a:xfrm>
          <a:prstGeom prst="rect">
            <a:avLst/>
          </a:prstGeom>
        </p:spPr>
      </p:pic>
    </p:spTree>
    <p:extLst>
      <p:ext uri="{BB962C8B-B14F-4D97-AF65-F5344CB8AC3E}">
        <p14:creationId xmlns:p14="http://schemas.microsoft.com/office/powerpoint/2010/main" val="279760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70509"/>
            <a:ext cx="8642350" cy="575791"/>
          </a:xfrm>
        </p:spPr>
        <p:txBody>
          <a:bodyPr/>
          <a:lstStyle/>
          <a:p>
            <a:r>
              <a:rPr lang="da-DK" dirty="0" err="1" smtClean="0">
                <a:solidFill>
                  <a:schemeClr val="tx2"/>
                </a:solidFill>
              </a:rPr>
              <a:t>Measuring</a:t>
            </a:r>
            <a:r>
              <a:rPr lang="da-DK" dirty="0" smtClean="0">
                <a:solidFill>
                  <a:schemeClr val="tx2"/>
                </a:solidFill>
              </a:rPr>
              <a:t> the </a:t>
            </a:r>
            <a:r>
              <a:rPr lang="da-DK" dirty="0" err="1" smtClean="0">
                <a:solidFill>
                  <a:schemeClr val="tx2"/>
                </a:solidFill>
              </a:rPr>
              <a:t>field</a:t>
            </a:r>
            <a:r>
              <a:rPr lang="da-DK" dirty="0" smtClean="0">
                <a:solidFill>
                  <a:schemeClr val="tx2"/>
                </a:solidFill>
              </a:rPr>
              <a:t>: </a:t>
            </a:r>
            <a:br>
              <a:rPr lang="da-DK" dirty="0" smtClean="0">
                <a:solidFill>
                  <a:schemeClr val="tx2"/>
                </a:solidFill>
              </a:rPr>
            </a:br>
            <a:r>
              <a:rPr lang="da-DK" dirty="0" smtClean="0">
                <a:solidFill>
                  <a:schemeClr val="tx2"/>
                </a:solidFill>
              </a:rPr>
              <a:t>DTU’s </a:t>
            </a:r>
            <a:r>
              <a:rPr lang="da-DK" dirty="0" smtClean="0">
                <a:solidFill>
                  <a:schemeClr val="tx2"/>
                </a:solidFill>
              </a:rPr>
              <a:t>3 </a:t>
            </a:r>
            <a:r>
              <a:rPr lang="da-DK" dirty="0" smtClean="0">
                <a:solidFill>
                  <a:schemeClr val="tx2"/>
                </a:solidFill>
              </a:rPr>
              <a:t>–axis </a:t>
            </a:r>
            <a:r>
              <a:rPr lang="da-DK" dirty="0" err="1" smtClean="0">
                <a:solidFill>
                  <a:schemeClr val="tx2"/>
                </a:solidFill>
              </a:rPr>
              <a:t>Fluxgate</a:t>
            </a:r>
            <a:r>
              <a:rPr lang="da-DK" dirty="0" smtClean="0">
                <a:solidFill>
                  <a:schemeClr val="tx2"/>
                </a:solidFill>
              </a:rPr>
              <a:t> Magnetometer</a:t>
            </a:r>
            <a:endParaRPr lang="en-US" dirty="0">
              <a:solidFill>
                <a:schemeClr val="tx2"/>
              </a:solidFill>
            </a:endParaRPr>
          </a:p>
        </p:txBody>
      </p:sp>
      <p:sp>
        <p:nvSpPr>
          <p:cNvPr id="3" name="Content Placeholder 2"/>
          <p:cNvSpPr>
            <a:spLocks noGrp="1"/>
          </p:cNvSpPr>
          <p:nvPr>
            <p:ph idx="1"/>
          </p:nvPr>
        </p:nvSpPr>
        <p:spPr>
          <a:xfrm>
            <a:off x="609600" y="1125538"/>
            <a:ext cx="4497266" cy="5040312"/>
          </a:xfrm>
        </p:spPr>
        <p:txBody>
          <a:bodyPr/>
          <a:lstStyle/>
          <a:p>
            <a:r>
              <a:rPr lang="en-US" dirty="0" smtClean="0"/>
              <a:t>Solid marble cube</a:t>
            </a:r>
          </a:p>
          <a:p>
            <a:endParaRPr lang="en-US" dirty="0" smtClean="0"/>
          </a:p>
          <a:p>
            <a:r>
              <a:rPr lang="en-US" dirty="0" smtClean="0"/>
              <a:t>Suspended system for stability </a:t>
            </a:r>
            <a:br>
              <a:rPr lang="en-US" dirty="0" smtClean="0"/>
            </a:br>
            <a:endParaRPr lang="en-US" dirty="0" smtClean="0"/>
          </a:p>
          <a:p>
            <a:r>
              <a:rPr lang="en-US" dirty="0" smtClean="0"/>
              <a:t>Fluxgate sensor in glass tube surrounded by copper wire coil</a:t>
            </a:r>
          </a:p>
          <a:p>
            <a:pPr>
              <a:spcBef>
                <a:spcPct val="50000"/>
              </a:spcBef>
            </a:pPr>
            <a:r>
              <a:rPr lang="en-US" dirty="0" smtClean="0"/>
              <a:t>Sensor angles are accurately measured in Helmholtz coil system</a:t>
            </a:r>
            <a:endParaRPr lang="en-US" dirty="0"/>
          </a:p>
        </p:txBody>
      </p:sp>
      <p:sp>
        <p:nvSpPr>
          <p:cNvPr id="7" name="TextBox 6"/>
          <p:cNvSpPr txBox="1"/>
          <p:nvPr/>
        </p:nvSpPr>
        <p:spPr>
          <a:xfrm>
            <a:off x="323528" y="6309320"/>
            <a:ext cx="8109496" cy="338554"/>
          </a:xfrm>
          <a:prstGeom prst="rect">
            <a:avLst/>
          </a:prstGeom>
          <a:solidFill>
            <a:schemeClr val="bg1"/>
          </a:solidFill>
        </p:spPr>
        <p:txBody>
          <a:bodyPr wrap="square" rtlCol="0">
            <a:spAutoFit/>
          </a:bodyPr>
          <a:lstStyle/>
          <a:p>
            <a:pPr algn="just"/>
            <a:endParaRPr lang="en-US" dirty="0" smtClean="0"/>
          </a:p>
        </p:txBody>
      </p:sp>
      <p:pic>
        <p:nvPicPr>
          <p:cNvPr id="5" name="Picture 5" descr="flux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496" y="1289783"/>
            <a:ext cx="3767503" cy="51054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IMG_17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619438"/>
            <a:ext cx="2278961" cy="27757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3891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TU Corporate UK">
  <a:themeElements>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DTU Corporate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Corporate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Corporate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Corporate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Corporate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Corporate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Corporate U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Corporate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Corporate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Corporate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Corporate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Corporate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TU Space">
  <a:themeElements>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Space">
      <a:majorFont>
        <a:latin typeface="Verdana"/>
        <a:ea typeface="ＭＳ Ｐゴシック"/>
        <a:cs typeface=""/>
      </a:majorFont>
      <a:minorFont>
        <a:latin typeface="Verdana"/>
        <a:ea typeface="ＭＳ Ｐゴシック"/>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 Sp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Spa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Spa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Spa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Spa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Spa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Spa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Spa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Spa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Spa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Spa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Spa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15617</TotalTime>
  <Words>809</Words>
  <Application>Microsoft Macintosh PowerPoint</Application>
  <PresentationFormat>On-screen Show (4:3)</PresentationFormat>
  <Paragraphs>155</Paragraphs>
  <Slides>28</Slides>
  <Notes>14</Notes>
  <HiddenSlides>0</HiddenSlides>
  <MMClips>5</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9" baseType="lpstr">
      <vt:lpstr>Calibri</vt:lpstr>
      <vt:lpstr>ＭＳ Ｐゴシック</vt:lpstr>
      <vt:lpstr>Times New Roman</vt:lpstr>
      <vt:lpstr>Arial</vt:lpstr>
      <vt:lpstr>MS PGothic</vt:lpstr>
      <vt:lpstr>Tahoma</vt:lpstr>
      <vt:lpstr>Verdana</vt:lpstr>
      <vt:lpstr>DTU Corporate UK</vt:lpstr>
      <vt:lpstr>Custom Design</vt:lpstr>
      <vt:lpstr>DTU Space</vt:lpstr>
      <vt:lpstr>CorelDRAW</vt:lpstr>
      <vt:lpstr>Division of Geomagnetism, DTU Space    </vt:lpstr>
      <vt:lpstr>PowerPoint Presentation</vt:lpstr>
      <vt:lpstr>PowerPoint Presentation</vt:lpstr>
      <vt:lpstr>PowerPoint Presentation</vt:lpstr>
      <vt:lpstr>PowerPoint Presentation</vt:lpstr>
      <vt:lpstr>Applications:  Providing directional information</vt:lpstr>
      <vt:lpstr>PowerPoint Presentation</vt:lpstr>
      <vt:lpstr>PowerPoint Presentation</vt:lpstr>
      <vt:lpstr>Measuring the field:  DTU’s 3 –axis Fluxgate Magnetometer</vt:lpstr>
      <vt:lpstr>PowerPoint Presentation</vt:lpstr>
      <vt:lpstr>PowerPoint Presentation</vt:lpstr>
      <vt:lpstr>Real-Time Data of all Stations available online (today!)</vt:lpstr>
      <vt:lpstr>Real-Time Data of all Stations online available (storm)</vt:lpstr>
      <vt:lpstr>PowerPoint Presentation</vt:lpstr>
      <vt:lpstr>ESA Earth explorer mission: Swarm</vt:lpstr>
      <vt:lpstr>PowerPoint Presentation</vt:lpstr>
      <vt:lpstr>PowerPoint Presentation</vt:lpstr>
      <vt:lpstr>PowerPoint Presentation</vt:lpstr>
      <vt:lpstr>PowerPoint Presentation</vt:lpstr>
      <vt:lpstr>Recent Movements  of the  magnetic North Pole</vt:lpstr>
      <vt:lpstr>Origin of the Earth’s  magnetic field and  pole movements?   Motions of liquid iron  in the outer core…… </vt:lpstr>
      <vt:lpstr>Mapping the liquid metal flows in Earth’s core</vt:lpstr>
      <vt:lpstr>Mapping the large-scale crust</vt:lpstr>
      <vt:lpstr>PowerPoint Presentation</vt:lpstr>
      <vt:lpstr>Monitoring dynamic ‘space weather’          in the polar regions</vt:lpstr>
      <vt:lpstr>PowerPoint Presentation</vt:lpstr>
      <vt:lpstr>Summary</vt:lpstr>
      <vt:lpstr>PowerPoint Presentation</vt:lpstr>
    </vt:vector>
  </TitlesOfParts>
  <Company>www.skabelondesign.com</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DTU</dc:title>
  <dc:creator>SkabelonDesign</dc:creator>
  <cp:lastModifiedBy>Microsoft Office User</cp:lastModifiedBy>
  <cp:revision>438</cp:revision>
  <dcterms:created xsi:type="dcterms:W3CDTF">2008-01-10T16:59:47Z</dcterms:created>
  <dcterms:modified xsi:type="dcterms:W3CDTF">2016-11-30T08:39:10Z</dcterms:modified>
</cp:coreProperties>
</file>