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257" r:id="rId2"/>
    <p:sldId id="397" r:id="rId3"/>
    <p:sldId id="439" r:id="rId4"/>
    <p:sldId id="413" r:id="rId5"/>
    <p:sldId id="388" r:id="rId6"/>
    <p:sldId id="446" r:id="rId7"/>
    <p:sldId id="412" r:id="rId8"/>
    <p:sldId id="398" r:id="rId9"/>
    <p:sldId id="441" r:id="rId10"/>
    <p:sldId id="442" r:id="rId11"/>
    <p:sldId id="433" r:id="rId12"/>
    <p:sldId id="424" r:id="rId13"/>
    <p:sldId id="438" r:id="rId14"/>
    <p:sldId id="437" r:id="rId15"/>
    <p:sldId id="425" r:id="rId16"/>
    <p:sldId id="417" r:id="rId17"/>
    <p:sldId id="440" r:id="rId18"/>
    <p:sldId id="443" r:id="rId19"/>
    <p:sldId id="444" r:id="rId20"/>
    <p:sldId id="445" r:id="rId21"/>
    <p:sldId id="396" r:id="rId22"/>
  </p:sldIdLst>
  <p:sldSz cx="9144000" cy="6858000" type="screen4x3"/>
  <p:notesSz cx="7099300" cy="10234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FB1C"/>
    <a:srgbClr val="000000"/>
    <a:srgbClr val="DEF268"/>
    <a:srgbClr val="FE500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p:restoredTop sz="94532" autoAdjust="0"/>
  </p:normalViewPr>
  <p:slideViewPr>
    <p:cSldViewPr snapToGrid="0" snapToObjects="1">
      <p:cViewPr varScale="1">
        <p:scale>
          <a:sx n="87" d="100"/>
          <a:sy n="87" d="100"/>
        </p:scale>
        <p:origin x="-1062" y="-78"/>
      </p:cViewPr>
      <p:guideLst>
        <p:guide orient="horz" pos="2160"/>
        <p:guide pos="2880"/>
      </p:guideLst>
    </p:cSldViewPr>
  </p:slideViewPr>
  <p:notesTextViewPr>
    <p:cViewPr>
      <p:scale>
        <a:sx n="1" d="1"/>
        <a:sy n="1" d="1"/>
      </p:scale>
      <p:origin x="0" y="0"/>
    </p:cViewPr>
  </p:notesTextViewPr>
  <p:sorterViewPr>
    <p:cViewPr>
      <p:scale>
        <a:sx n="100" d="100"/>
        <a:sy n="100" d="100"/>
      </p:scale>
      <p:origin x="0" y="1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9045" tIns="49522" rIns="99045" bIns="49522" rtlCol="0"/>
          <a:lstStyle>
            <a:lvl1pPr algn="l">
              <a:defRPr sz="1300"/>
            </a:lvl1pPr>
          </a:lstStyle>
          <a:p>
            <a:endParaRPr lang="da-DK"/>
          </a:p>
        </p:txBody>
      </p:sp>
      <p:sp>
        <p:nvSpPr>
          <p:cNvPr id="3" name="Date Placeholder 2"/>
          <p:cNvSpPr>
            <a:spLocks noGrp="1"/>
          </p:cNvSpPr>
          <p:nvPr>
            <p:ph type="dt" sz="quarter" idx="1"/>
          </p:nvPr>
        </p:nvSpPr>
        <p:spPr>
          <a:xfrm>
            <a:off x="4021295" y="0"/>
            <a:ext cx="3076363" cy="511731"/>
          </a:xfrm>
          <a:prstGeom prst="rect">
            <a:avLst/>
          </a:prstGeom>
        </p:spPr>
        <p:txBody>
          <a:bodyPr vert="horz" lIns="99045" tIns="49522" rIns="99045" bIns="49522" rtlCol="0"/>
          <a:lstStyle>
            <a:lvl1pPr algn="r">
              <a:defRPr sz="1300"/>
            </a:lvl1pPr>
          </a:lstStyle>
          <a:p>
            <a:fld id="{38D4A23C-781A-4509-8578-14BD69C18A0F}" type="datetimeFigureOut">
              <a:rPr lang="da-DK" smtClean="0"/>
              <a:t>02-06-2019</a:t>
            </a:fld>
            <a:endParaRPr lang="da-DK"/>
          </a:p>
        </p:txBody>
      </p:sp>
      <p:sp>
        <p:nvSpPr>
          <p:cNvPr id="4" name="Footer Placeholder 3"/>
          <p:cNvSpPr>
            <a:spLocks noGrp="1"/>
          </p:cNvSpPr>
          <p:nvPr>
            <p:ph type="ftr" sz="quarter" idx="2"/>
          </p:nvPr>
        </p:nvSpPr>
        <p:spPr>
          <a:xfrm>
            <a:off x="1" y="9721106"/>
            <a:ext cx="3076363" cy="511731"/>
          </a:xfrm>
          <a:prstGeom prst="rect">
            <a:avLst/>
          </a:prstGeom>
        </p:spPr>
        <p:txBody>
          <a:bodyPr vert="horz" lIns="99045" tIns="49522" rIns="99045" bIns="49522" rtlCol="0" anchor="b"/>
          <a:lstStyle>
            <a:lvl1pPr algn="l">
              <a:defRPr sz="1300"/>
            </a:lvl1pPr>
          </a:lstStyle>
          <a:p>
            <a:endParaRPr lang="da-DK"/>
          </a:p>
        </p:txBody>
      </p:sp>
      <p:sp>
        <p:nvSpPr>
          <p:cNvPr id="5" name="Slide Number Placeholder 4"/>
          <p:cNvSpPr>
            <a:spLocks noGrp="1"/>
          </p:cNvSpPr>
          <p:nvPr>
            <p:ph type="sldNum" sz="quarter" idx="3"/>
          </p:nvPr>
        </p:nvSpPr>
        <p:spPr>
          <a:xfrm>
            <a:off x="4021295" y="9721106"/>
            <a:ext cx="3076363" cy="511731"/>
          </a:xfrm>
          <a:prstGeom prst="rect">
            <a:avLst/>
          </a:prstGeom>
        </p:spPr>
        <p:txBody>
          <a:bodyPr vert="horz" lIns="99045" tIns="49522" rIns="99045" bIns="49522" rtlCol="0" anchor="b"/>
          <a:lstStyle>
            <a:lvl1pPr algn="r">
              <a:defRPr sz="1300"/>
            </a:lvl1pPr>
          </a:lstStyle>
          <a:p>
            <a:fld id="{539951BD-CD3E-475A-8963-68C209AFFD36}" type="slidenum">
              <a:rPr lang="da-DK" smtClean="0"/>
              <a:t>‹#›</a:t>
            </a:fld>
            <a:endParaRPr lang="da-DK"/>
          </a:p>
        </p:txBody>
      </p:sp>
    </p:spTree>
    <p:extLst>
      <p:ext uri="{BB962C8B-B14F-4D97-AF65-F5344CB8AC3E}">
        <p14:creationId xmlns:p14="http://schemas.microsoft.com/office/powerpoint/2010/main" val="1425637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3508"/>
          </a:xfrm>
          <a:prstGeom prst="rect">
            <a:avLst/>
          </a:prstGeom>
        </p:spPr>
        <p:txBody>
          <a:bodyPr vert="horz" lIns="99045" tIns="49522" rIns="99045" bIns="49522" rtlCol="0"/>
          <a:lstStyle>
            <a:lvl1pPr algn="l">
              <a:defRPr sz="1300"/>
            </a:lvl1pPr>
          </a:lstStyle>
          <a:p>
            <a:endParaRPr lang="en-US"/>
          </a:p>
        </p:txBody>
      </p:sp>
      <p:sp>
        <p:nvSpPr>
          <p:cNvPr id="3" name="Date Placeholder 2"/>
          <p:cNvSpPr>
            <a:spLocks noGrp="1"/>
          </p:cNvSpPr>
          <p:nvPr>
            <p:ph type="dt" idx="1"/>
          </p:nvPr>
        </p:nvSpPr>
        <p:spPr>
          <a:xfrm>
            <a:off x="4021295" y="0"/>
            <a:ext cx="3076363" cy="513508"/>
          </a:xfrm>
          <a:prstGeom prst="rect">
            <a:avLst/>
          </a:prstGeom>
        </p:spPr>
        <p:txBody>
          <a:bodyPr vert="horz" lIns="99045" tIns="49522" rIns="99045" bIns="49522" rtlCol="0"/>
          <a:lstStyle>
            <a:lvl1pPr algn="r">
              <a:defRPr sz="1300"/>
            </a:lvl1pPr>
          </a:lstStyle>
          <a:p>
            <a:fld id="{1AAFF6EB-1A2F-AC49-B410-F75215740867}" type="datetimeFigureOut">
              <a:rPr lang="en-US" smtClean="0"/>
              <a:t>6/2/2019</a:t>
            </a:fld>
            <a:endParaRPr lang="en-US"/>
          </a:p>
        </p:txBody>
      </p:sp>
      <p:sp>
        <p:nvSpPr>
          <p:cNvPr id="4" name="Slide Image Placehold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5" tIns="49522" rIns="99045" bIns="49522" rtlCol="0" anchor="ctr"/>
          <a:lstStyle/>
          <a:p>
            <a:endParaRPr lang="en-US"/>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5" tIns="49522" rIns="99045" bIns="4952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721107"/>
            <a:ext cx="3076363" cy="513507"/>
          </a:xfrm>
          <a:prstGeom prst="rect">
            <a:avLst/>
          </a:prstGeom>
        </p:spPr>
        <p:txBody>
          <a:bodyPr vert="horz" lIns="99045" tIns="49522" rIns="99045" bIns="49522" rtlCol="0" anchor="b"/>
          <a:lstStyle>
            <a:lvl1pPr algn="l">
              <a:defRPr sz="1300"/>
            </a:lvl1pPr>
          </a:lstStyle>
          <a:p>
            <a:endParaRPr lang="en-US"/>
          </a:p>
        </p:txBody>
      </p:sp>
      <p:sp>
        <p:nvSpPr>
          <p:cNvPr id="7" name="Slide Number Placeholder 6"/>
          <p:cNvSpPr>
            <a:spLocks noGrp="1"/>
          </p:cNvSpPr>
          <p:nvPr>
            <p:ph type="sldNum" sz="quarter" idx="5"/>
          </p:nvPr>
        </p:nvSpPr>
        <p:spPr>
          <a:xfrm>
            <a:off x="4021295" y="9721107"/>
            <a:ext cx="3076363" cy="513507"/>
          </a:xfrm>
          <a:prstGeom prst="rect">
            <a:avLst/>
          </a:prstGeom>
        </p:spPr>
        <p:txBody>
          <a:bodyPr vert="horz" lIns="99045" tIns="49522" rIns="99045" bIns="49522" rtlCol="0" anchor="b"/>
          <a:lstStyle>
            <a:lvl1pPr algn="r">
              <a:defRPr sz="1300"/>
            </a:lvl1pPr>
          </a:lstStyle>
          <a:p>
            <a:fld id="{BF2930D9-36FF-1943-99F2-99CB601833B7}" type="slidenum">
              <a:rPr lang="en-US" smtClean="0"/>
              <a:t>‹#›</a:t>
            </a:fld>
            <a:endParaRPr lang="en-US"/>
          </a:p>
        </p:txBody>
      </p:sp>
    </p:spTree>
    <p:extLst>
      <p:ext uri="{BB962C8B-B14F-4D97-AF65-F5344CB8AC3E}">
        <p14:creationId xmlns:p14="http://schemas.microsoft.com/office/powerpoint/2010/main" val="151013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p:nvPr/>
        </p:nvSpPr>
        <p:spPr>
          <a:xfrm>
            <a:off x="4022938" y="9722883"/>
            <a:ext cx="3076363" cy="511731"/>
          </a:xfrm>
          <a:prstGeom prst="rect">
            <a:avLst/>
          </a:prstGeom>
          <a:noFill/>
          <a:ln>
            <a:noFill/>
          </a:ln>
        </p:spPr>
        <p:txBody>
          <a:bodyPr spcFirstLastPara="1" wrap="square" lIns="99028" tIns="49500" rIns="99028" bIns="49500" anchor="b" anchorCtr="0">
            <a:noAutofit/>
          </a:bodyPr>
          <a:lstStyle/>
          <a:p>
            <a:pPr algn="r">
              <a:buClr>
                <a:srgbClr val="000000"/>
              </a:buClr>
            </a:pPr>
            <a:fld id="{00000000-1234-1234-1234-123412341234}" type="slidenum">
              <a:rPr lang="en" sz="1300">
                <a:solidFill>
                  <a:srgbClr val="000000"/>
                </a:solidFill>
                <a:latin typeface="Verdana"/>
                <a:ea typeface="Verdana"/>
                <a:cs typeface="Verdana"/>
                <a:sym typeface="Verdana"/>
              </a:rPr>
              <a:pPr algn="r">
                <a:buClr>
                  <a:srgbClr val="000000"/>
                </a:buClr>
              </a:pPr>
              <a:t>1</a:t>
            </a:fld>
            <a:endParaRPr/>
          </a:p>
        </p:txBody>
      </p:sp>
      <p:sp>
        <p:nvSpPr>
          <p:cNvPr id="110" name="Shape 110"/>
          <p:cNvSpPr>
            <a:spLocks noGrp="1" noRot="1" noChangeAspect="1"/>
          </p:cNvSpPr>
          <p:nvPr>
            <p:ph type="sldImg" idx="2"/>
          </p:nvPr>
        </p:nvSpPr>
        <p:spPr>
          <a:xfrm>
            <a:off x="992188" y="768350"/>
            <a:ext cx="5114925" cy="38369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1" name="Shape 111"/>
          <p:cNvSpPr txBox="1">
            <a:spLocks noGrp="1"/>
          </p:cNvSpPr>
          <p:nvPr>
            <p:ph type="body" idx="1"/>
          </p:nvPr>
        </p:nvSpPr>
        <p:spPr>
          <a:xfrm>
            <a:off x="946575" y="4861442"/>
            <a:ext cx="5206153" cy="4605576"/>
          </a:xfrm>
          <a:prstGeom prst="rect">
            <a:avLst/>
          </a:prstGeom>
          <a:noFill/>
          <a:ln>
            <a:noFill/>
          </a:ln>
        </p:spPr>
        <p:txBody>
          <a:bodyPr spcFirstLastPara="1" wrap="square" lIns="99028" tIns="49500" rIns="99028" bIns="49500" anchor="t" anchorCtr="0">
            <a:noAutofit/>
          </a:bodyPr>
          <a:lstStyle/>
          <a:p>
            <a:endParaRPr/>
          </a:p>
        </p:txBody>
      </p:sp>
    </p:spTree>
    <p:extLst>
      <p:ext uri="{BB962C8B-B14F-4D97-AF65-F5344CB8AC3E}">
        <p14:creationId xmlns:p14="http://schemas.microsoft.com/office/powerpoint/2010/main" val="2200778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10 Arctic</a:t>
            </a:r>
            <a:r>
              <a:rPr lang="da-DK" baseline="0" dirty="0" smtClean="0"/>
              <a:t> </a:t>
            </a:r>
            <a:r>
              <a:rPr lang="da-DK" baseline="0" dirty="0" err="1" smtClean="0"/>
              <a:t>campaigns</a:t>
            </a:r>
            <a:endParaRPr lang="da-DK" baseline="0" dirty="0" smtClean="0"/>
          </a:p>
          <a:p>
            <a:r>
              <a:rPr lang="da-DK" baseline="0" dirty="0" smtClean="0"/>
              <a:t>1 </a:t>
            </a:r>
            <a:r>
              <a:rPr lang="da-DK" baseline="0" dirty="0" err="1" smtClean="0"/>
              <a:t>Antarctic</a:t>
            </a:r>
            <a:r>
              <a:rPr lang="da-DK" baseline="0" dirty="0" smtClean="0"/>
              <a:t> </a:t>
            </a:r>
            <a:r>
              <a:rPr lang="da-DK" baseline="0" dirty="0" err="1" smtClean="0"/>
              <a:t>campaign</a:t>
            </a:r>
            <a:endParaRPr lang="da-DK" dirty="0"/>
          </a:p>
        </p:txBody>
      </p:sp>
      <p:sp>
        <p:nvSpPr>
          <p:cNvPr id="4" name="Slide Number Placeholder 3"/>
          <p:cNvSpPr>
            <a:spLocks noGrp="1"/>
          </p:cNvSpPr>
          <p:nvPr>
            <p:ph type="sldNum" sz="quarter" idx="10"/>
          </p:nvPr>
        </p:nvSpPr>
        <p:spPr/>
        <p:txBody>
          <a:bodyPr/>
          <a:lstStyle/>
          <a:p>
            <a:fld id="{BF2930D9-36FF-1943-99F2-99CB601833B7}" type="slidenum">
              <a:rPr lang="en-US" smtClean="0"/>
              <a:t>4</a:t>
            </a:fld>
            <a:endParaRPr lang="en-US"/>
          </a:p>
        </p:txBody>
      </p:sp>
    </p:spTree>
    <p:extLst>
      <p:ext uri="{BB962C8B-B14F-4D97-AF65-F5344CB8AC3E}">
        <p14:creationId xmlns:p14="http://schemas.microsoft.com/office/powerpoint/2010/main" val="3742968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10 NW line</a:t>
            </a:r>
            <a:endParaRPr lang="da-DK" dirty="0"/>
          </a:p>
        </p:txBody>
      </p:sp>
      <p:sp>
        <p:nvSpPr>
          <p:cNvPr id="4" name="Slide Number Placeholder 3"/>
          <p:cNvSpPr>
            <a:spLocks noGrp="1"/>
          </p:cNvSpPr>
          <p:nvPr>
            <p:ph type="sldNum" sz="quarter" idx="10"/>
          </p:nvPr>
        </p:nvSpPr>
        <p:spPr/>
        <p:txBody>
          <a:bodyPr/>
          <a:lstStyle/>
          <a:p>
            <a:fld id="{BF2930D9-36FF-1943-99F2-99CB601833B7}" type="slidenum">
              <a:rPr lang="en-US" smtClean="0"/>
              <a:t>13</a:t>
            </a:fld>
            <a:endParaRPr lang="en-US"/>
          </a:p>
        </p:txBody>
      </p:sp>
    </p:spTree>
    <p:extLst>
      <p:ext uri="{BB962C8B-B14F-4D97-AF65-F5344CB8AC3E}">
        <p14:creationId xmlns:p14="http://schemas.microsoft.com/office/powerpoint/2010/main" val="2118062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da-DK" altLang="da-DK" smtClean="0">
                <a:latin typeface="Verdana" pitchFamily="34" charset="0"/>
              </a:rPr>
              <a:t>We also have to bear in mind that it is a very complex enviroment that we are trying to observe </a:t>
            </a:r>
          </a:p>
        </p:txBody>
      </p:sp>
      <p:sp>
        <p:nvSpPr>
          <p:cNvPr id="56324"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Verdana" pitchFamily="34" charset="0"/>
                <a:ea typeface="ＭＳ Ｐゴシック" pitchFamily="34" charset="-128"/>
              </a:defRPr>
            </a:lvl1pPr>
            <a:lvl2pPr marL="788493" indent="-303266" eaLnBrk="0" hangingPunct="0">
              <a:spcBef>
                <a:spcPct val="30000"/>
              </a:spcBef>
              <a:defRPr sz="1300">
                <a:solidFill>
                  <a:schemeClr val="tx1"/>
                </a:solidFill>
                <a:latin typeface="Verdana" pitchFamily="34" charset="0"/>
                <a:ea typeface="ＭＳ Ｐゴシック" pitchFamily="34" charset="-128"/>
              </a:defRPr>
            </a:lvl2pPr>
            <a:lvl3pPr marL="1213066" indent="-242613" eaLnBrk="0" hangingPunct="0">
              <a:spcBef>
                <a:spcPct val="30000"/>
              </a:spcBef>
              <a:defRPr sz="1300">
                <a:solidFill>
                  <a:schemeClr val="tx1"/>
                </a:solidFill>
                <a:latin typeface="Verdana" pitchFamily="34" charset="0"/>
                <a:ea typeface="ＭＳ Ｐゴシック" pitchFamily="34" charset="-128"/>
              </a:defRPr>
            </a:lvl3pPr>
            <a:lvl4pPr marL="1698292" indent="-242613" eaLnBrk="0" hangingPunct="0">
              <a:spcBef>
                <a:spcPct val="30000"/>
              </a:spcBef>
              <a:defRPr sz="1300">
                <a:solidFill>
                  <a:schemeClr val="tx1"/>
                </a:solidFill>
                <a:latin typeface="Verdana" pitchFamily="34" charset="0"/>
                <a:ea typeface="ＭＳ Ｐゴシック" pitchFamily="34" charset="-128"/>
              </a:defRPr>
            </a:lvl4pPr>
            <a:lvl5pPr marL="2183519" indent="-242613" eaLnBrk="0" hangingPunct="0">
              <a:spcBef>
                <a:spcPct val="30000"/>
              </a:spcBef>
              <a:defRPr sz="1300">
                <a:solidFill>
                  <a:schemeClr val="tx1"/>
                </a:solidFill>
                <a:latin typeface="Verdana" pitchFamily="34" charset="0"/>
                <a:ea typeface="ＭＳ Ｐゴシック" pitchFamily="34" charset="-128"/>
              </a:defRPr>
            </a:lvl5pPr>
            <a:lvl6pPr marL="2668745" indent="-242613" eaLnBrk="0" fontAlgn="base" hangingPunct="0">
              <a:spcBef>
                <a:spcPct val="30000"/>
              </a:spcBef>
              <a:spcAft>
                <a:spcPct val="0"/>
              </a:spcAft>
              <a:defRPr sz="1300">
                <a:solidFill>
                  <a:schemeClr val="tx1"/>
                </a:solidFill>
                <a:latin typeface="Verdana" pitchFamily="34" charset="0"/>
                <a:ea typeface="ＭＳ Ｐゴシック" pitchFamily="34" charset="-128"/>
              </a:defRPr>
            </a:lvl6pPr>
            <a:lvl7pPr marL="3153971" indent="-242613" eaLnBrk="0" fontAlgn="base" hangingPunct="0">
              <a:spcBef>
                <a:spcPct val="30000"/>
              </a:spcBef>
              <a:spcAft>
                <a:spcPct val="0"/>
              </a:spcAft>
              <a:defRPr sz="1300">
                <a:solidFill>
                  <a:schemeClr val="tx1"/>
                </a:solidFill>
                <a:latin typeface="Verdana" pitchFamily="34" charset="0"/>
                <a:ea typeface="ＭＳ Ｐゴシック" pitchFamily="34" charset="-128"/>
              </a:defRPr>
            </a:lvl7pPr>
            <a:lvl8pPr marL="3639198" indent="-242613" eaLnBrk="0" fontAlgn="base" hangingPunct="0">
              <a:spcBef>
                <a:spcPct val="30000"/>
              </a:spcBef>
              <a:spcAft>
                <a:spcPct val="0"/>
              </a:spcAft>
              <a:defRPr sz="1300">
                <a:solidFill>
                  <a:schemeClr val="tx1"/>
                </a:solidFill>
                <a:latin typeface="Verdana" pitchFamily="34" charset="0"/>
                <a:ea typeface="ＭＳ Ｐゴシック" pitchFamily="34" charset="-128"/>
              </a:defRPr>
            </a:lvl8pPr>
            <a:lvl9pPr marL="4124424" indent="-242613" eaLnBrk="0" fontAlgn="base" hangingPunct="0">
              <a:spcBef>
                <a:spcPct val="30000"/>
              </a:spcBef>
              <a:spcAft>
                <a:spcPct val="0"/>
              </a:spcAft>
              <a:defRPr sz="1300">
                <a:solidFill>
                  <a:schemeClr val="tx1"/>
                </a:solidFill>
                <a:latin typeface="Verdana" pitchFamily="34" charset="0"/>
                <a:ea typeface="ＭＳ Ｐゴシック" pitchFamily="34" charset="-128"/>
              </a:defRPr>
            </a:lvl9pPr>
          </a:lstStyle>
          <a:p>
            <a:pPr>
              <a:spcBef>
                <a:spcPct val="0"/>
              </a:spcBef>
            </a:pPr>
            <a:fld id="{2D14032C-F29C-478D-8C2E-98F46E6DDB8B}" type="slidenum">
              <a:rPr lang="da-DK" altLang="da-DK" smtClean="0"/>
              <a:pPr>
                <a:spcBef>
                  <a:spcPct val="0"/>
                </a:spcBef>
              </a:pPr>
              <a:t>20</a:t>
            </a:fld>
            <a:endParaRPr lang="da-DK" altLang="da-DK"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2CAF09-F28E-4E4E-8B28-1425874BE38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D0CEABE-8577-3A46-8C4E-65F0C173AC4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DECC888-5299-A547-835B-6262355C18D9}"/>
              </a:ext>
            </a:extLst>
          </p:cNvPr>
          <p:cNvSpPr>
            <a:spLocks noGrp="1"/>
          </p:cNvSpPr>
          <p:nvPr>
            <p:ph type="dt" sz="half" idx="10"/>
          </p:nvPr>
        </p:nvSpPr>
        <p:spPr/>
        <p:txBody>
          <a:bodyPr/>
          <a:lstStyle/>
          <a:p>
            <a:fld id="{B848F278-A3B7-4E9E-9EA7-D9CFB7DE6D8C}" type="datetime1">
              <a:rPr lang="en-US" smtClean="0"/>
              <a:t>6/2/2019</a:t>
            </a:fld>
            <a:endParaRPr lang="en-US"/>
          </a:p>
        </p:txBody>
      </p:sp>
      <p:sp>
        <p:nvSpPr>
          <p:cNvPr id="5" name="Footer Placeholder 4">
            <a:extLst>
              <a:ext uri="{FF2B5EF4-FFF2-40B4-BE49-F238E27FC236}">
                <a16:creationId xmlns:a16="http://schemas.microsoft.com/office/drawing/2014/main" xmlns="" id="{87C1C1AC-F497-BF40-8743-54D8B653FB98}"/>
              </a:ext>
            </a:extLst>
          </p:cNvPr>
          <p:cNvSpPr>
            <a:spLocks noGrp="1"/>
          </p:cNvSpPr>
          <p:nvPr>
            <p:ph type="ftr" sz="quarter" idx="11"/>
          </p:nvPr>
        </p:nvSpPr>
        <p:spPr/>
        <p:txBody>
          <a:bodyPr/>
          <a:lstStyle/>
          <a:p>
            <a:r>
              <a:rPr lang="en-US" smtClean="0"/>
              <a:t>ESA Living Planet Symposium 2019</a:t>
            </a:r>
            <a:endParaRPr lang="en-US"/>
          </a:p>
        </p:txBody>
      </p:sp>
      <p:sp>
        <p:nvSpPr>
          <p:cNvPr id="6" name="Slide Number Placeholder 5">
            <a:extLst>
              <a:ext uri="{FF2B5EF4-FFF2-40B4-BE49-F238E27FC236}">
                <a16:creationId xmlns:a16="http://schemas.microsoft.com/office/drawing/2014/main" xmlns="" id="{A53A41AA-5B8F-5443-B102-DBE6E6579E79}"/>
              </a:ext>
            </a:extLst>
          </p:cNvPr>
          <p:cNvSpPr>
            <a:spLocks noGrp="1"/>
          </p:cNvSpPr>
          <p:nvPr>
            <p:ph type="sldNum" sz="quarter" idx="12"/>
          </p:nvPr>
        </p:nvSpPr>
        <p:spPr/>
        <p:txBody>
          <a:bodyPr/>
          <a:lstStyle/>
          <a:p>
            <a:fld id="{B0B5C5E7-DE4A-594F-8F78-CEB37566F4A7}" type="slidenum">
              <a:rPr lang="en-US" smtClean="0"/>
              <a:t>‹#›</a:t>
            </a:fld>
            <a:endParaRPr lang="en-US"/>
          </a:p>
        </p:txBody>
      </p:sp>
    </p:spTree>
    <p:extLst>
      <p:ext uri="{BB962C8B-B14F-4D97-AF65-F5344CB8AC3E}">
        <p14:creationId xmlns:p14="http://schemas.microsoft.com/office/powerpoint/2010/main" val="4050844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B2BD5A-092C-5B4A-B7A3-E35A3E274A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EAAF7EE-FF37-414B-BEBD-DE9BD8D627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BDE05F-5AAB-CF47-B25F-4C57C26ABE28}"/>
              </a:ext>
            </a:extLst>
          </p:cNvPr>
          <p:cNvSpPr>
            <a:spLocks noGrp="1"/>
          </p:cNvSpPr>
          <p:nvPr>
            <p:ph type="dt" sz="half" idx="10"/>
          </p:nvPr>
        </p:nvSpPr>
        <p:spPr/>
        <p:txBody>
          <a:bodyPr/>
          <a:lstStyle/>
          <a:p>
            <a:fld id="{375C1E42-B5BC-4C88-A3FB-1D8A429F44FB}" type="datetime1">
              <a:rPr lang="en-US" smtClean="0"/>
              <a:t>6/2/2019</a:t>
            </a:fld>
            <a:endParaRPr lang="en-US"/>
          </a:p>
        </p:txBody>
      </p:sp>
      <p:sp>
        <p:nvSpPr>
          <p:cNvPr id="5" name="Footer Placeholder 4">
            <a:extLst>
              <a:ext uri="{FF2B5EF4-FFF2-40B4-BE49-F238E27FC236}">
                <a16:creationId xmlns:a16="http://schemas.microsoft.com/office/drawing/2014/main" xmlns="" id="{1D987DA4-ADD7-ED4B-89E1-6DA8FBF892AD}"/>
              </a:ext>
            </a:extLst>
          </p:cNvPr>
          <p:cNvSpPr>
            <a:spLocks noGrp="1"/>
          </p:cNvSpPr>
          <p:nvPr>
            <p:ph type="ftr" sz="quarter" idx="11"/>
          </p:nvPr>
        </p:nvSpPr>
        <p:spPr/>
        <p:txBody>
          <a:bodyPr/>
          <a:lstStyle/>
          <a:p>
            <a:r>
              <a:rPr lang="en-US" smtClean="0"/>
              <a:t>ESA Living Planet Symposium 2019</a:t>
            </a:r>
            <a:endParaRPr lang="en-US"/>
          </a:p>
        </p:txBody>
      </p:sp>
      <p:sp>
        <p:nvSpPr>
          <p:cNvPr id="6" name="Slide Number Placeholder 5">
            <a:extLst>
              <a:ext uri="{FF2B5EF4-FFF2-40B4-BE49-F238E27FC236}">
                <a16:creationId xmlns:a16="http://schemas.microsoft.com/office/drawing/2014/main" xmlns="" id="{A4F1D93D-A2C7-E847-8C0A-4877C9E41A44}"/>
              </a:ext>
            </a:extLst>
          </p:cNvPr>
          <p:cNvSpPr>
            <a:spLocks noGrp="1"/>
          </p:cNvSpPr>
          <p:nvPr>
            <p:ph type="sldNum" sz="quarter" idx="12"/>
          </p:nvPr>
        </p:nvSpPr>
        <p:spPr/>
        <p:txBody>
          <a:bodyPr/>
          <a:lstStyle/>
          <a:p>
            <a:fld id="{B0B5C5E7-DE4A-594F-8F78-CEB37566F4A7}" type="slidenum">
              <a:rPr lang="en-US" smtClean="0"/>
              <a:t>‹#›</a:t>
            </a:fld>
            <a:endParaRPr lang="en-US"/>
          </a:p>
        </p:txBody>
      </p:sp>
    </p:spTree>
    <p:extLst>
      <p:ext uri="{BB962C8B-B14F-4D97-AF65-F5344CB8AC3E}">
        <p14:creationId xmlns:p14="http://schemas.microsoft.com/office/powerpoint/2010/main" val="1815923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155061-0D98-3A45-B28D-850B4669840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7CC2481-48E6-5A4B-A2F8-432EB7CC61A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BA2639-A820-2644-B827-04345B6C5271}"/>
              </a:ext>
            </a:extLst>
          </p:cNvPr>
          <p:cNvSpPr>
            <a:spLocks noGrp="1"/>
          </p:cNvSpPr>
          <p:nvPr>
            <p:ph type="dt" sz="half" idx="10"/>
          </p:nvPr>
        </p:nvSpPr>
        <p:spPr/>
        <p:txBody>
          <a:bodyPr/>
          <a:lstStyle/>
          <a:p>
            <a:fld id="{ED0E6B30-3450-48E9-9C0E-693AB5026917}" type="datetime1">
              <a:rPr lang="en-US" smtClean="0"/>
              <a:t>6/2/2019</a:t>
            </a:fld>
            <a:endParaRPr lang="en-US"/>
          </a:p>
        </p:txBody>
      </p:sp>
      <p:sp>
        <p:nvSpPr>
          <p:cNvPr id="5" name="Footer Placeholder 4">
            <a:extLst>
              <a:ext uri="{FF2B5EF4-FFF2-40B4-BE49-F238E27FC236}">
                <a16:creationId xmlns:a16="http://schemas.microsoft.com/office/drawing/2014/main" xmlns="" id="{621A2C1F-AF80-EB4C-97CC-048117BEDEEE}"/>
              </a:ext>
            </a:extLst>
          </p:cNvPr>
          <p:cNvSpPr>
            <a:spLocks noGrp="1"/>
          </p:cNvSpPr>
          <p:nvPr>
            <p:ph type="ftr" sz="quarter" idx="11"/>
          </p:nvPr>
        </p:nvSpPr>
        <p:spPr/>
        <p:txBody>
          <a:bodyPr/>
          <a:lstStyle/>
          <a:p>
            <a:r>
              <a:rPr lang="en-US" smtClean="0"/>
              <a:t>ESA Living Planet Symposium 2019</a:t>
            </a:r>
            <a:endParaRPr lang="en-US"/>
          </a:p>
        </p:txBody>
      </p:sp>
      <p:sp>
        <p:nvSpPr>
          <p:cNvPr id="6" name="Slide Number Placeholder 5">
            <a:extLst>
              <a:ext uri="{FF2B5EF4-FFF2-40B4-BE49-F238E27FC236}">
                <a16:creationId xmlns:a16="http://schemas.microsoft.com/office/drawing/2014/main" xmlns="" id="{C50B398F-7DC6-624E-8531-E049F55A88B2}"/>
              </a:ext>
            </a:extLst>
          </p:cNvPr>
          <p:cNvSpPr>
            <a:spLocks noGrp="1"/>
          </p:cNvSpPr>
          <p:nvPr>
            <p:ph type="sldNum" sz="quarter" idx="12"/>
          </p:nvPr>
        </p:nvSpPr>
        <p:spPr/>
        <p:txBody>
          <a:bodyPr/>
          <a:lstStyle/>
          <a:p>
            <a:fld id="{B0B5C5E7-DE4A-594F-8F78-CEB37566F4A7}" type="slidenum">
              <a:rPr lang="en-US" smtClean="0"/>
              <a:t>‹#›</a:t>
            </a:fld>
            <a:endParaRPr lang="en-US"/>
          </a:p>
        </p:txBody>
      </p:sp>
    </p:spTree>
    <p:extLst>
      <p:ext uri="{BB962C8B-B14F-4D97-AF65-F5344CB8AC3E}">
        <p14:creationId xmlns:p14="http://schemas.microsoft.com/office/powerpoint/2010/main" val="2043035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25AB64-EB5E-104D-891B-764AC66148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6F793F-08F0-8441-9DF6-54EAD593EB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3F2DBF-D62C-074A-A28F-E808BB5D7888}"/>
              </a:ext>
            </a:extLst>
          </p:cNvPr>
          <p:cNvSpPr>
            <a:spLocks noGrp="1"/>
          </p:cNvSpPr>
          <p:nvPr>
            <p:ph type="dt" sz="half" idx="10"/>
          </p:nvPr>
        </p:nvSpPr>
        <p:spPr/>
        <p:txBody>
          <a:bodyPr/>
          <a:lstStyle/>
          <a:p>
            <a:fld id="{0FC94C07-9F94-4D0D-BFB0-9BF5C17D97E6}" type="datetime1">
              <a:rPr lang="en-US" smtClean="0"/>
              <a:t>6/2/2019</a:t>
            </a:fld>
            <a:endParaRPr lang="en-US"/>
          </a:p>
        </p:txBody>
      </p:sp>
      <p:sp>
        <p:nvSpPr>
          <p:cNvPr id="5" name="Footer Placeholder 4">
            <a:extLst>
              <a:ext uri="{FF2B5EF4-FFF2-40B4-BE49-F238E27FC236}">
                <a16:creationId xmlns:a16="http://schemas.microsoft.com/office/drawing/2014/main" xmlns="" id="{61812F23-9FD2-CC4D-924F-AC691C0E053B}"/>
              </a:ext>
            </a:extLst>
          </p:cNvPr>
          <p:cNvSpPr>
            <a:spLocks noGrp="1"/>
          </p:cNvSpPr>
          <p:nvPr>
            <p:ph type="ftr" sz="quarter" idx="11"/>
          </p:nvPr>
        </p:nvSpPr>
        <p:spPr/>
        <p:txBody>
          <a:bodyPr/>
          <a:lstStyle/>
          <a:p>
            <a:r>
              <a:rPr lang="en-US" smtClean="0"/>
              <a:t>ESA Living Planet Symposium 2019</a:t>
            </a:r>
            <a:endParaRPr lang="en-US" dirty="0"/>
          </a:p>
        </p:txBody>
      </p:sp>
      <p:sp>
        <p:nvSpPr>
          <p:cNvPr id="6" name="Slide Number Placeholder 5">
            <a:extLst>
              <a:ext uri="{FF2B5EF4-FFF2-40B4-BE49-F238E27FC236}">
                <a16:creationId xmlns:a16="http://schemas.microsoft.com/office/drawing/2014/main" xmlns="" id="{DFF93A11-5316-0443-A02C-712637416F43}"/>
              </a:ext>
            </a:extLst>
          </p:cNvPr>
          <p:cNvSpPr>
            <a:spLocks noGrp="1"/>
          </p:cNvSpPr>
          <p:nvPr>
            <p:ph type="sldNum" sz="quarter" idx="12"/>
          </p:nvPr>
        </p:nvSpPr>
        <p:spPr/>
        <p:txBody>
          <a:bodyPr/>
          <a:lstStyle/>
          <a:p>
            <a:fld id="{B0B5C5E7-DE4A-594F-8F78-CEB37566F4A7}" type="slidenum">
              <a:rPr lang="en-US" smtClean="0"/>
              <a:t>‹#›</a:t>
            </a:fld>
            <a:endParaRPr lang="en-US"/>
          </a:p>
        </p:txBody>
      </p:sp>
    </p:spTree>
    <p:extLst>
      <p:ext uri="{BB962C8B-B14F-4D97-AF65-F5344CB8AC3E}">
        <p14:creationId xmlns:p14="http://schemas.microsoft.com/office/powerpoint/2010/main" val="38201808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D5303D-26C6-7E4F-8ABC-583677862325}"/>
              </a:ext>
            </a:extLst>
          </p:cNvPr>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AD14AE8-1FF5-AB4B-9810-4132E03A667F}"/>
              </a:ext>
            </a:extLst>
          </p:cNvPr>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C599C4D-6215-D242-99EA-C8EB58651C3F}"/>
              </a:ext>
            </a:extLst>
          </p:cNvPr>
          <p:cNvSpPr>
            <a:spLocks noGrp="1"/>
          </p:cNvSpPr>
          <p:nvPr>
            <p:ph type="dt" sz="half" idx="10"/>
          </p:nvPr>
        </p:nvSpPr>
        <p:spPr/>
        <p:txBody>
          <a:bodyPr/>
          <a:lstStyle/>
          <a:p>
            <a:fld id="{AF35D0DE-C0AD-4E90-8F50-52BFE9FEFECC}" type="datetime1">
              <a:rPr lang="en-US" smtClean="0"/>
              <a:t>6/2/2019</a:t>
            </a:fld>
            <a:endParaRPr lang="en-US"/>
          </a:p>
        </p:txBody>
      </p:sp>
      <p:sp>
        <p:nvSpPr>
          <p:cNvPr id="5" name="Footer Placeholder 4">
            <a:extLst>
              <a:ext uri="{FF2B5EF4-FFF2-40B4-BE49-F238E27FC236}">
                <a16:creationId xmlns:a16="http://schemas.microsoft.com/office/drawing/2014/main" xmlns="" id="{74B49448-75BC-0748-80FD-1ABD80B23585}"/>
              </a:ext>
            </a:extLst>
          </p:cNvPr>
          <p:cNvSpPr>
            <a:spLocks noGrp="1"/>
          </p:cNvSpPr>
          <p:nvPr>
            <p:ph type="ftr" sz="quarter" idx="11"/>
          </p:nvPr>
        </p:nvSpPr>
        <p:spPr/>
        <p:txBody>
          <a:bodyPr/>
          <a:lstStyle/>
          <a:p>
            <a:r>
              <a:rPr lang="en-US" smtClean="0"/>
              <a:t>ESA Living Planet Symposium 2019</a:t>
            </a:r>
            <a:endParaRPr lang="en-US"/>
          </a:p>
        </p:txBody>
      </p:sp>
      <p:sp>
        <p:nvSpPr>
          <p:cNvPr id="6" name="Slide Number Placeholder 5">
            <a:extLst>
              <a:ext uri="{FF2B5EF4-FFF2-40B4-BE49-F238E27FC236}">
                <a16:creationId xmlns:a16="http://schemas.microsoft.com/office/drawing/2014/main" xmlns="" id="{FF97EED5-C069-BD4C-9EB6-65C1C92CFBEE}"/>
              </a:ext>
            </a:extLst>
          </p:cNvPr>
          <p:cNvSpPr>
            <a:spLocks noGrp="1"/>
          </p:cNvSpPr>
          <p:nvPr>
            <p:ph type="sldNum" sz="quarter" idx="12"/>
          </p:nvPr>
        </p:nvSpPr>
        <p:spPr/>
        <p:txBody>
          <a:bodyPr/>
          <a:lstStyle/>
          <a:p>
            <a:fld id="{B0B5C5E7-DE4A-594F-8F78-CEB37566F4A7}" type="slidenum">
              <a:rPr lang="en-US" smtClean="0"/>
              <a:t>‹#›</a:t>
            </a:fld>
            <a:endParaRPr lang="en-US"/>
          </a:p>
        </p:txBody>
      </p:sp>
    </p:spTree>
    <p:extLst>
      <p:ext uri="{BB962C8B-B14F-4D97-AF65-F5344CB8AC3E}">
        <p14:creationId xmlns:p14="http://schemas.microsoft.com/office/powerpoint/2010/main" val="118334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6F2B23-AF9A-464A-8D8D-DC0493021D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D6F6DA-5ABE-2F45-9F58-A4BE1EF0D783}"/>
              </a:ext>
            </a:extLst>
          </p:cNvPr>
          <p:cNvSpPr>
            <a:spLocks noGrp="1"/>
          </p:cNvSpPr>
          <p:nvPr>
            <p:ph sz="half" idx="1"/>
          </p:nvPr>
        </p:nvSpPr>
        <p:spPr>
          <a:xfrm>
            <a:off x="6286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5751713-EBB8-464D-8015-4150597233BA}"/>
              </a:ext>
            </a:extLst>
          </p:cNvPr>
          <p:cNvSpPr>
            <a:spLocks noGrp="1"/>
          </p:cNvSpPr>
          <p:nvPr>
            <p:ph sz="half" idx="2"/>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804B20E-C5D8-F94E-BC01-774162D0AB2B}"/>
              </a:ext>
            </a:extLst>
          </p:cNvPr>
          <p:cNvSpPr>
            <a:spLocks noGrp="1"/>
          </p:cNvSpPr>
          <p:nvPr>
            <p:ph type="dt" sz="half" idx="10"/>
          </p:nvPr>
        </p:nvSpPr>
        <p:spPr/>
        <p:txBody>
          <a:bodyPr/>
          <a:lstStyle/>
          <a:p>
            <a:fld id="{45D34106-CC9F-44CC-BCF2-CAED13D1334A}" type="datetime1">
              <a:rPr lang="en-US" smtClean="0"/>
              <a:t>6/2/2019</a:t>
            </a:fld>
            <a:endParaRPr lang="en-US"/>
          </a:p>
        </p:txBody>
      </p:sp>
      <p:sp>
        <p:nvSpPr>
          <p:cNvPr id="6" name="Footer Placeholder 5">
            <a:extLst>
              <a:ext uri="{FF2B5EF4-FFF2-40B4-BE49-F238E27FC236}">
                <a16:creationId xmlns:a16="http://schemas.microsoft.com/office/drawing/2014/main" xmlns="" id="{892656A5-0717-0145-94F3-A3C63C52C18D}"/>
              </a:ext>
            </a:extLst>
          </p:cNvPr>
          <p:cNvSpPr>
            <a:spLocks noGrp="1"/>
          </p:cNvSpPr>
          <p:nvPr>
            <p:ph type="ftr" sz="quarter" idx="11"/>
          </p:nvPr>
        </p:nvSpPr>
        <p:spPr/>
        <p:txBody>
          <a:bodyPr/>
          <a:lstStyle/>
          <a:p>
            <a:r>
              <a:rPr lang="en-US" smtClean="0"/>
              <a:t>ESA Living Planet Symposium 2019</a:t>
            </a:r>
            <a:endParaRPr lang="en-US"/>
          </a:p>
        </p:txBody>
      </p:sp>
      <p:sp>
        <p:nvSpPr>
          <p:cNvPr id="7" name="Slide Number Placeholder 6">
            <a:extLst>
              <a:ext uri="{FF2B5EF4-FFF2-40B4-BE49-F238E27FC236}">
                <a16:creationId xmlns:a16="http://schemas.microsoft.com/office/drawing/2014/main" xmlns="" id="{85992496-35DE-C547-9CEF-CF3C7ECE0856}"/>
              </a:ext>
            </a:extLst>
          </p:cNvPr>
          <p:cNvSpPr>
            <a:spLocks noGrp="1"/>
          </p:cNvSpPr>
          <p:nvPr>
            <p:ph type="sldNum" sz="quarter" idx="12"/>
          </p:nvPr>
        </p:nvSpPr>
        <p:spPr/>
        <p:txBody>
          <a:bodyPr/>
          <a:lstStyle/>
          <a:p>
            <a:fld id="{B0B5C5E7-DE4A-594F-8F78-CEB37566F4A7}" type="slidenum">
              <a:rPr lang="en-US" smtClean="0"/>
              <a:t>‹#›</a:t>
            </a:fld>
            <a:endParaRPr lang="en-US"/>
          </a:p>
        </p:txBody>
      </p:sp>
    </p:spTree>
    <p:extLst>
      <p:ext uri="{BB962C8B-B14F-4D97-AF65-F5344CB8AC3E}">
        <p14:creationId xmlns:p14="http://schemas.microsoft.com/office/powerpoint/2010/main" val="2812466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B7F67E-DF24-7842-B710-A07BBA51ACA5}"/>
              </a:ext>
            </a:extLst>
          </p:cNvPr>
          <p:cNvSpPr>
            <a:spLocks noGrp="1"/>
          </p:cNvSpPr>
          <p:nvPr>
            <p:ph type="title"/>
          </p:nvPr>
        </p:nvSpPr>
        <p:spPr>
          <a:xfrm>
            <a:off x="629842"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7667EC6-A0B5-674B-B515-2EC850B5666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02F6980E-BC11-B74F-8D87-A7CCD8D37B2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BE99E63-4931-B14F-BE55-C52792EC8530}"/>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3E6A824-C99A-004E-8E4B-746DAC84A460}"/>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3305013-0765-4E4E-8CC0-1BFE8099F1C6}"/>
              </a:ext>
            </a:extLst>
          </p:cNvPr>
          <p:cNvSpPr>
            <a:spLocks noGrp="1"/>
          </p:cNvSpPr>
          <p:nvPr>
            <p:ph type="dt" sz="half" idx="10"/>
          </p:nvPr>
        </p:nvSpPr>
        <p:spPr/>
        <p:txBody>
          <a:bodyPr/>
          <a:lstStyle/>
          <a:p>
            <a:fld id="{2AB4E130-666C-4445-BA6E-9F5E0643F4A3}" type="datetime1">
              <a:rPr lang="en-US" smtClean="0"/>
              <a:t>6/2/2019</a:t>
            </a:fld>
            <a:endParaRPr lang="en-US"/>
          </a:p>
        </p:txBody>
      </p:sp>
      <p:sp>
        <p:nvSpPr>
          <p:cNvPr id="8" name="Footer Placeholder 7">
            <a:extLst>
              <a:ext uri="{FF2B5EF4-FFF2-40B4-BE49-F238E27FC236}">
                <a16:creationId xmlns:a16="http://schemas.microsoft.com/office/drawing/2014/main" xmlns="" id="{12892BF1-0597-AF46-B5C3-383206762508}"/>
              </a:ext>
            </a:extLst>
          </p:cNvPr>
          <p:cNvSpPr>
            <a:spLocks noGrp="1"/>
          </p:cNvSpPr>
          <p:nvPr>
            <p:ph type="ftr" sz="quarter" idx="11"/>
          </p:nvPr>
        </p:nvSpPr>
        <p:spPr/>
        <p:txBody>
          <a:bodyPr/>
          <a:lstStyle/>
          <a:p>
            <a:r>
              <a:rPr lang="en-US" smtClean="0"/>
              <a:t>ESA Living Planet Symposium 2019</a:t>
            </a:r>
            <a:endParaRPr lang="en-US"/>
          </a:p>
        </p:txBody>
      </p:sp>
      <p:sp>
        <p:nvSpPr>
          <p:cNvPr id="9" name="Slide Number Placeholder 8">
            <a:extLst>
              <a:ext uri="{FF2B5EF4-FFF2-40B4-BE49-F238E27FC236}">
                <a16:creationId xmlns:a16="http://schemas.microsoft.com/office/drawing/2014/main" xmlns="" id="{A3D9BBFC-82B3-F34F-883B-64C4A27B161B}"/>
              </a:ext>
            </a:extLst>
          </p:cNvPr>
          <p:cNvSpPr>
            <a:spLocks noGrp="1"/>
          </p:cNvSpPr>
          <p:nvPr>
            <p:ph type="sldNum" sz="quarter" idx="12"/>
          </p:nvPr>
        </p:nvSpPr>
        <p:spPr/>
        <p:txBody>
          <a:bodyPr/>
          <a:lstStyle/>
          <a:p>
            <a:fld id="{B0B5C5E7-DE4A-594F-8F78-CEB37566F4A7}" type="slidenum">
              <a:rPr lang="en-US" smtClean="0"/>
              <a:t>‹#›</a:t>
            </a:fld>
            <a:endParaRPr lang="en-US"/>
          </a:p>
        </p:txBody>
      </p:sp>
    </p:spTree>
    <p:extLst>
      <p:ext uri="{BB962C8B-B14F-4D97-AF65-F5344CB8AC3E}">
        <p14:creationId xmlns:p14="http://schemas.microsoft.com/office/powerpoint/2010/main" val="2667069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2C99BA-B1EA-2B4F-A6BB-8306C9AA12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0466F3B-0F3C-0A4B-B311-3EC427B0CD98}"/>
              </a:ext>
            </a:extLst>
          </p:cNvPr>
          <p:cNvSpPr>
            <a:spLocks noGrp="1"/>
          </p:cNvSpPr>
          <p:nvPr>
            <p:ph type="dt" sz="half" idx="10"/>
          </p:nvPr>
        </p:nvSpPr>
        <p:spPr/>
        <p:txBody>
          <a:bodyPr/>
          <a:lstStyle/>
          <a:p>
            <a:fld id="{D23F206C-3BFD-42F6-974E-D991F0586B4C}" type="datetime1">
              <a:rPr lang="en-US" smtClean="0"/>
              <a:t>6/2/2019</a:t>
            </a:fld>
            <a:endParaRPr lang="en-US"/>
          </a:p>
        </p:txBody>
      </p:sp>
      <p:sp>
        <p:nvSpPr>
          <p:cNvPr id="4" name="Footer Placeholder 3">
            <a:extLst>
              <a:ext uri="{FF2B5EF4-FFF2-40B4-BE49-F238E27FC236}">
                <a16:creationId xmlns:a16="http://schemas.microsoft.com/office/drawing/2014/main" xmlns="" id="{AD042495-8771-8F4E-98F7-AA9C9F0DB828}"/>
              </a:ext>
            </a:extLst>
          </p:cNvPr>
          <p:cNvSpPr>
            <a:spLocks noGrp="1"/>
          </p:cNvSpPr>
          <p:nvPr>
            <p:ph type="ftr" sz="quarter" idx="11"/>
          </p:nvPr>
        </p:nvSpPr>
        <p:spPr/>
        <p:txBody>
          <a:bodyPr/>
          <a:lstStyle/>
          <a:p>
            <a:r>
              <a:rPr lang="en-US" smtClean="0"/>
              <a:t>ESA Living Planet Symposium 2019</a:t>
            </a:r>
            <a:endParaRPr lang="en-US"/>
          </a:p>
        </p:txBody>
      </p:sp>
      <p:sp>
        <p:nvSpPr>
          <p:cNvPr id="5" name="Slide Number Placeholder 4">
            <a:extLst>
              <a:ext uri="{FF2B5EF4-FFF2-40B4-BE49-F238E27FC236}">
                <a16:creationId xmlns:a16="http://schemas.microsoft.com/office/drawing/2014/main" xmlns="" id="{A2D30018-A801-584B-B779-88E1805CCFC9}"/>
              </a:ext>
            </a:extLst>
          </p:cNvPr>
          <p:cNvSpPr>
            <a:spLocks noGrp="1"/>
          </p:cNvSpPr>
          <p:nvPr>
            <p:ph type="sldNum" sz="quarter" idx="12"/>
          </p:nvPr>
        </p:nvSpPr>
        <p:spPr/>
        <p:txBody>
          <a:bodyPr/>
          <a:lstStyle/>
          <a:p>
            <a:fld id="{B0B5C5E7-DE4A-594F-8F78-CEB37566F4A7}" type="slidenum">
              <a:rPr lang="en-US" smtClean="0"/>
              <a:t>‹#›</a:t>
            </a:fld>
            <a:endParaRPr lang="en-US"/>
          </a:p>
        </p:txBody>
      </p:sp>
    </p:spTree>
    <p:extLst>
      <p:ext uri="{BB962C8B-B14F-4D97-AF65-F5344CB8AC3E}">
        <p14:creationId xmlns:p14="http://schemas.microsoft.com/office/powerpoint/2010/main" val="75944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72262E-A7C8-1C49-85A9-F1AF8B49534F}"/>
              </a:ext>
            </a:extLst>
          </p:cNvPr>
          <p:cNvSpPr>
            <a:spLocks noGrp="1"/>
          </p:cNvSpPr>
          <p:nvPr>
            <p:ph type="dt" sz="half" idx="10"/>
          </p:nvPr>
        </p:nvSpPr>
        <p:spPr/>
        <p:txBody>
          <a:bodyPr/>
          <a:lstStyle/>
          <a:p>
            <a:fld id="{F20243DD-A194-478E-A634-A916D36FB238}" type="datetime1">
              <a:rPr lang="en-US" smtClean="0"/>
              <a:t>6/2/2019</a:t>
            </a:fld>
            <a:endParaRPr lang="en-US"/>
          </a:p>
        </p:txBody>
      </p:sp>
      <p:sp>
        <p:nvSpPr>
          <p:cNvPr id="3" name="Footer Placeholder 2">
            <a:extLst>
              <a:ext uri="{FF2B5EF4-FFF2-40B4-BE49-F238E27FC236}">
                <a16:creationId xmlns:a16="http://schemas.microsoft.com/office/drawing/2014/main" xmlns="" id="{0034873B-91D1-6E41-8B9B-6639AB143F76}"/>
              </a:ext>
            </a:extLst>
          </p:cNvPr>
          <p:cNvSpPr>
            <a:spLocks noGrp="1"/>
          </p:cNvSpPr>
          <p:nvPr>
            <p:ph type="ftr" sz="quarter" idx="11"/>
          </p:nvPr>
        </p:nvSpPr>
        <p:spPr/>
        <p:txBody>
          <a:bodyPr/>
          <a:lstStyle/>
          <a:p>
            <a:r>
              <a:rPr lang="en-US" smtClean="0"/>
              <a:t>ESA Living Planet Symposium 2019</a:t>
            </a:r>
            <a:endParaRPr lang="en-US"/>
          </a:p>
        </p:txBody>
      </p:sp>
      <p:sp>
        <p:nvSpPr>
          <p:cNvPr id="4" name="Slide Number Placeholder 3">
            <a:extLst>
              <a:ext uri="{FF2B5EF4-FFF2-40B4-BE49-F238E27FC236}">
                <a16:creationId xmlns:a16="http://schemas.microsoft.com/office/drawing/2014/main" xmlns="" id="{15A0FE73-F230-E540-87D1-77A4550AD05F}"/>
              </a:ext>
            </a:extLst>
          </p:cNvPr>
          <p:cNvSpPr>
            <a:spLocks noGrp="1"/>
          </p:cNvSpPr>
          <p:nvPr>
            <p:ph type="sldNum" sz="quarter" idx="12"/>
          </p:nvPr>
        </p:nvSpPr>
        <p:spPr/>
        <p:txBody>
          <a:bodyPr/>
          <a:lstStyle/>
          <a:p>
            <a:fld id="{B0B5C5E7-DE4A-594F-8F78-CEB37566F4A7}" type="slidenum">
              <a:rPr lang="en-US" smtClean="0"/>
              <a:t>‹#›</a:t>
            </a:fld>
            <a:endParaRPr lang="en-US"/>
          </a:p>
        </p:txBody>
      </p:sp>
    </p:spTree>
    <p:extLst>
      <p:ext uri="{BB962C8B-B14F-4D97-AF65-F5344CB8AC3E}">
        <p14:creationId xmlns:p14="http://schemas.microsoft.com/office/powerpoint/2010/main" val="395760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17D4C1-259D-F743-A673-79D6CD1B14FF}"/>
              </a:ext>
            </a:extLst>
          </p:cNvPr>
          <p:cNvSpPr>
            <a:spLocks noGrp="1"/>
          </p:cNvSpPr>
          <p:nvPr>
            <p:ph type="title"/>
          </p:nvPr>
        </p:nvSpPr>
        <p:spPr>
          <a:xfrm>
            <a:off x="629842" y="457200"/>
            <a:ext cx="294917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3AE8E5F-2DEC-BA41-832F-662716D293C9}"/>
              </a:ext>
            </a:extLst>
          </p:cNvPr>
          <p:cNvSpPr>
            <a:spLocks noGrp="1"/>
          </p:cNvSpPr>
          <p:nvPr>
            <p:ph idx="1"/>
          </p:nvPr>
        </p:nvSpPr>
        <p:spPr>
          <a:xfrm>
            <a:off x="3887391" y="987428"/>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EA72C4-9C87-9B4C-BDA7-F7E29018A59B}"/>
              </a:ext>
            </a:extLst>
          </p:cNvPr>
          <p:cNvSpPr>
            <a:spLocks noGrp="1"/>
          </p:cNvSpPr>
          <p:nvPr>
            <p:ph type="body" sz="half" idx="2"/>
          </p:nvPr>
        </p:nvSpPr>
        <p:spPr>
          <a:xfrm>
            <a:off x="629842" y="2057400"/>
            <a:ext cx="294917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9F9C9B6-A15B-6241-8880-2E607D7CF8BA}"/>
              </a:ext>
            </a:extLst>
          </p:cNvPr>
          <p:cNvSpPr>
            <a:spLocks noGrp="1"/>
          </p:cNvSpPr>
          <p:nvPr>
            <p:ph type="dt" sz="half" idx="10"/>
          </p:nvPr>
        </p:nvSpPr>
        <p:spPr/>
        <p:txBody>
          <a:bodyPr/>
          <a:lstStyle/>
          <a:p>
            <a:fld id="{EFE08B42-5A3E-454F-B1BF-2764515496E3}" type="datetime1">
              <a:rPr lang="en-US" smtClean="0"/>
              <a:t>6/2/2019</a:t>
            </a:fld>
            <a:endParaRPr lang="en-US"/>
          </a:p>
        </p:txBody>
      </p:sp>
      <p:sp>
        <p:nvSpPr>
          <p:cNvPr id="6" name="Footer Placeholder 5">
            <a:extLst>
              <a:ext uri="{FF2B5EF4-FFF2-40B4-BE49-F238E27FC236}">
                <a16:creationId xmlns:a16="http://schemas.microsoft.com/office/drawing/2014/main" xmlns="" id="{34892BEE-3CF9-6640-BA70-7EACC32A2561}"/>
              </a:ext>
            </a:extLst>
          </p:cNvPr>
          <p:cNvSpPr>
            <a:spLocks noGrp="1"/>
          </p:cNvSpPr>
          <p:nvPr>
            <p:ph type="ftr" sz="quarter" idx="11"/>
          </p:nvPr>
        </p:nvSpPr>
        <p:spPr/>
        <p:txBody>
          <a:bodyPr/>
          <a:lstStyle/>
          <a:p>
            <a:r>
              <a:rPr lang="en-US" smtClean="0"/>
              <a:t>ESA Living Planet Symposium 2019</a:t>
            </a:r>
            <a:endParaRPr lang="en-US"/>
          </a:p>
        </p:txBody>
      </p:sp>
      <p:sp>
        <p:nvSpPr>
          <p:cNvPr id="7" name="Slide Number Placeholder 6">
            <a:extLst>
              <a:ext uri="{FF2B5EF4-FFF2-40B4-BE49-F238E27FC236}">
                <a16:creationId xmlns:a16="http://schemas.microsoft.com/office/drawing/2014/main" xmlns="" id="{424CF316-E5B9-9647-BF56-994A1C10ACB6}"/>
              </a:ext>
            </a:extLst>
          </p:cNvPr>
          <p:cNvSpPr>
            <a:spLocks noGrp="1"/>
          </p:cNvSpPr>
          <p:nvPr>
            <p:ph type="sldNum" sz="quarter" idx="12"/>
          </p:nvPr>
        </p:nvSpPr>
        <p:spPr/>
        <p:txBody>
          <a:bodyPr/>
          <a:lstStyle/>
          <a:p>
            <a:fld id="{B0B5C5E7-DE4A-594F-8F78-CEB37566F4A7}" type="slidenum">
              <a:rPr lang="en-US" smtClean="0"/>
              <a:t>‹#›</a:t>
            </a:fld>
            <a:endParaRPr lang="en-US"/>
          </a:p>
        </p:txBody>
      </p:sp>
    </p:spTree>
    <p:extLst>
      <p:ext uri="{BB962C8B-B14F-4D97-AF65-F5344CB8AC3E}">
        <p14:creationId xmlns:p14="http://schemas.microsoft.com/office/powerpoint/2010/main" val="2146977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ECF1A9-0352-F64B-A49A-EAC5563A64A2}"/>
              </a:ext>
            </a:extLst>
          </p:cNvPr>
          <p:cNvSpPr>
            <a:spLocks noGrp="1"/>
          </p:cNvSpPr>
          <p:nvPr>
            <p:ph type="title"/>
          </p:nvPr>
        </p:nvSpPr>
        <p:spPr>
          <a:xfrm>
            <a:off x="629842" y="457200"/>
            <a:ext cx="294917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D38A240-D3C6-FF4C-981E-01EAC1268725}"/>
              </a:ext>
            </a:extLst>
          </p:cNvPr>
          <p:cNvSpPr>
            <a:spLocks noGrp="1"/>
          </p:cNvSpPr>
          <p:nvPr>
            <p:ph type="pic" idx="1"/>
          </p:nvPr>
        </p:nvSpPr>
        <p:spPr>
          <a:xfrm>
            <a:off x="3887391" y="987428"/>
            <a:ext cx="462915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B322D7-A3DA-6E4F-892F-330009878A00}"/>
              </a:ext>
            </a:extLst>
          </p:cNvPr>
          <p:cNvSpPr>
            <a:spLocks noGrp="1"/>
          </p:cNvSpPr>
          <p:nvPr>
            <p:ph type="body" sz="half" idx="2"/>
          </p:nvPr>
        </p:nvSpPr>
        <p:spPr>
          <a:xfrm>
            <a:off x="629842" y="2057400"/>
            <a:ext cx="294917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0D3FDE1-C0E1-1A43-808E-540B38E53241}"/>
              </a:ext>
            </a:extLst>
          </p:cNvPr>
          <p:cNvSpPr>
            <a:spLocks noGrp="1"/>
          </p:cNvSpPr>
          <p:nvPr>
            <p:ph type="dt" sz="half" idx="10"/>
          </p:nvPr>
        </p:nvSpPr>
        <p:spPr/>
        <p:txBody>
          <a:bodyPr/>
          <a:lstStyle/>
          <a:p>
            <a:fld id="{4B7FF7D4-B9EF-4C3F-B75D-C508B6F4DFC3}" type="datetime1">
              <a:rPr lang="en-US" smtClean="0"/>
              <a:t>6/2/2019</a:t>
            </a:fld>
            <a:endParaRPr lang="en-US"/>
          </a:p>
        </p:txBody>
      </p:sp>
      <p:sp>
        <p:nvSpPr>
          <p:cNvPr id="6" name="Footer Placeholder 5">
            <a:extLst>
              <a:ext uri="{FF2B5EF4-FFF2-40B4-BE49-F238E27FC236}">
                <a16:creationId xmlns:a16="http://schemas.microsoft.com/office/drawing/2014/main" xmlns="" id="{6CA2F6C6-21C4-C344-AEEF-93DA201369B9}"/>
              </a:ext>
            </a:extLst>
          </p:cNvPr>
          <p:cNvSpPr>
            <a:spLocks noGrp="1"/>
          </p:cNvSpPr>
          <p:nvPr>
            <p:ph type="ftr" sz="quarter" idx="11"/>
          </p:nvPr>
        </p:nvSpPr>
        <p:spPr/>
        <p:txBody>
          <a:bodyPr/>
          <a:lstStyle/>
          <a:p>
            <a:r>
              <a:rPr lang="en-US" smtClean="0"/>
              <a:t>ESA Living Planet Symposium 2019</a:t>
            </a:r>
            <a:endParaRPr lang="en-US"/>
          </a:p>
        </p:txBody>
      </p:sp>
      <p:sp>
        <p:nvSpPr>
          <p:cNvPr id="7" name="Slide Number Placeholder 6">
            <a:extLst>
              <a:ext uri="{FF2B5EF4-FFF2-40B4-BE49-F238E27FC236}">
                <a16:creationId xmlns:a16="http://schemas.microsoft.com/office/drawing/2014/main" xmlns="" id="{043DF129-9BEC-E840-BCEB-5E681ED0B554}"/>
              </a:ext>
            </a:extLst>
          </p:cNvPr>
          <p:cNvSpPr>
            <a:spLocks noGrp="1"/>
          </p:cNvSpPr>
          <p:nvPr>
            <p:ph type="sldNum" sz="quarter" idx="12"/>
          </p:nvPr>
        </p:nvSpPr>
        <p:spPr/>
        <p:txBody>
          <a:bodyPr/>
          <a:lstStyle/>
          <a:p>
            <a:fld id="{B0B5C5E7-DE4A-594F-8F78-CEB37566F4A7}" type="slidenum">
              <a:rPr lang="en-US" smtClean="0"/>
              <a:t>‹#›</a:t>
            </a:fld>
            <a:endParaRPr lang="en-US"/>
          </a:p>
        </p:txBody>
      </p:sp>
    </p:spTree>
    <p:extLst>
      <p:ext uri="{BB962C8B-B14F-4D97-AF65-F5344CB8AC3E}">
        <p14:creationId xmlns:p14="http://schemas.microsoft.com/office/powerpoint/2010/main" val="3544499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C6D0ED6-C127-014A-8342-3D591C2BAADA}"/>
              </a:ext>
            </a:extLst>
          </p:cNvPr>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5BB2CBF-11A0-D743-A9BE-D60EAA325733}"/>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837B4F-0CED-5D45-994F-115269DB267B}"/>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131172-09F4-4182-8C55-68EE66AAA86F}" type="datetime1">
              <a:rPr lang="en-US" smtClean="0"/>
              <a:t>6/2/2019</a:t>
            </a:fld>
            <a:endParaRPr lang="en-US"/>
          </a:p>
        </p:txBody>
      </p:sp>
      <p:sp>
        <p:nvSpPr>
          <p:cNvPr id="5" name="Footer Placeholder 4">
            <a:extLst>
              <a:ext uri="{FF2B5EF4-FFF2-40B4-BE49-F238E27FC236}">
                <a16:creationId xmlns:a16="http://schemas.microsoft.com/office/drawing/2014/main" xmlns="" id="{AAD1C720-FD02-D74D-BC7C-E587C84A2B62}"/>
              </a:ext>
            </a:extLst>
          </p:cNvPr>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ESA Living Planet Symposium 2019</a:t>
            </a:r>
            <a:endParaRPr lang="en-US"/>
          </a:p>
        </p:txBody>
      </p:sp>
      <p:sp>
        <p:nvSpPr>
          <p:cNvPr id="6" name="Slide Number Placeholder 5">
            <a:extLst>
              <a:ext uri="{FF2B5EF4-FFF2-40B4-BE49-F238E27FC236}">
                <a16:creationId xmlns:a16="http://schemas.microsoft.com/office/drawing/2014/main" xmlns="" id="{6E9D9B70-F650-EF43-A772-B1D9ACD9067B}"/>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5C5E7-DE4A-594F-8F78-CEB37566F4A7}" type="slidenum">
              <a:rPr lang="en-US" smtClean="0"/>
              <a:t>‹#›</a:t>
            </a:fld>
            <a:endParaRPr lang="en-US"/>
          </a:p>
        </p:txBody>
      </p:sp>
    </p:spTree>
    <p:extLst>
      <p:ext uri="{BB962C8B-B14F-4D97-AF65-F5344CB8AC3E}">
        <p14:creationId xmlns:p14="http://schemas.microsoft.com/office/powerpoint/2010/main" val="3500923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27.jp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5.png"/><Relationship Id="rId15" Type="http://schemas.openxmlformats.org/officeDocument/2006/relationships/image" Target="../media/image24.png"/><Relationship Id="rId10" Type="http://schemas.openxmlformats.org/officeDocument/2006/relationships/image" Target="../media/image30.png"/><Relationship Id="rId9" Type="http://schemas.openxmlformats.org/officeDocument/2006/relationships/image" Target="../media/image29.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24.png"/><Relationship Id="rId4" Type="http://schemas.openxmlformats.org/officeDocument/2006/relationships/image" Target="../media/image61.png"/><Relationship Id="rId9"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6.emf"/><Relationship Id="rId4" Type="http://schemas.openxmlformats.org/officeDocument/2006/relationships/image" Target="../media/image65.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ctrTitle"/>
          </p:nvPr>
        </p:nvSpPr>
        <p:spPr>
          <a:xfrm>
            <a:off x="609601" y="1295400"/>
            <a:ext cx="7491300" cy="838000"/>
          </a:xfrm>
          <a:prstGeom prst="rect">
            <a:avLst/>
          </a:prstGeom>
          <a:noFill/>
          <a:ln>
            <a:noFill/>
          </a:ln>
        </p:spPr>
        <p:txBody>
          <a:bodyPr spcFirstLastPara="1" vert="horz" wrap="square" lIns="0" tIns="0" rIns="0" bIns="0" rtlCol="0" anchor="b" anchorCtr="0">
            <a:noAutofit/>
          </a:bodyPr>
          <a:lstStyle/>
          <a:p>
            <a:pPr algn="l">
              <a:lnSpc>
                <a:spcPct val="100000"/>
              </a:lnSpc>
              <a:spcBef>
                <a:spcPts val="0"/>
              </a:spcBef>
              <a:buClr>
                <a:schemeClr val="dk1"/>
              </a:buClr>
            </a:pPr>
            <a:r>
              <a:rPr lang="en" sz="3200" b="1">
                <a:solidFill>
                  <a:schemeClr val="dk1"/>
                </a:solidFill>
                <a:latin typeface="Verdana"/>
                <a:ea typeface="Verdana"/>
                <a:cs typeface="Verdana"/>
                <a:sym typeface="Verdana"/>
              </a:rPr>
              <a:t/>
            </a:r>
            <a:br>
              <a:rPr lang="en" sz="3200" b="1">
                <a:solidFill>
                  <a:schemeClr val="dk1"/>
                </a:solidFill>
                <a:latin typeface="Verdana"/>
                <a:ea typeface="Verdana"/>
                <a:cs typeface="Verdana"/>
                <a:sym typeface="Verdana"/>
              </a:rPr>
            </a:br>
            <a:r>
              <a:rPr lang="en" sz="3200" b="1">
                <a:solidFill>
                  <a:schemeClr val="dk1"/>
                </a:solidFill>
                <a:latin typeface="Verdana"/>
                <a:ea typeface="Verdana"/>
                <a:cs typeface="Verdana"/>
                <a:sym typeface="Verdana"/>
              </a:rPr>
              <a:t>  </a:t>
            </a:r>
            <a:endParaRPr/>
          </a:p>
        </p:txBody>
      </p:sp>
      <p:pic>
        <p:nvPicPr>
          <p:cNvPr id="114" name="Shape 114"/>
          <p:cNvPicPr preferRelativeResize="0"/>
          <p:nvPr/>
        </p:nvPicPr>
        <p:blipFill rotWithShape="1">
          <a:blip r:embed="rId3">
            <a:alphaModFix/>
          </a:blip>
          <a:srcRect b="21179"/>
          <a:stretch/>
        </p:blipFill>
        <p:spPr>
          <a:xfrm>
            <a:off x="1" y="0"/>
            <a:ext cx="2771700" cy="6858000"/>
          </a:xfrm>
          <a:prstGeom prst="rect">
            <a:avLst/>
          </a:prstGeom>
          <a:noFill/>
          <a:ln w="9525" cap="flat" cmpd="sng">
            <a:solidFill>
              <a:srgbClr val="000000"/>
            </a:solidFill>
            <a:prstDash val="solid"/>
            <a:miter lim="8000"/>
            <a:headEnd type="none" w="sm" len="sm"/>
            <a:tailEnd type="none" w="sm" len="sm"/>
          </a:ln>
        </p:spPr>
      </p:pic>
      <p:sp>
        <p:nvSpPr>
          <p:cNvPr id="115" name="Shape 115"/>
          <p:cNvSpPr txBox="1"/>
          <p:nvPr/>
        </p:nvSpPr>
        <p:spPr>
          <a:xfrm>
            <a:off x="2633199" y="1715262"/>
            <a:ext cx="6372300" cy="1779427"/>
          </a:xfrm>
          <a:prstGeom prst="rect">
            <a:avLst/>
          </a:prstGeom>
          <a:noFill/>
          <a:ln>
            <a:noFill/>
          </a:ln>
        </p:spPr>
        <p:txBody>
          <a:bodyPr spcFirstLastPara="1" wrap="square" lIns="121900" tIns="60933" rIns="121900" bIns="60933" anchor="ctr" anchorCtr="0">
            <a:noAutofit/>
          </a:bodyPr>
          <a:lstStyle/>
          <a:p>
            <a:pPr lvl="0" algn="ctr">
              <a:buClr>
                <a:srgbClr val="0070C0"/>
              </a:buClr>
            </a:pPr>
            <a:r>
              <a:rPr lang="en-US" sz="3200" dirty="0" smtClean="0">
                <a:solidFill>
                  <a:srgbClr val="0070C0"/>
                </a:solidFill>
                <a:latin typeface="Verdana"/>
                <a:ea typeface="Verdana"/>
                <a:cs typeface="Verdana"/>
              </a:rPr>
              <a:t>Dual frequency airborne radar altimetry for sea ice and land ice observations</a:t>
            </a:r>
            <a:endParaRPr lang="en-US" sz="3200" dirty="0">
              <a:solidFill>
                <a:srgbClr val="0070C0"/>
              </a:solidFill>
              <a:latin typeface="Verdana"/>
              <a:ea typeface="Verdana"/>
              <a:cs typeface="Verdana"/>
            </a:endParaRPr>
          </a:p>
        </p:txBody>
      </p:sp>
      <p:sp>
        <p:nvSpPr>
          <p:cNvPr id="116" name="Shape 116"/>
          <p:cNvSpPr txBox="1"/>
          <p:nvPr/>
        </p:nvSpPr>
        <p:spPr>
          <a:xfrm>
            <a:off x="2702449" y="4019878"/>
            <a:ext cx="6233799" cy="1033883"/>
          </a:xfrm>
          <a:prstGeom prst="rect">
            <a:avLst/>
          </a:prstGeom>
          <a:noFill/>
          <a:ln>
            <a:noFill/>
          </a:ln>
        </p:spPr>
        <p:txBody>
          <a:bodyPr spcFirstLastPara="1" wrap="square" lIns="121900" tIns="121900" rIns="121900" bIns="121900" anchor="t" anchorCtr="0">
            <a:noAutofit/>
          </a:bodyPr>
          <a:lstStyle/>
          <a:p>
            <a:pPr algn="ctr"/>
            <a:r>
              <a:rPr lang="da-DK" sz="2000" dirty="0"/>
              <a:t>Sine M. Hvidegaard, </a:t>
            </a:r>
            <a:r>
              <a:rPr lang="da-DK" sz="2000" b="1" dirty="0"/>
              <a:t>Henriette </a:t>
            </a:r>
            <a:r>
              <a:rPr lang="da-DK" sz="2000" b="1" dirty="0" smtClean="0"/>
              <a:t>Skourup</a:t>
            </a:r>
            <a:r>
              <a:rPr lang="da-DK" sz="2000" dirty="0" smtClean="0"/>
              <a:t>, </a:t>
            </a:r>
          </a:p>
          <a:p>
            <a:pPr algn="ctr"/>
            <a:r>
              <a:rPr lang="en" sz="2000" dirty="0"/>
              <a:t>Sebastian B. </a:t>
            </a:r>
            <a:r>
              <a:rPr lang="en" sz="2000" dirty="0" smtClean="0"/>
              <a:t>Simonsen, </a:t>
            </a:r>
            <a:r>
              <a:rPr lang="en" sz="2000" dirty="0"/>
              <a:t>Rene </a:t>
            </a:r>
            <a:r>
              <a:rPr lang="en" sz="2000" dirty="0" smtClean="0"/>
              <a:t>Forsberg, Louise Sandberg Sørensen, Veit Helm, Alex Coccia, Karlus Macedo, Tânia Casal, and Malcolm Davidson</a:t>
            </a:r>
            <a:endParaRPr lang="en-GB" sz="2400" dirty="0"/>
          </a:p>
          <a:p>
            <a:pPr algn="ctr"/>
            <a:endParaRPr sz="2400" dirty="0"/>
          </a:p>
        </p:txBody>
      </p:sp>
      <p:pic>
        <p:nvPicPr>
          <p:cNvPr id="3" name="Picture 2">
            <a:extLst>
              <a:ext uri="{FF2B5EF4-FFF2-40B4-BE49-F238E27FC236}">
                <a16:creationId xmlns:a16="http://schemas.microsoft.com/office/drawing/2014/main" xmlns="" id="{E3882AB4-462F-514B-9F3C-70423352BD67}"/>
              </a:ext>
            </a:extLst>
          </p:cNvPr>
          <p:cNvPicPr>
            <a:picLocks noChangeAspect="1"/>
          </p:cNvPicPr>
          <p:nvPr/>
        </p:nvPicPr>
        <p:blipFill>
          <a:blip r:embed="rId4"/>
          <a:stretch>
            <a:fillRect/>
          </a:stretch>
        </p:blipFill>
        <p:spPr>
          <a:xfrm>
            <a:off x="3013" y="3238923"/>
            <a:ext cx="2768689" cy="3619081"/>
          </a:xfrm>
          <a:prstGeom prst="rect">
            <a:avLst/>
          </a:prstGeom>
        </p:spPr>
      </p:pic>
      <p:sp>
        <p:nvSpPr>
          <p:cNvPr id="4" name="TextBox 3">
            <a:extLst>
              <a:ext uri="{FF2B5EF4-FFF2-40B4-BE49-F238E27FC236}">
                <a16:creationId xmlns:a16="http://schemas.microsoft.com/office/drawing/2014/main" xmlns="" id="{8BA0C56B-01FC-EE46-9E15-99364DCF3F56}"/>
              </a:ext>
            </a:extLst>
          </p:cNvPr>
          <p:cNvSpPr txBox="1"/>
          <p:nvPr/>
        </p:nvSpPr>
        <p:spPr>
          <a:xfrm rot="5400000">
            <a:off x="1237307" y="4547848"/>
            <a:ext cx="2791791" cy="338554"/>
          </a:xfrm>
          <a:prstGeom prst="rect">
            <a:avLst/>
          </a:prstGeom>
          <a:noFill/>
        </p:spPr>
        <p:txBody>
          <a:bodyPr wrap="square" rtlCol="0">
            <a:spAutoFit/>
          </a:bodyPr>
          <a:lstStyle/>
          <a:p>
            <a:r>
              <a:rPr lang="en-US" sz="1600">
                <a:solidFill>
                  <a:schemeClr val="bg1"/>
                </a:solidFill>
              </a:rPr>
              <a:t>www.space.dtu.dk</a:t>
            </a:r>
          </a:p>
        </p:txBody>
      </p:sp>
      <p:pic>
        <p:nvPicPr>
          <p:cNvPr id="8" name="Picture 7">
            <a:extLst>
              <a:ext uri="{FF2B5EF4-FFF2-40B4-BE49-F238E27FC236}">
                <a16:creationId xmlns:a16="http://schemas.microsoft.com/office/drawing/2014/main" xmlns="" id="{888540F8-26EA-5B43-A51A-C4E66F0D98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6285"/>
          <a:stretch/>
        </p:blipFill>
        <p:spPr>
          <a:xfrm>
            <a:off x="5508492" y="6226629"/>
            <a:ext cx="831972" cy="633679"/>
          </a:xfrm>
          <a:prstGeom prst="rect">
            <a:avLst/>
          </a:prstGeom>
        </p:spPr>
      </p:pic>
      <p:pic>
        <p:nvPicPr>
          <p:cNvPr id="5" name="Picture 4">
            <a:extLst>
              <a:ext uri="{FF2B5EF4-FFF2-40B4-BE49-F238E27FC236}">
                <a16:creationId xmlns:a16="http://schemas.microsoft.com/office/drawing/2014/main" xmlns="" id="{37F47D3F-5066-9747-9D89-6E7EE8A45A65}"/>
              </a:ext>
            </a:extLst>
          </p:cNvPr>
          <p:cNvPicPr>
            <a:picLocks noChangeAspect="1"/>
          </p:cNvPicPr>
          <p:nvPr/>
        </p:nvPicPr>
        <p:blipFill>
          <a:blip r:embed="rId6"/>
          <a:stretch>
            <a:fillRect/>
          </a:stretch>
        </p:blipFill>
        <p:spPr>
          <a:xfrm>
            <a:off x="6396807" y="-5726"/>
            <a:ext cx="2753524" cy="1366857"/>
          </a:xfrm>
          <a:prstGeom prst="rect">
            <a:avLst/>
          </a:prstGeom>
        </p:spPr>
      </p:pic>
      <p:pic>
        <p:nvPicPr>
          <p:cNvPr id="6" name="Picture 5">
            <a:extLst>
              <a:ext uri="{FF2B5EF4-FFF2-40B4-BE49-F238E27FC236}">
                <a16:creationId xmlns:a16="http://schemas.microsoft.com/office/drawing/2014/main" xmlns="" id="{4830A519-2B1D-A74B-B6C4-5F6CCFA936B1}"/>
              </a:ext>
            </a:extLst>
          </p:cNvPr>
          <p:cNvPicPr>
            <a:picLocks noChangeAspect="1"/>
          </p:cNvPicPr>
          <p:nvPr/>
        </p:nvPicPr>
        <p:blipFill>
          <a:blip r:embed="rId7"/>
          <a:stretch>
            <a:fillRect/>
          </a:stretch>
        </p:blipFill>
        <p:spPr>
          <a:xfrm>
            <a:off x="7713028" y="6193227"/>
            <a:ext cx="1430179" cy="659035"/>
          </a:xfrm>
          <a:prstGeom prst="rect">
            <a:avLst/>
          </a:prstGeom>
        </p:spPr>
      </p:pic>
      <p:pic>
        <p:nvPicPr>
          <p:cNvPr id="7" name="Picture 6">
            <a:extLst>
              <a:ext uri="{FF2B5EF4-FFF2-40B4-BE49-F238E27FC236}">
                <a16:creationId xmlns:a16="http://schemas.microsoft.com/office/drawing/2014/main" xmlns="" id="{DC747F3C-36B4-014F-AE73-DEDD66389157}"/>
              </a:ext>
            </a:extLst>
          </p:cNvPr>
          <p:cNvPicPr>
            <a:picLocks noChangeAspect="1"/>
          </p:cNvPicPr>
          <p:nvPr/>
        </p:nvPicPr>
        <p:blipFill>
          <a:blip r:embed="rId8"/>
          <a:stretch>
            <a:fillRect/>
          </a:stretch>
        </p:blipFill>
        <p:spPr>
          <a:xfrm>
            <a:off x="2848429" y="6214553"/>
            <a:ext cx="642938" cy="642938"/>
          </a:xfrm>
          <a:prstGeom prst="rect">
            <a:avLst/>
          </a:prstGeom>
        </p:spPr>
      </p:pic>
    </p:spTree>
    <p:extLst>
      <p:ext uri="{BB962C8B-B14F-4D97-AF65-F5344CB8AC3E}">
        <p14:creationId xmlns:p14="http://schemas.microsoft.com/office/powerpoint/2010/main" val="3558080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Shape 204" descr="AllGPS.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22380" r="12259" b="18585"/>
          <a:stretch>
            <a:fillRect/>
          </a:stretch>
        </p:blipFill>
        <p:spPr bwMode="auto">
          <a:xfrm>
            <a:off x="3922186" y="1070503"/>
            <a:ext cx="4535488"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Shape 204" descr="AllGPS.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89067"/>
          <a:stretch>
            <a:fillRect/>
          </a:stretch>
        </p:blipFill>
        <p:spPr bwMode="auto">
          <a:xfrm>
            <a:off x="8543399" y="413278"/>
            <a:ext cx="41751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5-Point Star 32"/>
          <p:cNvSpPr/>
          <p:nvPr/>
        </p:nvSpPr>
        <p:spPr>
          <a:xfrm>
            <a:off x="4765372" y="1720358"/>
            <a:ext cx="180000" cy="180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34" name="5-Point Star 33"/>
          <p:cNvSpPr/>
          <p:nvPr/>
        </p:nvSpPr>
        <p:spPr>
          <a:xfrm>
            <a:off x="4885114" y="1763898"/>
            <a:ext cx="180000" cy="180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35" name="5-Point Star 34"/>
          <p:cNvSpPr/>
          <p:nvPr/>
        </p:nvSpPr>
        <p:spPr>
          <a:xfrm>
            <a:off x="4950426" y="1763894"/>
            <a:ext cx="180000" cy="180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pic>
        <p:nvPicPr>
          <p:cNvPr id="36" name="Shape 691"/>
          <p:cNvPicPr preferRelativeResize="0"/>
          <p:nvPr/>
        </p:nvPicPr>
        <p:blipFill rotWithShape="1">
          <a:blip r:embed="rId4">
            <a:alphaModFix/>
          </a:blip>
          <a:srcRect l="35486" r="34836"/>
          <a:stretch/>
        </p:blipFill>
        <p:spPr>
          <a:xfrm>
            <a:off x="7195842" y="435050"/>
            <a:ext cx="1261832" cy="2592412"/>
          </a:xfrm>
          <a:prstGeom prst="rect">
            <a:avLst/>
          </a:prstGeom>
          <a:noFill/>
          <a:ln w="9525" cap="flat" cmpd="sng">
            <a:solidFill>
              <a:srgbClr val="000000"/>
            </a:solidFill>
            <a:prstDash val="solid"/>
            <a:round/>
            <a:headEnd type="none" w="sm" len="sm"/>
            <a:tailEnd type="none" w="sm" len="sm"/>
          </a:ln>
        </p:spPr>
      </p:pic>
      <p:sp>
        <p:nvSpPr>
          <p:cNvPr id="2" name="Footer Placeholder 1"/>
          <p:cNvSpPr>
            <a:spLocks noGrp="1"/>
          </p:cNvSpPr>
          <p:nvPr>
            <p:ph type="ftr" sz="quarter" idx="11"/>
          </p:nvPr>
        </p:nvSpPr>
        <p:spPr/>
        <p:txBody>
          <a:bodyPr/>
          <a:lstStyle/>
          <a:p>
            <a:r>
              <a:rPr lang="en-US" smtClean="0"/>
              <a:t>ESA Living Planet Symposium 2019</a:t>
            </a:r>
            <a:endParaRPr lang="en-US"/>
          </a:p>
        </p:txBody>
      </p:sp>
      <p:sp>
        <p:nvSpPr>
          <p:cNvPr id="3" name="Slide Number Placeholder 2"/>
          <p:cNvSpPr>
            <a:spLocks noGrp="1"/>
          </p:cNvSpPr>
          <p:nvPr>
            <p:ph type="sldNum" sz="quarter" idx="12"/>
          </p:nvPr>
        </p:nvSpPr>
        <p:spPr/>
        <p:txBody>
          <a:bodyPr/>
          <a:lstStyle/>
          <a:p>
            <a:fld id="{B0B5C5E7-DE4A-594F-8F78-CEB37566F4A7}" type="slidenum">
              <a:rPr lang="en-US" smtClean="0"/>
              <a:t>10</a:t>
            </a:fld>
            <a:endParaRPr lang="en-US"/>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2086" t="16970" r="31441" b="18387"/>
          <a:stretch/>
        </p:blipFill>
        <p:spPr>
          <a:xfrm>
            <a:off x="1250170" y="3175331"/>
            <a:ext cx="4599135" cy="2975198"/>
          </a:xfrm>
          <a:prstGeom prst="rect">
            <a:avLst/>
          </a:prstGeom>
          <a:ln>
            <a:solidFill>
              <a:schemeClr val="tx1"/>
            </a:solidFill>
          </a:ln>
        </p:spPr>
      </p:pic>
      <p:cxnSp>
        <p:nvCxnSpPr>
          <p:cNvPr id="6" name="Straight Arrow Connector 5"/>
          <p:cNvCxnSpPr/>
          <p:nvPr/>
        </p:nvCxnSpPr>
        <p:spPr>
          <a:xfrm flipH="1">
            <a:off x="2558544" y="3467636"/>
            <a:ext cx="1325140" cy="1728192"/>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86319">
            <a:off x="2283788" y="4054279"/>
            <a:ext cx="1593385" cy="369332"/>
          </a:xfrm>
          <a:prstGeom prst="rect">
            <a:avLst/>
          </a:prstGeom>
          <a:noFill/>
        </p:spPr>
        <p:txBody>
          <a:bodyPr wrap="none" rtlCol="0">
            <a:spAutoFit/>
          </a:bodyPr>
          <a:lstStyle/>
          <a:p>
            <a:r>
              <a:rPr lang="da-DK">
                <a:solidFill>
                  <a:schemeClr val="tx1">
                    <a:lumMod val="50000"/>
                    <a:lumOff val="50000"/>
                  </a:schemeClr>
                </a:solidFill>
              </a:rPr>
              <a:t>Flight </a:t>
            </a:r>
            <a:r>
              <a:rPr lang="da-DK" err="1">
                <a:solidFill>
                  <a:schemeClr val="tx1">
                    <a:lumMod val="50000"/>
                    <a:lumOff val="50000"/>
                  </a:schemeClr>
                </a:solidFill>
              </a:rPr>
              <a:t>direction</a:t>
            </a:r>
            <a:endParaRPr lang="da-DK">
              <a:solidFill>
                <a:schemeClr val="tx1">
                  <a:lumMod val="50000"/>
                  <a:lumOff val="50000"/>
                </a:schemeClr>
              </a:solidFill>
            </a:endParaRPr>
          </a:p>
        </p:txBody>
      </p:sp>
      <p:sp>
        <p:nvSpPr>
          <p:cNvPr id="8" name="TextBox 7"/>
          <p:cNvSpPr txBox="1"/>
          <p:nvPr/>
        </p:nvSpPr>
        <p:spPr>
          <a:xfrm>
            <a:off x="1390054" y="3259654"/>
            <a:ext cx="1515735" cy="646331"/>
          </a:xfrm>
          <a:prstGeom prst="rect">
            <a:avLst/>
          </a:prstGeom>
          <a:solidFill>
            <a:schemeClr val="bg1"/>
          </a:solidFill>
          <a:ln>
            <a:solidFill>
              <a:schemeClr val="tx1"/>
            </a:solidFill>
          </a:ln>
        </p:spPr>
        <p:txBody>
          <a:bodyPr wrap="square" rtlCol="0" anchor="t">
            <a:spAutoFit/>
          </a:bodyPr>
          <a:lstStyle/>
          <a:p>
            <a:r>
              <a:rPr lang="da-DK" b="1" dirty="0">
                <a:solidFill>
                  <a:srgbClr val="05FB1C"/>
                </a:solidFill>
              </a:rPr>
              <a:t>ASIRAS Green</a:t>
            </a:r>
          </a:p>
          <a:p>
            <a:r>
              <a:rPr lang="da-DK" b="1" dirty="0"/>
              <a:t>KAREN Black</a:t>
            </a:r>
          </a:p>
        </p:txBody>
      </p:sp>
      <p:sp>
        <p:nvSpPr>
          <p:cNvPr id="9" name="Rectangle 8"/>
          <p:cNvSpPr/>
          <p:nvPr/>
        </p:nvSpPr>
        <p:spPr>
          <a:xfrm>
            <a:off x="1521642" y="1354982"/>
            <a:ext cx="2341158" cy="1477328"/>
          </a:xfrm>
          <a:prstGeom prst="rect">
            <a:avLst/>
          </a:prstGeom>
        </p:spPr>
        <p:txBody>
          <a:bodyPr wrap="square" anchor="t">
            <a:spAutoFit/>
          </a:bodyPr>
          <a:lstStyle/>
          <a:p>
            <a:r>
              <a:rPr lang="en-US" dirty="0" err="1">
                <a:latin typeface="+mj-lt"/>
              </a:rPr>
              <a:t>Leverarms</a:t>
            </a:r>
            <a:r>
              <a:rPr lang="en-US" dirty="0">
                <a:latin typeface="+mj-lt"/>
              </a:rPr>
              <a:t> between the </a:t>
            </a:r>
            <a:r>
              <a:rPr lang="en-US" dirty="0" smtClean="0">
                <a:latin typeface="+mj-lt"/>
              </a:rPr>
              <a:t>ASIRAS and </a:t>
            </a:r>
            <a:r>
              <a:rPr lang="en-US" dirty="0">
                <a:latin typeface="+mj-lt"/>
              </a:rPr>
              <a:t>KAREN </a:t>
            </a:r>
            <a:r>
              <a:rPr lang="en-US" dirty="0" smtClean="0">
                <a:latin typeface="+mj-lt"/>
              </a:rPr>
              <a:t>reference points 2016:</a:t>
            </a:r>
          </a:p>
          <a:p>
            <a:pPr algn="ctr"/>
            <a:r>
              <a:rPr lang="en-US" dirty="0" smtClean="0">
                <a:latin typeface="+mj-lt"/>
              </a:rPr>
              <a:t>dx</a:t>
            </a:r>
            <a:r>
              <a:rPr lang="en-US" dirty="0">
                <a:latin typeface="+mj-lt"/>
              </a:rPr>
              <a:t>=+0.33m, </a:t>
            </a:r>
            <a:r>
              <a:rPr lang="en-US" dirty="0" err="1">
                <a:latin typeface="+mj-lt"/>
              </a:rPr>
              <a:t>dy</a:t>
            </a:r>
            <a:r>
              <a:rPr lang="en-US" dirty="0">
                <a:latin typeface="+mj-lt"/>
              </a:rPr>
              <a:t>=-0.02m, </a:t>
            </a:r>
            <a:r>
              <a:rPr lang="en-US" dirty="0" err="1">
                <a:latin typeface="+mj-lt"/>
              </a:rPr>
              <a:t>dz</a:t>
            </a:r>
            <a:r>
              <a:rPr lang="en-US" dirty="0">
                <a:latin typeface="+mj-lt"/>
              </a:rPr>
              <a:t>=+0.255m </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4714" y="3047778"/>
            <a:ext cx="1923429" cy="1440000"/>
          </a:xfrm>
          <a:prstGeom prst="rect">
            <a:avLst/>
          </a:prstGeom>
          <a:ln>
            <a:solidFill>
              <a:schemeClr val="tx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4714" y="4739827"/>
            <a:ext cx="1923429" cy="1440000"/>
          </a:xfrm>
          <a:prstGeom prst="rect">
            <a:avLst/>
          </a:prstGeom>
          <a:ln>
            <a:solidFill>
              <a:schemeClr val="tx1"/>
            </a:solidFill>
          </a:ln>
        </p:spPr>
      </p:pic>
      <p:sp>
        <p:nvSpPr>
          <p:cNvPr id="18" name="TextBox 15">
            <a:extLst>
              <a:ext uri="{FF2B5EF4-FFF2-40B4-BE49-F238E27FC236}">
                <a16:creationId xmlns="" xmlns:a16="http://schemas.microsoft.com/office/drawing/2014/main" id="{BD673008-99F3-4B4F-9818-530130E0311D}"/>
              </a:ext>
            </a:extLst>
          </p:cNvPr>
          <p:cNvSpPr txBox="1"/>
          <p:nvPr/>
        </p:nvSpPr>
        <p:spPr>
          <a:xfrm>
            <a:off x="6896248" y="2982086"/>
            <a:ext cx="1226618" cy="215444"/>
          </a:xfrm>
          <a:prstGeom prst="rect">
            <a:avLst/>
          </a:prstGeom>
          <a:noFill/>
        </p:spPr>
        <p:txBody>
          <a:bodyPr wrap="none" rtlCol="0" anchor="t">
            <a:spAutoFit/>
          </a:bodyPr>
          <a:lstStyle/>
          <a:p>
            <a:r>
              <a:rPr lang="da-DK" sz="800" dirty="0"/>
              <a:t>20161027 at EGIG T1 </a:t>
            </a:r>
          </a:p>
        </p:txBody>
      </p:sp>
      <p:cxnSp>
        <p:nvCxnSpPr>
          <p:cNvPr id="19" name="Lige pilforbindelse 7">
            <a:extLst>
              <a:ext uri="{FF2B5EF4-FFF2-40B4-BE49-F238E27FC236}">
                <a16:creationId xmlns="" xmlns:a16="http://schemas.microsoft.com/office/drawing/2014/main" id="{E55896ED-1920-4D0D-8C1F-D1D6388B1FEA}"/>
              </a:ext>
            </a:extLst>
          </p:cNvPr>
          <p:cNvCxnSpPr/>
          <p:nvPr/>
        </p:nvCxnSpPr>
        <p:spPr>
          <a:xfrm>
            <a:off x="6896248" y="2922167"/>
            <a:ext cx="10129" cy="348253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0" name="Lige pilforbindelse 22">
            <a:extLst>
              <a:ext uri="{FF2B5EF4-FFF2-40B4-BE49-F238E27FC236}">
                <a16:creationId xmlns="" xmlns:a16="http://schemas.microsoft.com/office/drawing/2014/main" id="{49AA7D87-0637-4C90-995A-81B4AC3446CF}"/>
              </a:ext>
            </a:extLst>
          </p:cNvPr>
          <p:cNvCxnSpPr>
            <a:cxnSpLocks/>
          </p:cNvCxnSpPr>
          <p:nvPr/>
        </p:nvCxnSpPr>
        <p:spPr>
          <a:xfrm>
            <a:off x="6917950" y="2922166"/>
            <a:ext cx="10129" cy="348253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1" name="Tekstfelt 23">
            <a:extLst>
              <a:ext uri="{FF2B5EF4-FFF2-40B4-BE49-F238E27FC236}">
                <a16:creationId xmlns="" xmlns:a16="http://schemas.microsoft.com/office/drawing/2014/main" id="{BB523874-C9C5-404C-8781-0AB64F7CA4AF}"/>
              </a:ext>
            </a:extLst>
          </p:cNvPr>
          <p:cNvSpPr txBox="1"/>
          <p:nvPr/>
        </p:nvSpPr>
        <p:spPr>
          <a:xfrm>
            <a:off x="6906377" y="4482866"/>
            <a:ext cx="1006997"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 dirty="0"/>
              <a:t>dx=0.24m </a:t>
            </a:r>
            <a:endParaRPr lang="da-DK" dirty="0"/>
          </a:p>
        </p:txBody>
      </p:sp>
      <p:pic>
        <p:nvPicPr>
          <p:cNvPr id="22" name="Picture 21">
            <a:extLst>
              <a:ext uri="{FF2B5EF4-FFF2-40B4-BE49-F238E27FC236}">
                <a16:creationId xmlns="" xmlns:a16="http://schemas.microsoft.com/office/drawing/2014/main" id="{449660E6-AD0D-C24D-9CA5-024E145036F9}"/>
              </a:ext>
            </a:extLst>
          </p:cNvPr>
          <p:cNvPicPr>
            <a:picLocks noChangeAspect="1"/>
          </p:cNvPicPr>
          <p:nvPr/>
        </p:nvPicPr>
        <p:blipFill rotWithShape="1">
          <a:blip r:embed="rId8">
            <a:extLst>
              <a:ext uri="{28A0092B-C50C-407E-A947-70E740481C1C}">
                <a14:useLocalDpi xmlns:a14="http://schemas.microsoft.com/office/drawing/2010/main" val="0"/>
              </a:ext>
            </a:extLst>
          </a:blip>
          <a:srcRect l="12520" t="6752" r="59260" b="57808"/>
          <a:stretch/>
        </p:blipFill>
        <p:spPr>
          <a:xfrm>
            <a:off x="5492686" y="4189535"/>
            <a:ext cx="1202432" cy="1130529"/>
          </a:xfrm>
          <a:prstGeom prst="rect">
            <a:avLst/>
          </a:prstGeom>
          <a:ln>
            <a:solidFill>
              <a:schemeClr val="tx1"/>
            </a:solidFill>
          </a:ln>
        </p:spPr>
      </p:pic>
      <p:pic>
        <p:nvPicPr>
          <p:cNvPr id="23" name="Picture 22">
            <a:extLst>
              <a:ext uri="{FF2B5EF4-FFF2-40B4-BE49-F238E27FC236}">
                <a16:creationId xmlns="" xmlns:a16="http://schemas.microsoft.com/office/drawing/2014/main" id="{286A1FFD-0D73-7344-AE66-CC8321C25986}"/>
              </a:ext>
            </a:extLst>
          </p:cNvPr>
          <p:cNvPicPr>
            <a:picLocks noChangeAspect="1"/>
          </p:cNvPicPr>
          <p:nvPr/>
        </p:nvPicPr>
        <p:blipFill rotWithShape="1">
          <a:blip r:embed="rId7">
            <a:extLst>
              <a:ext uri="{28A0092B-C50C-407E-A947-70E740481C1C}">
                <a14:useLocalDpi xmlns:a14="http://schemas.microsoft.com/office/drawing/2010/main" val="0"/>
              </a:ext>
            </a:extLst>
          </a:blip>
          <a:srcRect l="12858" t="8449" r="58921" b="56742"/>
          <a:stretch/>
        </p:blipFill>
        <p:spPr>
          <a:xfrm>
            <a:off x="5492144" y="2695671"/>
            <a:ext cx="1213807" cy="1120885"/>
          </a:xfrm>
          <a:prstGeom prst="rect">
            <a:avLst/>
          </a:prstGeom>
          <a:ln>
            <a:solidFill>
              <a:schemeClr val="tx1"/>
            </a:solidFill>
          </a:ln>
        </p:spPr>
      </p:pic>
      <p:sp>
        <p:nvSpPr>
          <p:cNvPr id="24" name="Oval 23">
            <a:extLst>
              <a:ext uri="{FF2B5EF4-FFF2-40B4-BE49-F238E27FC236}">
                <a16:creationId xmlns="" xmlns:a16="http://schemas.microsoft.com/office/drawing/2014/main" id="{D474FB57-C31B-2E42-91A4-11D8D9580673}"/>
              </a:ext>
            </a:extLst>
          </p:cNvPr>
          <p:cNvSpPr/>
          <p:nvPr/>
        </p:nvSpPr>
        <p:spPr>
          <a:xfrm>
            <a:off x="6160353" y="2742455"/>
            <a:ext cx="174361" cy="1797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16CA52F2-4715-9147-BF4F-0E4E5B34987A}"/>
              </a:ext>
            </a:extLst>
          </p:cNvPr>
          <p:cNvSpPr/>
          <p:nvPr/>
        </p:nvSpPr>
        <p:spPr>
          <a:xfrm>
            <a:off x="6181943" y="4420502"/>
            <a:ext cx="174361" cy="1797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4463" y="144463"/>
            <a:ext cx="11620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5-Point Star 26">
            <a:extLst>
              <a:ext uri="{FF2B5EF4-FFF2-40B4-BE49-F238E27FC236}"/>
            </a:extLst>
          </p:cNvPr>
          <p:cNvSpPr/>
          <p:nvPr/>
        </p:nvSpPr>
        <p:spPr bwMode="auto">
          <a:xfrm>
            <a:off x="382588" y="765175"/>
            <a:ext cx="157162" cy="14287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lIns="0" tIns="0" rIns="0" bIns="0"/>
          <a:lstStyle/>
          <a:p>
            <a:pPr>
              <a:defRPr/>
            </a:pPr>
            <a:endParaRPr lang="da-DK">
              <a:latin typeface="Verdana" pitchFamily="-65" charset="0"/>
              <a:ea typeface="MS PGothic" pitchFamily="34" charset="-128"/>
            </a:endParaRPr>
          </a:p>
        </p:txBody>
      </p:sp>
      <p:sp>
        <p:nvSpPr>
          <p:cNvPr id="28"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err="1" smtClean="0">
                <a:solidFill>
                  <a:schemeClr val="accent1"/>
                </a:solidFill>
              </a:rPr>
              <a:t>Horizontal</a:t>
            </a:r>
            <a:r>
              <a:rPr lang="da-DK" sz="4000" dirty="0" smtClean="0">
                <a:solidFill>
                  <a:schemeClr val="accent1"/>
                </a:solidFill>
              </a:rPr>
              <a:t> </a:t>
            </a:r>
            <a:r>
              <a:rPr lang="da-DK" sz="4000" dirty="0" err="1" smtClean="0">
                <a:solidFill>
                  <a:schemeClr val="accent1"/>
                </a:solidFill>
              </a:rPr>
              <a:t>alignment</a:t>
            </a:r>
            <a:r>
              <a:rPr lang="da-DK" sz="4000" dirty="0" smtClean="0">
                <a:solidFill>
                  <a:schemeClr val="accent1"/>
                </a:solidFill>
              </a:rPr>
              <a:t> </a:t>
            </a:r>
            <a:endParaRPr lang="da-DK" sz="4000" dirty="0">
              <a:solidFill>
                <a:schemeClr val="accent1"/>
              </a:solidFill>
            </a:endParaRPr>
          </a:p>
        </p:txBody>
      </p:sp>
    </p:spTree>
    <p:extLst>
      <p:ext uri="{BB962C8B-B14F-4D97-AF65-F5344CB8AC3E}">
        <p14:creationId xmlns:p14="http://schemas.microsoft.com/office/powerpoint/2010/main" val="363084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animBg="1"/>
      <p:bldP spid="24" grpId="1" animBg="1"/>
      <p:bldP spid="25" grpId="0" animBg="1"/>
      <p:bldP spid="2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1">
            <a:extLst>
              <a:ext uri="{FF2B5EF4-FFF2-40B4-BE49-F238E27FC236}">
                <a16:creationId xmlns="" xmlns:a16="http://schemas.microsoft.com/office/drawing/2014/main" id="{EE6ABC0D-2B30-47DD-8F7C-12DEE6AA9BEE}"/>
              </a:ext>
            </a:extLst>
          </p:cNvPr>
          <p:cNvSpPr txBox="1"/>
          <p:nvPr/>
        </p:nvSpPr>
        <p:spPr>
          <a:xfrm>
            <a:off x="533983" y="2719200"/>
            <a:ext cx="4572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smtClean="0">
                <a:latin typeface="Verdana"/>
              </a:rPr>
              <a:t>Percolation zone</a:t>
            </a:r>
            <a:endParaRPr lang="da-DK" dirty="0"/>
          </a:p>
        </p:txBody>
      </p:sp>
      <p:pic>
        <p:nvPicPr>
          <p:cNvPr id="5" name="Picture 5" descr="Et billede, der indeholder tekst&#10;&#10;Beskrivelse, der er oprettet med meget høj tiltro">
            <a:extLst>
              <a:ext uri="{FF2B5EF4-FFF2-40B4-BE49-F238E27FC236}">
                <a16:creationId xmlns="" xmlns:a16="http://schemas.microsoft.com/office/drawing/2014/main" id="{66B54D28-0E6A-471D-BBE6-20B6306D3A2E}"/>
              </a:ext>
            </a:extLst>
          </p:cNvPr>
          <p:cNvPicPr>
            <a:picLocks noChangeAspect="1"/>
          </p:cNvPicPr>
          <p:nvPr/>
        </p:nvPicPr>
        <p:blipFill rotWithShape="1">
          <a:blip r:embed="rId2">
            <a:extLst>
              <a:ext uri="{28A0092B-C50C-407E-A947-70E740481C1C}">
                <a14:useLocalDpi xmlns:a14="http://schemas.microsoft.com/office/drawing/2010/main" val="0"/>
              </a:ext>
            </a:extLst>
          </a:blip>
          <a:srcRect b="19385"/>
          <a:stretch/>
        </p:blipFill>
        <p:spPr>
          <a:xfrm>
            <a:off x="2858888" y="1026012"/>
            <a:ext cx="3363892" cy="1793382"/>
          </a:xfrm>
          <a:prstGeom prst="rect">
            <a:avLst/>
          </a:prstGeom>
        </p:spPr>
      </p:pic>
      <p:sp>
        <p:nvSpPr>
          <p:cNvPr id="6" name="Rectangle 15">
            <a:extLst>
              <a:ext uri="{FF2B5EF4-FFF2-40B4-BE49-F238E27FC236}">
                <a16:creationId xmlns="" xmlns:a16="http://schemas.microsoft.com/office/drawing/2014/main" id="{23121A44-3FA8-4BF4-9CC5-A786F891868A}"/>
              </a:ext>
            </a:extLst>
          </p:cNvPr>
          <p:cNvSpPr/>
          <p:nvPr/>
        </p:nvSpPr>
        <p:spPr>
          <a:xfrm>
            <a:off x="3781283" y="2066641"/>
            <a:ext cx="174414" cy="20481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fik 8" descr="Delvis sol">
            <a:extLst>
              <a:ext uri="{FF2B5EF4-FFF2-40B4-BE49-F238E27FC236}">
                <a16:creationId xmlns="" xmlns:a16="http://schemas.microsoft.com/office/drawing/2014/main" id="{64412D7D-C20A-4FE7-9FAE-7F135C9BBC1B}"/>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4264818" y="1430726"/>
            <a:ext cx="494895" cy="488815"/>
          </a:xfrm>
          <a:prstGeom prst="rect">
            <a:avLst/>
          </a:prstGeom>
        </p:spPr>
      </p:pic>
      <p:grpSp>
        <p:nvGrpSpPr>
          <p:cNvPr id="9" name="Group 8">
            <a:extLst>
              <a:ext uri="{FF2B5EF4-FFF2-40B4-BE49-F238E27FC236}">
                <a16:creationId xmlns="" xmlns:a16="http://schemas.microsoft.com/office/drawing/2014/main" id="{0810E4EE-32A5-E248-BE2F-C0995CB3DC63}"/>
              </a:ext>
            </a:extLst>
          </p:cNvPr>
          <p:cNvGrpSpPr/>
          <p:nvPr/>
        </p:nvGrpSpPr>
        <p:grpSpPr>
          <a:xfrm>
            <a:off x="596478" y="3286966"/>
            <a:ext cx="3918594" cy="2988000"/>
            <a:chOff x="4598505" y="1615666"/>
            <a:chExt cx="3918594" cy="2988000"/>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3670" y="3163666"/>
              <a:ext cx="1923429" cy="1440000"/>
            </a:xfrm>
            <a:prstGeom prst="rect">
              <a:avLst/>
            </a:prstGeom>
            <a:ln>
              <a:solidFill>
                <a:schemeClr val="tx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3670" y="1615666"/>
              <a:ext cx="1923429" cy="1440000"/>
            </a:xfrm>
            <a:prstGeom prst="rect">
              <a:avLst/>
            </a:prstGeom>
            <a:ln>
              <a:solidFill>
                <a:schemeClr val="tx1"/>
              </a:solidFill>
            </a:ln>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98505" y="1615666"/>
              <a:ext cx="1923429" cy="1440000"/>
            </a:xfrm>
            <a:prstGeom prst="rect">
              <a:avLst/>
            </a:prstGeom>
            <a:ln>
              <a:solidFill>
                <a:schemeClr val="tx1"/>
              </a:solidFill>
            </a:ln>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98505" y="3163666"/>
              <a:ext cx="1923429" cy="1440000"/>
            </a:xfrm>
            <a:prstGeom prst="rect">
              <a:avLst/>
            </a:prstGeom>
            <a:ln>
              <a:solidFill>
                <a:schemeClr val="tx1"/>
              </a:solidFill>
            </a:ln>
          </p:spPr>
        </p:pic>
        <p:cxnSp>
          <p:nvCxnSpPr>
            <p:cNvPr id="14" name="Lige pilforbindelse 3">
              <a:extLst>
                <a:ext uri="{FF2B5EF4-FFF2-40B4-BE49-F238E27FC236}">
                  <a16:creationId xmlns="" xmlns:a16="http://schemas.microsoft.com/office/drawing/2014/main" id="{79C503B4-909E-454B-BB60-3322801496B0}"/>
                </a:ext>
              </a:extLst>
            </p:cNvPr>
            <p:cNvCxnSpPr/>
            <p:nvPr/>
          </p:nvCxnSpPr>
          <p:spPr>
            <a:xfrm>
              <a:off x="6913548" y="3908249"/>
              <a:ext cx="5196" cy="40784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 name="Tekstfelt 5">
              <a:extLst>
                <a:ext uri="{FF2B5EF4-FFF2-40B4-BE49-F238E27FC236}">
                  <a16:creationId xmlns="" xmlns:a16="http://schemas.microsoft.com/office/drawing/2014/main" id="{AEB132B3-9317-4E6B-8326-1D35FDC18ECF}"/>
                </a:ext>
              </a:extLst>
            </p:cNvPr>
            <p:cNvSpPr txBox="1"/>
            <p:nvPr/>
          </p:nvSpPr>
          <p:spPr>
            <a:xfrm rot="-5400000">
              <a:off x="6788208" y="3986538"/>
              <a:ext cx="489673"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a:t>10 m</a:t>
              </a:r>
            </a:p>
          </p:txBody>
        </p:sp>
        <p:sp>
          <p:nvSpPr>
            <p:cNvPr id="16" name="Tekstfelt 12">
              <a:extLst>
                <a:ext uri="{FF2B5EF4-FFF2-40B4-BE49-F238E27FC236}">
                  <a16:creationId xmlns="" xmlns:a16="http://schemas.microsoft.com/office/drawing/2014/main" id="{62779AED-31D4-49DB-8B60-DD6A230E5D22}"/>
                </a:ext>
              </a:extLst>
            </p:cNvPr>
            <p:cNvSpPr txBox="1"/>
            <p:nvPr/>
          </p:nvSpPr>
          <p:spPr>
            <a:xfrm>
              <a:off x="7643509" y="2441830"/>
              <a:ext cx="74684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Verdana"/>
                </a:rPr>
                <a:t>Range resolution: 0.1098m</a:t>
              </a:r>
              <a:r>
                <a:rPr lang="da-DK" sz="800">
                  <a:latin typeface="Verdana"/>
                  <a:ea typeface="Verdana"/>
                  <a:cs typeface="Verdana"/>
                </a:rPr>
                <a:t>​</a:t>
              </a:r>
              <a:endParaRPr lang="da-DK" sz="800"/>
            </a:p>
          </p:txBody>
        </p:sp>
        <p:sp>
          <p:nvSpPr>
            <p:cNvPr id="17" name="Tekstfelt 15">
              <a:extLst>
                <a:ext uri="{FF2B5EF4-FFF2-40B4-BE49-F238E27FC236}">
                  <a16:creationId xmlns="" xmlns:a16="http://schemas.microsoft.com/office/drawing/2014/main" id="{0AC31266-16F7-4F8F-A0CF-109A5AEC1A3E}"/>
                </a:ext>
              </a:extLst>
            </p:cNvPr>
            <p:cNvSpPr txBox="1"/>
            <p:nvPr/>
          </p:nvSpPr>
          <p:spPr>
            <a:xfrm>
              <a:off x="7643510" y="3961503"/>
              <a:ext cx="74684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Verdana"/>
                </a:rPr>
                <a:t>Range resolution: 0.1650m</a:t>
              </a:r>
              <a:endParaRPr lang="da-DK" sz="800"/>
            </a:p>
          </p:txBody>
        </p:sp>
        <p:sp>
          <p:nvSpPr>
            <p:cNvPr id="18" name="Tekstfelt 21">
              <a:extLst>
                <a:ext uri="{FF2B5EF4-FFF2-40B4-BE49-F238E27FC236}">
                  <a16:creationId xmlns="" xmlns:a16="http://schemas.microsoft.com/office/drawing/2014/main" id="{5C626E4F-4968-4C53-BC27-3ABC42C4DB7F}"/>
                </a:ext>
              </a:extLst>
            </p:cNvPr>
            <p:cNvSpPr txBox="1"/>
            <p:nvPr/>
          </p:nvSpPr>
          <p:spPr>
            <a:xfrm rot="-5400000">
              <a:off x="6788208" y="2278533"/>
              <a:ext cx="489673"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a:t>10 m</a:t>
              </a:r>
            </a:p>
          </p:txBody>
        </p:sp>
        <p:cxnSp>
          <p:nvCxnSpPr>
            <p:cNvPr id="19" name="Lige pilforbindelse 22">
              <a:extLst>
                <a:ext uri="{FF2B5EF4-FFF2-40B4-BE49-F238E27FC236}">
                  <a16:creationId xmlns="" xmlns:a16="http://schemas.microsoft.com/office/drawing/2014/main" id="{8B47CE08-83D7-41C0-9E2C-51434221A520}"/>
                </a:ext>
              </a:extLst>
            </p:cNvPr>
            <p:cNvCxnSpPr>
              <a:cxnSpLocks/>
            </p:cNvCxnSpPr>
            <p:nvPr/>
          </p:nvCxnSpPr>
          <p:spPr>
            <a:xfrm>
              <a:off x="6913548" y="2167772"/>
              <a:ext cx="5196" cy="46629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 xmlns:a16="http://schemas.microsoft.com/office/drawing/2014/main" id="{ADEC1DC5-E455-2445-BC94-C041E44BD47D}"/>
              </a:ext>
            </a:extLst>
          </p:cNvPr>
          <p:cNvGrpSpPr/>
          <p:nvPr/>
        </p:nvGrpSpPr>
        <p:grpSpPr>
          <a:xfrm>
            <a:off x="4731096" y="3286966"/>
            <a:ext cx="3903429" cy="2988000"/>
            <a:chOff x="5040697" y="1665173"/>
            <a:chExt cx="3903429" cy="2988000"/>
          </a:xfrm>
        </p:grpSpPr>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20697" y="1665173"/>
              <a:ext cx="1923429" cy="1440000"/>
            </a:xfrm>
            <a:prstGeom prst="rect">
              <a:avLst/>
            </a:prstGeom>
            <a:ln>
              <a:solidFill>
                <a:schemeClr val="tx1"/>
              </a:solidFill>
            </a:ln>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20697" y="3213173"/>
              <a:ext cx="1923429" cy="1440000"/>
            </a:xfrm>
            <a:prstGeom prst="rect">
              <a:avLst/>
            </a:prstGeom>
            <a:ln>
              <a:solidFill>
                <a:schemeClr val="tx1"/>
              </a:solidFill>
            </a:ln>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40697" y="3213173"/>
              <a:ext cx="1923429" cy="1440000"/>
            </a:xfrm>
            <a:prstGeom prst="rect">
              <a:avLst/>
            </a:prstGeom>
            <a:ln>
              <a:solidFill>
                <a:schemeClr val="tx1"/>
              </a:solidFill>
            </a:ln>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40697" y="1665173"/>
              <a:ext cx="1923429" cy="1440000"/>
            </a:xfrm>
            <a:prstGeom prst="rect">
              <a:avLst/>
            </a:prstGeom>
            <a:ln>
              <a:solidFill>
                <a:schemeClr val="tx1"/>
              </a:solidFill>
            </a:ln>
          </p:spPr>
        </p:pic>
        <p:sp>
          <p:nvSpPr>
            <p:cNvPr id="26" name="Tekstfelt 8">
              <a:extLst>
                <a:ext uri="{FF2B5EF4-FFF2-40B4-BE49-F238E27FC236}">
                  <a16:creationId xmlns="" xmlns:a16="http://schemas.microsoft.com/office/drawing/2014/main" id="{6A04860D-E3B1-4FAA-8D83-A0DCB3B44536}"/>
                </a:ext>
              </a:extLst>
            </p:cNvPr>
            <p:cNvSpPr txBox="1"/>
            <p:nvPr/>
          </p:nvSpPr>
          <p:spPr>
            <a:xfrm rot="-5400000">
              <a:off x="7158085" y="3969370"/>
              <a:ext cx="489673"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000"/>
                <a:t>10 m</a:t>
              </a:r>
            </a:p>
          </p:txBody>
        </p:sp>
        <p:cxnSp>
          <p:nvCxnSpPr>
            <p:cNvPr id="27" name="Lige pilforbindelse 9">
              <a:extLst>
                <a:ext uri="{FF2B5EF4-FFF2-40B4-BE49-F238E27FC236}">
                  <a16:creationId xmlns="" xmlns:a16="http://schemas.microsoft.com/office/drawing/2014/main" id="{DC4B32D4-8B10-433A-978B-8DD6A7BBA5FA}"/>
                </a:ext>
              </a:extLst>
            </p:cNvPr>
            <p:cNvCxnSpPr/>
            <p:nvPr/>
          </p:nvCxnSpPr>
          <p:spPr>
            <a:xfrm>
              <a:off x="7335380" y="3936541"/>
              <a:ext cx="5196" cy="40784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
        <p:nvSpPr>
          <p:cNvPr id="28" name="Rectangle 27"/>
          <p:cNvSpPr/>
          <p:nvPr/>
        </p:nvSpPr>
        <p:spPr>
          <a:xfrm>
            <a:off x="5544421" y="1288428"/>
            <a:ext cx="144016" cy="14401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ctangle 28"/>
          <p:cNvSpPr/>
          <p:nvPr/>
        </p:nvSpPr>
        <p:spPr>
          <a:xfrm>
            <a:off x="5794247" y="2719200"/>
            <a:ext cx="2101857" cy="369332"/>
          </a:xfrm>
          <a:prstGeom prst="rect">
            <a:avLst/>
          </a:prstGeom>
        </p:spPr>
        <p:txBody>
          <a:bodyPr wrap="none">
            <a:spAutoFit/>
          </a:bodyPr>
          <a:lstStyle/>
          <a:p>
            <a:r>
              <a:rPr lang="en-GB" b="1" dirty="0" smtClean="0">
                <a:latin typeface="Verdana"/>
              </a:rPr>
              <a:t>Dry snow zone</a:t>
            </a:r>
            <a:endParaRPr lang="da-DK" dirty="0"/>
          </a:p>
        </p:txBody>
      </p:sp>
      <p:sp>
        <p:nvSpPr>
          <p:cNvPr id="32" name="Title 1"/>
          <p:cNvSpPr txBox="1">
            <a:spLocks/>
          </p:cNvSpPr>
          <p:nvPr/>
        </p:nvSpPr>
        <p:spPr>
          <a:xfrm>
            <a:off x="826078" y="365128"/>
            <a:ext cx="831792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smtClean="0">
                <a:solidFill>
                  <a:schemeClr val="accent1"/>
                </a:solidFill>
              </a:rPr>
              <a:t>    EGIG line ASIRAS and KAREN</a:t>
            </a:r>
            <a:endParaRPr lang="da-DK" sz="4000" dirty="0">
              <a:solidFill>
                <a:schemeClr val="accent1"/>
              </a:solidFill>
            </a:endParaRPr>
          </a:p>
        </p:txBody>
      </p:sp>
      <p:pic>
        <p:nvPicPr>
          <p:cNvPr id="35" name="Picture 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44463" y="144463"/>
            <a:ext cx="11620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5-Point Star 35">
            <a:extLst>
              <a:ext uri="{FF2B5EF4-FFF2-40B4-BE49-F238E27FC236}"/>
            </a:extLst>
          </p:cNvPr>
          <p:cNvSpPr/>
          <p:nvPr/>
        </p:nvSpPr>
        <p:spPr bwMode="auto">
          <a:xfrm>
            <a:off x="382588" y="765175"/>
            <a:ext cx="157162" cy="14287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lIns="0" tIns="0" rIns="0" bIns="0"/>
          <a:lstStyle/>
          <a:p>
            <a:pPr>
              <a:defRPr/>
            </a:pPr>
            <a:endParaRPr lang="da-DK">
              <a:latin typeface="Verdana" pitchFamily="-65" charset="0"/>
              <a:ea typeface="MS PGothic" pitchFamily="34" charset="-128"/>
            </a:endParaRPr>
          </a:p>
        </p:txBody>
      </p:sp>
      <p:sp>
        <p:nvSpPr>
          <p:cNvPr id="2" name="TextBox 1"/>
          <p:cNvSpPr txBox="1"/>
          <p:nvPr/>
        </p:nvSpPr>
        <p:spPr>
          <a:xfrm>
            <a:off x="139041" y="3646564"/>
            <a:ext cx="461665" cy="752770"/>
          </a:xfrm>
          <a:prstGeom prst="rect">
            <a:avLst/>
          </a:prstGeom>
          <a:noFill/>
        </p:spPr>
        <p:txBody>
          <a:bodyPr vert="vert270" wrap="none" rtlCol="0">
            <a:spAutoFit/>
          </a:bodyPr>
          <a:lstStyle/>
          <a:p>
            <a:r>
              <a:rPr lang="da-DK" dirty="0" smtClean="0"/>
              <a:t>ASIRAS</a:t>
            </a:r>
            <a:endParaRPr lang="da-DK" dirty="0"/>
          </a:p>
        </p:txBody>
      </p:sp>
      <p:sp>
        <p:nvSpPr>
          <p:cNvPr id="30" name="TextBox 29"/>
          <p:cNvSpPr txBox="1"/>
          <p:nvPr/>
        </p:nvSpPr>
        <p:spPr>
          <a:xfrm>
            <a:off x="145967" y="5170632"/>
            <a:ext cx="461665" cy="731932"/>
          </a:xfrm>
          <a:prstGeom prst="rect">
            <a:avLst/>
          </a:prstGeom>
          <a:noFill/>
        </p:spPr>
        <p:txBody>
          <a:bodyPr vert="vert270" wrap="none" rtlCol="0">
            <a:spAutoFit/>
          </a:bodyPr>
          <a:lstStyle/>
          <a:p>
            <a:r>
              <a:rPr lang="da-DK" dirty="0" smtClean="0"/>
              <a:t>KAREN</a:t>
            </a:r>
            <a:endParaRPr lang="da-DK" dirty="0"/>
          </a:p>
        </p:txBody>
      </p:sp>
      <p:sp>
        <p:nvSpPr>
          <p:cNvPr id="3" name="TextBox 2"/>
          <p:cNvSpPr txBox="1"/>
          <p:nvPr/>
        </p:nvSpPr>
        <p:spPr>
          <a:xfrm>
            <a:off x="4312232" y="2201875"/>
            <a:ext cx="1469633" cy="369332"/>
          </a:xfrm>
          <a:prstGeom prst="rect">
            <a:avLst/>
          </a:prstGeom>
          <a:noFill/>
        </p:spPr>
        <p:txBody>
          <a:bodyPr wrap="none" rtlCol="0">
            <a:spAutoFit/>
          </a:bodyPr>
          <a:lstStyle/>
          <a:p>
            <a:r>
              <a:rPr lang="da-DK" dirty="0" err="1" smtClean="0"/>
              <a:t>October</a:t>
            </a:r>
            <a:r>
              <a:rPr lang="da-DK" dirty="0" smtClean="0"/>
              <a:t> 2016</a:t>
            </a:r>
            <a:endParaRPr lang="da-DK" dirty="0"/>
          </a:p>
        </p:txBody>
      </p:sp>
      <p:sp>
        <p:nvSpPr>
          <p:cNvPr id="33" name="Footer Placeholder 2"/>
          <p:cNvSpPr>
            <a:spLocks noGrp="1"/>
          </p:cNvSpPr>
          <p:nvPr>
            <p:ph type="ftr" sz="quarter" idx="11"/>
          </p:nvPr>
        </p:nvSpPr>
        <p:spPr>
          <a:xfrm>
            <a:off x="3028951" y="6356353"/>
            <a:ext cx="3086100" cy="365125"/>
          </a:xfrm>
        </p:spPr>
        <p:txBody>
          <a:bodyPr/>
          <a:lstStyle/>
          <a:p>
            <a:r>
              <a:rPr lang="en-US" dirty="0" smtClean="0"/>
              <a:t>ESA Living Planet Symposium 2019</a:t>
            </a:r>
            <a:endParaRPr lang="en-US" dirty="0"/>
          </a:p>
        </p:txBody>
      </p:sp>
    </p:spTree>
    <p:extLst>
      <p:ext uri="{BB962C8B-B14F-4D97-AF65-F5344CB8AC3E}">
        <p14:creationId xmlns:p14="http://schemas.microsoft.com/office/powerpoint/2010/main" val="2509771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9629" y="1233338"/>
            <a:ext cx="6155026" cy="4351338"/>
          </a:xfrm>
        </p:spPr>
      </p:pic>
      <p:sp>
        <p:nvSpPr>
          <p:cNvPr id="3" name="Footer Placeholder 2"/>
          <p:cNvSpPr>
            <a:spLocks noGrp="1"/>
          </p:cNvSpPr>
          <p:nvPr>
            <p:ph type="ftr" sz="quarter" idx="11"/>
          </p:nvPr>
        </p:nvSpPr>
        <p:spPr/>
        <p:txBody>
          <a:bodyPr/>
          <a:lstStyle/>
          <a:p>
            <a:r>
              <a:rPr lang="en-US" dirty="0" smtClean="0"/>
              <a:t>ESA Living Planet Symposium 2019</a:t>
            </a:r>
            <a:endParaRPr lang="en-US" dirty="0"/>
          </a:p>
        </p:txBody>
      </p:sp>
      <p:sp>
        <p:nvSpPr>
          <p:cNvPr id="4" name="Slide Number Placeholder 3"/>
          <p:cNvSpPr>
            <a:spLocks noGrp="1"/>
          </p:cNvSpPr>
          <p:nvPr>
            <p:ph type="sldNum" sz="quarter" idx="12"/>
          </p:nvPr>
        </p:nvSpPr>
        <p:spPr/>
        <p:txBody>
          <a:bodyPr/>
          <a:lstStyle/>
          <a:p>
            <a:fld id="{B0B5C5E7-DE4A-594F-8F78-CEB37566F4A7}" type="slidenum">
              <a:rPr lang="en-US" smtClean="0"/>
              <a:t>12</a:t>
            </a:fld>
            <a:endParaRPr lang="en-US"/>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37902" y="2634090"/>
            <a:ext cx="405245" cy="342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0000"/>
              </a:solidFill>
            </a:endParaRPr>
          </a:p>
        </p:txBody>
      </p:sp>
      <p:sp>
        <p:nvSpPr>
          <p:cNvPr id="10" name="Oval 9"/>
          <p:cNvSpPr/>
          <p:nvPr/>
        </p:nvSpPr>
        <p:spPr>
          <a:xfrm>
            <a:off x="4272404" y="1750360"/>
            <a:ext cx="902266" cy="8837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0000"/>
              </a:solidFill>
            </a:endParaRPr>
          </a:p>
        </p:txBody>
      </p:sp>
      <p:sp>
        <p:nvSpPr>
          <p:cNvPr id="11" name="Oval 10"/>
          <p:cNvSpPr/>
          <p:nvPr/>
        </p:nvSpPr>
        <p:spPr>
          <a:xfrm>
            <a:off x="4272404" y="3913416"/>
            <a:ext cx="902266" cy="8837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0000"/>
              </a:solidFill>
            </a:endParaRPr>
          </a:p>
        </p:txBody>
      </p:sp>
      <p:sp>
        <p:nvSpPr>
          <p:cNvPr id="13"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err="1" smtClean="0">
                <a:solidFill>
                  <a:schemeClr val="accent1"/>
                </a:solidFill>
              </a:rPr>
              <a:t>CryoVEx</a:t>
            </a:r>
            <a:r>
              <a:rPr lang="da-DK" sz="4000" dirty="0" smtClean="0">
                <a:solidFill>
                  <a:schemeClr val="accent1"/>
                </a:solidFill>
              </a:rPr>
              <a:t> </a:t>
            </a:r>
            <a:r>
              <a:rPr lang="da-DK" sz="4000" dirty="0" err="1" smtClean="0">
                <a:solidFill>
                  <a:schemeClr val="accent1"/>
                </a:solidFill>
              </a:rPr>
              <a:t>campaign</a:t>
            </a:r>
            <a:r>
              <a:rPr lang="da-DK" sz="4000" dirty="0" smtClean="0">
                <a:solidFill>
                  <a:schemeClr val="accent1"/>
                </a:solidFill>
              </a:rPr>
              <a:t> 2017</a:t>
            </a:r>
            <a:endParaRPr lang="da-DK" sz="4000" dirty="0">
              <a:solidFill>
                <a:schemeClr val="accent1"/>
              </a:solidFill>
            </a:endParaRPr>
          </a:p>
        </p:txBody>
      </p:sp>
      <p:pic>
        <p:nvPicPr>
          <p:cNvPr id="1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66" y="1877580"/>
            <a:ext cx="1417374" cy="233625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231154" y="3797879"/>
            <a:ext cx="2502406" cy="2554545"/>
          </a:xfrm>
          <a:prstGeom prst="rect">
            <a:avLst/>
          </a:prstGeom>
          <a:solidFill>
            <a:schemeClr val="accent5">
              <a:lumMod val="20000"/>
              <a:lumOff val="80000"/>
            </a:schemeClr>
          </a:solidFill>
          <a:ln>
            <a:solidFill>
              <a:schemeClr val="tx1"/>
            </a:solidFill>
          </a:ln>
        </p:spPr>
        <p:txBody>
          <a:bodyPr wrap="square">
            <a:spAutoFit/>
          </a:bodyPr>
          <a:lstStyle/>
          <a:p>
            <a:pPr>
              <a:spcBef>
                <a:spcPct val="50000"/>
              </a:spcBef>
            </a:pPr>
            <a:r>
              <a:rPr lang="da-DK" altLang="da-DK" sz="1600" b="1" dirty="0" err="1">
                <a:latin typeface="+mj-lt"/>
              </a:rPr>
              <a:t>Impact</a:t>
            </a:r>
            <a:r>
              <a:rPr lang="da-DK" altLang="da-DK" sz="1600" b="1" dirty="0">
                <a:latin typeface="+mj-lt"/>
              </a:rPr>
              <a:t> of </a:t>
            </a:r>
            <a:r>
              <a:rPr lang="da-DK" altLang="da-DK" sz="1600" b="1" dirty="0" err="1">
                <a:latin typeface="+mj-lt"/>
              </a:rPr>
              <a:t>snow</a:t>
            </a:r>
            <a:r>
              <a:rPr lang="da-DK" altLang="da-DK" sz="1600" b="1" dirty="0">
                <a:latin typeface="+mj-lt"/>
              </a:rPr>
              <a:t> </a:t>
            </a:r>
            <a:r>
              <a:rPr lang="da-DK" altLang="da-DK" sz="1600" b="1" dirty="0" err="1">
                <a:latin typeface="+mj-lt"/>
              </a:rPr>
              <a:t>density</a:t>
            </a:r>
            <a:r>
              <a:rPr lang="da-DK" altLang="da-DK" sz="1600" b="1" dirty="0">
                <a:latin typeface="+mj-lt"/>
              </a:rPr>
              <a:t> and </a:t>
            </a:r>
            <a:r>
              <a:rPr lang="da-DK" altLang="da-DK" sz="1600" b="1" dirty="0" err="1">
                <a:latin typeface="+mj-lt"/>
              </a:rPr>
              <a:t>stratigraphy</a:t>
            </a:r>
            <a:r>
              <a:rPr lang="da-DK" altLang="da-DK" sz="1600" b="1" dirty="0">
                <a:latin typeface="+mj-lt"/>
              </a:rPr>
              <a:t> on </a:t>
            </a:r>
            <a:r>
              <a:rPr lang="da-DK" altLang="da-DK" sz="1600" b="1" dirty="0" err="1">
                <a:latin typeface="+mj-lt"/>
              </a:rPr>
              <a:t>ka</a:t>
            </a:r>
            <a:r>
              <a:rPr lang="da-DK" altLang="da-DK" sz="1600" b="1" dirty="0">
                <a:latin typeface="+mj-lt"/>
              </a:rPr>
              <a:t> and Ku-band radar </a:t>
            </a:r>
            <a:r>
              <a:rPr lang="da-DK" altLang="da-DK" sz="1600" b="1" dirty="0" err="1">
                <a:latin typeface="+mj-lt"/>
              </a:rPr>
              <a:t>altimetry</a:t>
            </a:r>
            <a:r>
              <a:rPr lang="da-DK" altLang="da-DK" sz="1600" b="1" dirty="0">
                <a:latin typeface="+mj-lt"/>
              </a:rPr>
              <a:t>, </a:t>
            </a:r>
            <a:r>
              <a:rPr lang="da-DK" altLang="da-DK" sz="1600" b="1" dirty="0" err="1">
                <a:latin typeface="+mj-lt"/>
              </a:rPr>
              <a:t>measured</a:t>
            </a:r>
            <a:r>
              <a:rPr lang="da-DK" altLang="da-DK" sz="1600" b="1" dirty="0">
                <a:latin typeface="+mj-lt"/>
              </a:rPr>
              <a:t> on the EGIG line of the Greenland </a:t>
            </a:r>
            <a:r>
              <a:rPr lang="da-DK" altLang="da-DK" sz="1600" b="1" dirty="0" err="1">
                <a:latin typeface="+mj-lt"/>
              </a:rPr>
              <a:t>Ice</a:t>
            </a:r>
            <a:r>
              <a:rPr lang="da-DK" altLang="da-DK" sz="1600" b="1" dirty="0">
                <a:latin typeface="+mj-lt"/>
              </a:rPr>
              <a:t> </a:t>
            </a:r>
            <a:r>
              <a:rPr lang="da-DK" altLang="da-DK" sz="1600" b="1" dirty="0" err="1">
                <a:latin typeface="+mj-lt"/>
              </a:rPr>
              <a:t>Sheet</a:t>
            </a:r>
            <a:endParaRPr lang="da-DK" altLang="da-DK" sz="1600" b="1" dirty="0">
              <a:latin typeface="+mj-lt"/>
            </a:endParaRPr>
          </a:p>
          <a:p>
            <a:pPr>
              <a:spcBef>
                <a:spcPct val="50000"/>
              </a:spcBef>
            </a:pPr>
            <a:r>
              <a:rPr lang="da-DK" altLang="da-DK" sz="1600" dirty="0">
                <a:latin typeface="+mj-lt"/>
              </a:rPr>
              <a:t>B6.07: ESA </a:t>
            </a:r>
            <a:r>
              <a:rPr lang="da-DK" altLang="da-DK" sz="1600" dirty="0" err="1">
                <a:latin typeface="+mj-lt"/>
              </a:rPr>
              <a:t>Campaigns</a:t>
            </a:r>
            <a:r>
              <a:rPr lang="da-DK" altLang="da-DK" sz="1600" dirty="0">
                <a:latin typeface="+mj-lt"/>
              </a:rPr>
              <a:t> Poster Session</a:t>
            </a:r>
          </a:p>
          <a:p>
            <a:pPr>
              <a:spcBef>
                <a:spcPct val="50000"/>
              </a:spcBef>
            </a:pPr>
            <a:r>
              <a:rPr lang="da-DK" altLang="da-DK" sz="1600" b="1" dirty="0" err="1">
                <a:latin typeface="+mj-lt"/>
              </a:rPr>
              <a:t>Thursday</a:t>
            </a:r>
            <a:r>
              <a:rPr lang="da-DK" altLang="da-DK" sz="1600" b="1" dirty="0">
                <a:latin typeface="+mj-lt"/>
              </a:rPr>
              <a:t>, May 16, 2019, 5:20 PM - 7:00 </a:t>
            </a:r>
            <a:r>
              <a:rPr lang="da-DK" altLang="da-DK" sz="1600" b="1" dirty="0" smtClean="0">
                <a:latin typeface="+mj-lt"/>
              </a:rPr>
              <a:t>PM</a:t>
            </a:r>
            <a:endParaRPr lang="da-DK" altLang="da-DK" sz="1600" b="1" dirty="0">
              <a:latin typeface="+mj-lt"/>
            </a:endParaRPr>
          </a:p>
        </p:txBody>
      </p:sp>
      <p:sp>
        <p:nvSpPr>
          <p:cNvPr id="19" name="TextBox 18"/>
          <p:cNvSpPr txBox="1"/>
          <p:nvPr/>
        </p:nvSpPr>
        <p:spPr>
          <a:xfrm>
            <a:off x="185844" y="4199416"/>
            <a:ext cx="1431096" cy="584775"/>
          </a:xfrm>
          <a:prstGeom prst="rect">
            <a:avLst/>
          </a:prstGeom>
          <a:noFill/>
          <a:ln>
            <a:solidFill>
              <a:schemeClr val="tx1"/>
            </a:solidFill>
          </a:ln>
        </p:spPr>
        <p:txBody>
          <a:bodyPr wrap="none" rtlCol="0">
            <a:spAutoFit/>
          </a:bodyPr>
          <a:lstStyle/>
          <a:p>
            <a:pPr algn="ctr"/>
            <a:r>
              <a:rPr lang="da-DK" sz="1600" dirty="0" smtClean="0"/>
              <a:t>Cambridge Bay</a:t>
            </a:r>
          </a:p>
          <a:p>
            <a:pPr algn="ctr"/>
            <a:r>
              <a:rPr lang="da-DK" sz="1600" dirty="0" err="1" smtClean="0"/>
              <a:t>SnowExp</a:t>
            </a:r>
            <a:endParaRPr lang="da-DK" sz="1600" dirty="0"/>
          </a:p>
        </p:txBody>
      </p:sp>
      <p:pic>
        <p:nvPicPr>
          <p:cNvPr id="1026" name="Picture 2" descr="C:\Users\hsko\AppData\Local\Microsoft\Windows\Temporary Internet Files\Content.IE5\XDW3NNS3\Next_256[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8876" y="1300119"/>
            <a:ext cx="1784211" cy="178421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a:endCxn id="9" idx="3"/>
          </p:cNvCxnSpPr>
          <p:nvPr/>
        </p:nvCxnSpPr>
        <p:spPr>
          <a:xfrm flipV="1">
            <a:off x="1616940" y="2926773"/>
            <a:ext cx="380309" cy="90776"/>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775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ESA Living Planet Symposium 2019</a:t>
            </a:r>
            <a:endParaRPr lang="en-US"/>
          </a:p>
        </p:txBody>
      </p:sp>
      <p:sp>
        <p:nvSpPr>
          <p:cNvPr id="3" name="Slide Number Placeholder 2"/>
          <p:cNvSpPr>
            <a:spLocks noGrp="1"/>
          </p:cNvSpPr>
          <p:nvPr>
            <p:ph type="sldNum" sz="quarter" idx="12"/>
          </p:nvPr>
        </p:nvSpPr>
        <p:spPr/>
        <p:txBody>
          <a:bodyPr/>
          <a:lstStyle/>
          <a:p>
            <a:fld id="{B0B5C5E7-DE4A-594F-8F78-CEB37566F4A7}" type="slidenum">
              <a:rPr lang="en-US" smtClean="0"/>
              <a:t>13</a:t>
            </a:fld>
            <a:endParaRPr lang="en-US"/>
          </a:p>
        </p:txBody>
      </p:sp>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44463"/>
            <a:ext cx="1160462"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a:extLst>
              <a:ext uri="{FF2B5EF4-FFF2-40B4-BE49-F238E27FC236}"/>
            </a:extLst>
          </p:cNvPr>
          <p:cNvSpPr/>
          <p:nvPr/>
        </p:nvSpPr>
        <p:spPr bwMode="auto">
          <a:xfrm>
            <a:off x="548120" y="621001"/>
            <a:ext cx="155575" cy="14287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lIns="0" tIns="0" rIns="0" bIns="0"/>
          <a:lstStyle/>
          <a:p>
            <a:pPr>
              <a:defRPr/>
            </a:pPr>
            <a:endParaRPr lang="da-DK">
              <a:latin typeface="Verdana" pitchFamily="-65" charset="0"/>
              <a:ea typeface="MS PGothic" pitchFamily="34" charset="-128"/>
            </a:endParaRPr>
          </a:p>
        </p:txBody>
      </p:sp>
      <p:sp>
        <p:nvSpPr>
          <p:cNvPr id="7"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err="1" smtClean="0">
                <a:solidFill>
                  <a:schemeClr val="accent1"/>
                </a:solidFill>
              </a:rPr>
              <a:t>CryoVEx</a:t>
            </a:r>
            <a:r>
              <a:rPr lang="da-DK" sz="4000" dirty="0" smtClean="0">
                <a:solidFill>
                  <a:schemeClr val="accent1"/>
                </a:solidFill>
              </a:rPr>
              <a:t> </a:t>
            </a:r>
            <a:r>
              <a:rPr lang="da-DK" sz="4000" dirty="0" err="1" smtClean="0">
                <a:solidFill>
                  <a:schemeClr val="accent1"/>
                </a:solidFill>
              </a:rPr>
              <a:t>campaign</a:t>
            </a:r>
            <a:r>
              <a:rPr lang="da-DK" sz="4000" dirty="0" smtClean="0">
                <a:solidFill>
                  <a:schemeClr val="accent1"/>
                </a:solidFill>
              </a:rPr>
              <a:t> 2017</a:t>
            </a:r>
            <a:endParaRPr lang="da-DK" sz="4000" dirty="0">
              <a:solidFill>
                <a:schemeClr val="accent1"/>
              </a:solidFill>
            </a:endParaRPr>
          </a:p>
        </p:txBody>
      </p:sp>
      <p:pic>
        <p:nvPicPr>
          <p:cNvPr id="1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125538"/>
            <a:ext cx="55816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463" y="144463"/>
            <a:ext cx="119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kstfelt 2">
            <a:extLst>
              <a:ext uri="{FF2B5EF4-FFF2-40B4-BE49-F238E27FC236}"/>
            </a:extLst>
          </p:cNvPr>
          <p:cNvSpPr txBox="1"/>
          <p:nvPr/>
        </p:nvSpPr>
        <p:spPr>
          <a:xfrm>
            <a:off x="5508625" y="3200400"/>
            <a:ext cx="3421063" cy="2678113"/>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a-DK" sz="1400" b="1" i="0" u="none" strike="noStrike" kern="0" cap="none" spc="0" normalizeH="0" baseline="0" noProof="0" dirty="0">
                <a:ln>
                  <a:noFill/>
                </a:ln>
                <a:solidFill>
                  <a:srgbClr val="000000"/>
                </a:solidFill>
                <a:effectLst/>
                <a:uLnTx/>
                <a:uFillTx/>
                <a:latin typeface="Verdana"/>
                <a:ea typeface="MS PGothic"/>
                <a:cs typeface="+mn-cs"/>
              </a:rPr>
              <a:t>NE-</a:t>
            </a:r>
            <a:r>
              <a:rPr kumimoji="0" lang="da-DK" sz="1400" b="1" i="0" u="none" strike="noStrike" kern="0" cap="none" spc="0" normalizeH="0" baseline="0" noProof="0" dirty="0" err="1">
                <a:ln>
                  <a:noFill/>
                </a:ln>
                <a:solidFill>
                  <a:srgbClr val="000000"/>
                </a:solidFill>
                <a:effectLst/>
                <a:uLnTx/>
                <a:uFillTx/>
                <a:latin typeface="Verdana"/>
                <a:ea typeface="MS PGothic"/>
                <a:cs typeface="+mn-cs"/>
              </a:rPr>
              <a:t>track</a:t>
            </a:r>
            <a:r>
              <a:rPr kumimoji="0" lang="da-DK" sz="1400" b="1" i="0" u="none" strike="noStrike" kern="0" cap="none" spc="0" normalizeH="0" baseline="0" noProof="0" dirty="0">
                <a:ln>
                  <a:noFill/>
                </a:ln>
                <a:solidFill>
                  <a:srgbClr val="000000"/>
                </a:solidFill>
                <a:effectLst/>
                <a:uLnTx/>
                <a:uFillTx/>
                <a:latin typeface="Verdana"/>
                <a:ea typeface="MS PGothic"/>
                <a:cs typeface="+mn-cs"/>
              </a:rPr>
              <a:t>:</a:t>
            </a:r>
            <a:endParaRPr kumimoji="0" lang="en-US" sz="1400" b="1" i="0" u="none" strike="noStrike" kern="0" cap="none" spc="0" normalizeH="0" baseline="0" noProof="0" dirty="0">
              <a:ln>
                <a:noFill/>
              </a:ln>
              <a:solidFill>
                <a:srgbClr val="000000"/>
              </a:solidFill>
              <a:effectLst/>
              <a:uLnTx/>
              <a:uFillTx/>
              <a:latin typeface="Verdana"/>
              <a:ea typeface="MS PGothic"/>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March 24 </a:t>
            </a:r>
          </a:p>
          <a:p>
            <a:pPr marL="171450" marR="0" lvl="0" indent="-171450" defTabSz="914400" eaLnBrk="1" fontAlgn="base" latinLnBrk="0" hangingPunct="1">
              <a:lnSpc>
                <a:spcPct val="100000"/>
              </a:lnSpc>
              <a:spcBef>
                <a:spcPct val="0"/>
              </a:spcBef>
              <a:spcAft>
                <a:spcPct val="0"/>
              </a:spcAft>
              <a:buClrTx/>
              <a:buSzTx/>
              <a:buFontTx/>
              <a:buChar char="•"/>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CS2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orbit</a:t>
            </a:r>
            <a:r>
              <a:rPr kumimoji="0" lang="da-DK" sz="1400" b="0" i="0" u="none" strike="noStrike" kern="0" cap="none" spc="0" normalizeH="0" baseline="0" noProof="0" dirty="0">
                <a:ln>
                  <a:noFill/>
                </a:ln>
                <a:solidFill>
                  <a:srgbClr val="000000"/>
                </a:solidFill>
                <a:effectLst/>
                <a:uLnTx/>
                <a:uFillTx/>
                <a:latin typeface="Verdana"/>
                <a:ea typeface="MS PGothic"/>
                <a:cs typeface="+mn-cs"/>
              </a:rPr>
              <a:t> # 36892</a:t>
            </a:r>
            <a:endParaRPr kumimoji="0" lang="en-US" sz="1400" b="0" i="0" u="none" strike="noStrike" kern="0" cap="none" spc="0" normalizeH="0" baseline="0" noProof="0" dirty="0">
              <a:ln>
                <a:noFill/>
              </a:ln>
              <a:solidFill>
                <a:srgbClr val="000000"/>
              </a:solidFill>
              <a:effectLst/>
              <a:uLnTx/>
              <a:uFillTx/>
              <a:latin typeface="Verdana"/>
              <a:ea typeface="MS PGothic"/>
              <a:cs typeface="+mn-cs"/>
            </a:endParaRPr>
          </a:p>
          <a:p>
            <a:pPr marL="171450" marR="0" lvl="0" indent="-171450" defTabSz="914400" eaLnBrk="1" fontAlgn="base" latinLnBrk="0" hangingPunct="1">
              <a:lnSpc>
                <a:spcPct val="100000"/>
              </a:lnSpc>
              <a:spcBef>
                <a:spcPct val="0"/>
              </a:spcBef>
              <a:spcAft>
                <a:spcPct val="0"/>
              </a:spcAft>
              <a:buClrTx/>
              <a:buSzTx/>
              <a:buFontTx/>
              <a:buChar char="•"/>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ESA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CryoVEx</a:t>
            </a:r>
            <a:r>
              <a:rPr kumimoji="0" lang="da-DK" sz="1400" b="0" i="0" u="none" strike="noStrike" kern="0" cap="none" spc="0" normalizeH="0" baseline="0" noProof="0" dirty="0">
                <a:ln>
                  <a:noFill/>
                </a:ln>
                <a:solidFill>
                  <a:srgbClr val="000000"/>
                </a:solidFill>
                <a:effectLst/>
                <a:uLnTx/>
                <a:uFillTx/>
                <a:latin typeface="Verdana"/>
                <a:ea typeface="MS PGothic"/>
                <a:cs typeface="+mn-cs"/>
              </a:rPr>
              <a:t> (ALS, ASIRAS, KAREN) </a:t>
            </a:r>
            <a:endParaRPr kumimoji="0" lang="da-DK" sz="1400" b="0" i="0" u="none" strike="noStrike" kern="0" cap="none" spc="0" normalizeH="0" baseline="0" noProof="0" dirty="0">
              <a:ln>
                <a:noFill/>
              </a:ln>
              <a:solidFill>
                <a:srgbClr val="000000"/>
              </a:solidFill>
              <a:effectLst/>
              <a:uLnTx/>
              <a:uFillTx/>
              <a:latin typeface="Verdana"/>
              <a:ea typeface="MS PGothic"/>
              <a:cs typeface="Arial"/>
            </a:endParaRPr>
          </a:p>
          <a:p>
            <a:pPr marL="171450" marR="0" lvl="0" indent="-171450" defTabSz="914400" eaLnBrk="1" fontAlgn="base" latinLnBrk="0" hangingPunct="1">
              <a:lnSpc>
                <a:spcPct val="100000"/>
              </a:lnSpc>
              <a:spcBef>
                <a:spcPct val="0"/>
              </a:spcBef>
              <a:spcAft>
                <a:spcPct val="0"/>
              </a:spcAft>
              <a:buClrTx/>
              <a:buSzTx/>
              <a:buFontTx/>
              <a:buChar char="•"/>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AWI Polar-5 (EM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sounder</a:t>
            </a:r>
            <a:r>
              <a:rPr kumimoji="0" lang="da-DK" sz="1400" b="0" i="0" u="none" strike="noStrike" kern="0" cap="none" spc="0" normalizeH="0" baseline="0" noProof="0" dirty="0">
                <a:ln>
                  <a:noFill/>
                </a:ln>
                <a:solidFill>
                  <a:srgbClr val="000000"/>
                </a:solidFill>
                <a:effectLst/>
                <a:uLnTx/>
                <a:uFillTx/>
                <a:latin typeface="Verdana"/>
                <a:ea typeface="MS PGothic"/>
                <a:cs typeface="+mn-cs"/>
              </a:rPr>
              <a:t>)</a:t>
            </a:r>
          </a:p>
          <a:p>
            <a:pPr marL="171450" marR="0" lvl="0" indent="-171450" defTabSz="914400" eaLnBrk="1" fontAlgn="base" latinLnBrk="0" hangingPunct="1">
              <a:lnSpc>
                <a:spcPct val="100000"/>
              </a:lnSpc>
              <a:spcBef>
                <a:spcPct val="0"/>
              </a:spcBef>
              <a:spcAft>
                <a:spcPct val="0"/>
              </a:spcAft>
              <a:buClrTx/>
              <a:buSzTx/>
              <a:buFontTx/>
              <a:buChar char="•"/>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NASA OIB (ATM,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snow</a:t>
            </a:r>
            <a:r>
              <a:rPr kumimoji="0" lang="da-DK" sz="1400" b="0" i="0" u="none" strike="noStrike" kern="0" cap="none" spc="0" normalizeH="0" baseline="0" noProof="0" dirty="0">
                <a:ln>
                  <a:noFill/>
                </a:ln>
                <a:solidFill>
                  <a:srgbClr val="000000"/>
                </a:solidFill>
                <a:effectLst/>
                <a:uLnTx/>
                <a:uFillTx/>
                <a:latin typeface="Verdana"/>
                <a:ea typeface="MS PGothic"/>
                <a:cs typeface="+mn-cs"/>
              </a:rPr>
              <a:t>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depth</a:t>
            </a:r>
            <a:r>
              <a:rPr kumimoji="0" lang="da-DK" sz="1400" b="0" i="0" u="none" strike="noStrike" kern="0" cap="none" spc="0" normalizeH="0" baseline="0" noProof="0" dirty="0">
                <a:ln>
                  <a:noFill/>
                </a:ln>
                <a:solidFill>
                  <a:srgbClr val="000000"/>
                </a:solidFill>
                <a:effectLst/>
                <a:uLnTx/>
                <a:uFillTx/>
                <a:latin typeface="Verdana"/>
                <a:ea typeface="MS PGothic"/>
                <a:cs typeface="+mn-cs"/>
              </a:rPr>
              <a:t> radar) </a:t>
            </a:r>
          </a:p>
          <a:p>
            <a:pPr marL="171450" marR="0" lvl="0" indent="-171450" defTabSz="914400" eaLnBrk="1" fontAlgn="base" latinLnBrk="0" hangingPunct="1">
              <a:lnSpc>
                <a:spcPct val="100000"/>
              </a:lnSpc>
              <a:spcBef>
                <a:spcPct val="0"/>
              </a:spcBef>
              <a:spcAft>
                <a:spcPct val="0"/>
              </a:spcAft>
              <a:buClrTx/>
              <a:buSzTx/>
              <a:buFontTx/>
              <a:buChar char="•"/>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NASA JPL GLISTIN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Topographic</a:t>
            </a:r>
            <a:r>
              <a:rPr kumimoji="0" lang="da-DK" sz="1400" b="0" i="0" u="none" strike="noStrike" kern="0" cap="none" spc="0" normalizeH="0" baseline="0" noProof="0" dirty="0">
                <a:ln>
                  <a:noFill/>
                </a:ln>
                <a:solidFill>
                  <a:srgbClr val="000000"/>
                </a:solidFill>
                <a:effectLst/>
                <a:uLnTx/>
                <a:uFillTx/>
                <a:latin typeface="Verdana"/>
                <a:ea typeface="MS PGothic"/>
                <a:cs typeface="+mn-cs"/>
              </a:rPr>
              <a:t>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interferometer</a:t>
            </a:r>
            <a:r>
              <a:rPr kumimoji="0" lang="da-DK" sz="1400" b="0" i="0" u="none" strike="noStrike" kern="0" cap="none" spc="0" normalizeH="0" baseline="0" noProof="0" dirty="0">
                <a:ln>
                  <a:noFill/>
                </a:ln>
                <a:solidFill>
                  <a:srgbClr val="000000"/>
                </a:solidFill>
                <a:effectLst/>
                <a:uLnTx/>
                <a:uFillTx/>
                <a:latin typeface="Verdana"/>
                <a:ea typeface="MS PGothic"/>
                <a:cs typeface="+mn-cs"/>
              </a:rPr>
              <a:t>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ka</a:t>
            </a:r>
            <a:r>
              <a:rPr kumimoji="0" lang="da-DK" sz="1400" b="0" i="0" u="none" strike="noStrike" kern="0" cap="none" spc="0" normalizeH="0" baseline="0" noProof="0" dirty="0">
                <a:ln>
                  <a:noFill/>
                </a:ln>
                <a:solidFill>
                  <a:srgbClr val="000000"/>
                </a:solidFill>
                <a:effectLst/>
                <a:uLnTx/>
                <a:uFillTx/>
                <a:latin typeface="Verdana"/>
                <a:ea typeface="MS PGothic"/>
                <a:cs typeface="+mn-cs"/>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April 16 </a:t>
            </a:r>
          </a:p>
          <a:p>
            <a:pPr marL="171450" marR="0" lvl="0" indent="-171450" defTabSz="914400" eaLnBrk="1" fontAlgn="base" latinLnBrk="0" hangingPunct="1">
              <a:lnSpc>
                <a:spcPct val="100000"/>
              </a:lnSpc>
              <a:spcBef>
                <a:spcPct val="0"/>
              </a:spcBef>
              <a:spcAft>
                <a:spcPct val="0"/>
              </a:spcAft>
              <a:buClrTx/>
              <a:buSzTx/>
              <a:buFontTx/>
              <a:buChar char="•"/>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ESA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CryoVEx</a:t>
            </a:r>
            <a:r>
              <a:rPr kumimoji="0" lang="da-DK" sz="1400" b="0" i="0" u="none" strike="noStrike" kern="0" cap="none" spc="0" normalizeH="0" baseline="0" noProof="0" dirty="0">
                <a:ln>
                  <a:noFill/>
                </a:ln>
                <a:solidFill>
                  <a:srgbClr val="000000"/>
                </a:solidFill>
                <a:effectLst/>
                <a:uLnTx/>
                <a:uFillTx/>
                <a:latin typeface="Verdana"/>
                <a:ea typeface="MS PGothic"/>
                <a:cs typeface="+mn-cs"/>
              </a:rPr>
              <a:t> (ALS, KAREN)</a:t>
            </a:r>
            <a:endParaRPr kumimoji="0" lang="en-US" sz="1400" b="0" i="0" u="none" strike="noStrike" kern="0" cap="none" spc="0" normalizeH="0" baseline="0" noProof="0" dirty="0">
              <a:ln>
                <a:noFill/>
              </a:ln>
              <a:solidFill>
                <a:srgbClr val="000000"/>
              </a:solidFill>
              <a:effectLst/>
              <a:uLnTx/>
              <a:uFillTx/>
              <a:latin typeface="Verdana"/>
              <a:ea typeface="MS PGothic"/>
              <a:cs typeface="+mn-cs"/>
            </a:endParaRPr>
          </a:p>
        </p:txBody>
      </p:sp>
      <p:sp>
        <p:nvSpPr>
          <p:cNvPr id="20" name="Tekstfelt 10">
            <a:extLst>
              <a:ext uri="{FF2B5EF4-FFF2-40B4-BE49-F238E27FC236}"/>
            </a:extLst>
          </p:cNvPr>
          <p:cNvSpPr txBox="1"/>
          <p:nvPr/>
        </p:nvSpPr>
        <p:spPr>
          <a:xfrm>
            <a:off x="265113" y="3416300"/>
            <a:ext cx="3370262" cy="2462213"/>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a-DK" sz="1400" b="1" i="0" u="none" strike="noStrike" kern="0" cap="none" spc="0" normalizeH="0" baseline="0" noProof="0" dirty="0">
                <a:ln>
                  <a:noFill/>
                </a:ln>
                <a:solidFill>
                  <a:srgbClr val="000000"/>
                </a:solidFill>
                <a:effectLst/>
                <a:uLnTx/>
                <a:uFillTx/>
                <a:latin typeface="Verdana"/>
                <a:ea typeface="MS PGothic"/>
                <a:cs typeface="+mn-cs"/>
              </a:rPr>
              <a:t>NW-</a:t>
            </a:r>
            <a:r>
              <a:rPr kumimoji="0" lang="da-DK" sz="1400" b="1" i="0" u="none" strike="noStrike" kern="0" cap="none" spc="0" normalizeH="0" baseline="0" noProof="0" dirty="0" err="1">
                <a:ln>
                  <a:noFill/>
                </a:ln>
                <a:solidFill>
                  <a:srgbClr val="000000"/>
                </a:solidFill>
                <a:effectLst/>
                <a:uLnTx/>
                <a:uFillTx/>
                <a:latin typeface="Verdana"/>
                <a:ea typeface="MS PGothic"/>
                <a:cs typeface="+mn-cs"/>
              </a:rPr>
              <a:t>track</a:t>
            </a:r>
            <a:r>
              <a:rPr kumimoji="0" lang="da-DK" sz="1400" b="1" i="0" u="none" strike="noStrike" kern="0" cap="none" spc="0" normalizeH="0" baseline="0" noProof="0" dirty="0">
                <a:ln>
                  <a:noFill/>
                </a:ln>
                <a:solidFill>
                  <a:srgbClr val="000000"/>
                </a:solidFill>
                <a:effectLst/>
                <a:uLnTx/>
                <a:uFillTx/>
                <a:latin typeface="Verdana"/>
                <a:ea typeface="MS PGothic"/>
                <a:cs typeface="+mn-cs"/>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March 27 </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ESA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CryoVEx</a:t>
            </a:r>
            <a:r>
              <a:rPr kumimoji="0" lang="da-DK" sz="1400" b="0" i="0" u="none" strike="noStrike" kern="0" cap="none" spc="0" normalizeH="0" baseline="0" noProof="0" dirty="0">
                <a:ln>
                  <a:noFill/>
                </a:ln>
                <a:solidFill>
                  <a:srgbClr val="000000"/>
                </a:solidFill>
                <a:effectLst/>
                <a:uLnTx/>
                <a:uFillTx/>
                <a:latin typeface="Verdana"/>
                <a:ea typeface="MS PGothic"/>
                <a:cs typeface="+mn-cs"/>
              </a:rPr>
              <a:t> (ALS, ASIRAS, KAREN)</a:t>
            </a:r>
          </a:p>
          <a:p>
            <a:pPr marL="0" marR="0" lvl="0" indent="0" defTabSz="914400" eaLnBrk="1" fontAlgn="base" latinLnBrk="0" hangingPunct="1">
              <a:lnSpc>
                <a:spcPct val="100000"/>
              </a:lnSpc>
              <a:spcBef>
                <a:spcPct val="0"/>
              </a:spcBef>
              <a:spcAft>
                <a:spcPct val="0"/>
              </a:spcAft>
              <a:buClrTx/>
              <a:buSzTx/>
              <a:buFontTx/>
              <a:buNone/>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April 11-18</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In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Situ</a:t>
            </a:r>
            <a:r>
              <a:rPr kumimoji="0" lang="da-DK" sz="1400" b="0" i="0" u="none" strike="noStrike" kern="0" cap="none" spc="0" normalizeH="0" baseline="0" noProof="0" dirty="0">
                <a:ln>
                  <a:noFill/>
                </a:ln>
                <a:solidFill>
                  <a:srgbClr val="000000"/>
                </a:solidFill>
                <a:effectLst/>
                <a:uLnTx/>
                <a:uFillTx/>
                <a:latin typeface="Verdana"/>
                <a:ea typeface="MS PGothic"/>
                <a:cs typeface="+mn-cs"/>
              </a:rPr>
              <a:t>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measurements</a:t>
            </a:r>
            <a:endParaRPr kumimoji="0" lang="da-DK" sz="1400" b="0" i="0" u="none" strike="noStrike" kern="0" cap="none" spc="0" normalizeH="0" baseline="0" noProof="0" dirty="0">
              <a:ln>
                <a:noFill/>
              </a:ln>
              <a:solidFill>
                <a:srgbClr val="000000"/>
              </a:solidFill>
              <a:effectLst/>
              <a:uLnTx/>
              <a:uFillTx/>
              <a:latin typeface="Verdana"/>
              <a:ea typeface="MS PGothic"/>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April 12 </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CS2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orbit</a:t>
            </a:r>
            <a:r>
              <a:rPr kumimoji="0" lang="da-DK" sz="1400" b="0" i="0" u="none" strike="noStrike" kern="0" cap="none" spc="0" normalizeH="0" baseline="0" noProof="0" dirty="0">
                <a:ln>
                  <a:noFill/>
                </a:ln>
                <a:solidFill>
                  <a:srgbClr val="000000"/>
                </a:solidFill>
                <a:effectLst/>
                <a:uLnTx/>
                <a:uFillTx/>
                <a:latin typeface="Verdana"/>
                <a:ea typeface="MS PGothic"/>
                <a:cs typeface="+mn-cs"/>
              </a:rPr>
              <a:t> # 37159 </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NASA OIB (ATM,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snow</a:t>
            </a:r>
            <a:r>
              <a:rPr kumimoji="0" lang="da-DK" sz="1400" b="0" i="0" u="none" strike="noStrike" kern="0" cap="none" spc="0" normalizeH="0" baseline="0" noProof="0" dirty="0">
                <a:ln>
                  <a:noFill/>
                </a:ln>
                <a:solidFill>
                  <a:srgbClr val="000000"/>
                </a:solidFill>
                <a:effectLst/>
                <a:uLnTx/>
                <a:uFillTx/>
                <a:latin typeface="Verdana"/>
                <a:ea typeface="MS PGothic"/>
                <a:cs typeface="+mn-cs"/>
              </a:rPr>
              <a:t>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depth</a:t>
            </a:r>
            <a:r>
              <a:rPr kumimoji="0" lang="da-DK" sz="1400" b="0" i="0" u="none" strike="noStrike" kern="0" cap="none" spc="0" normalizeH="0" baseline="0" noProof="0" dirty="0">
                <a:ln>
                  <a:noFill/>
                </a:ln>
                <a:solidFill>
                  <a:srgbClr val="000000"/>
                </a:solidFill>
                <a:effectLst/>
                <a:uLnTx/>
                <a:uFillTx/>
                <a:latin typeface="Verdana"/>
                <a:ea typeface="MS PGothic"/>
                <a:cs typeface="+mn-cs"/>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April 13 </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0" cap="none" spc="0" normalizeH="0" baseline="0" noProof="0" dirty="0">
                <a:ln>
                  <a:noFill/>
                </a:ln>
                <a:solidFill>
                  <a:srgbClr val="000000"/>
                </a:solidFill>
                <a:effectLst/>
                <a:uLnTx/>
                <a:uFillTx/>
                <a:latin typeface="Verdana"/>
                <a:ea typeface="MS PGothic"/>
                <a:cs typeface="+mn-cs"/>
              </a:rPr>
              <a:t>ESA </a:t>
            </a:r>
            <a:r>
              <a:rPr kumimoji="0" lang="da-DK" sz="1400" b="0" i="0" u="none" strike="noStrike" kern="0" cap="none" spc="0" normalizeH="0" baseline="0" noProof="0" dirty="0" err="1">
                <a:ln>
                  <a:noFill/>
                </a:ln>
                <a:solidFill>
                  <a:srgbClr val="000000"/>
                </a:solidFill>
                <a:effectLst/>
                <a:uLnTx/>
                <a:uFillTx/>
                <a:latin typeface="Verdana"/>
                <a:ea typeface="MS PGothic"/>
                <a:cs typeface="+mn-cs"/>
              </a:rPr>
              <a:t>CryoVEx</a:t>
            </a:r>
            <a:r>
              <a:rPr kumimoji="0" lang="da-DK" sz="1400" b="0" i="0" u="none" strike="noStrike" kern="0" cap="none" spc="0" normalizeH="0" baseline="0" noProof="0" dirty="0">
                <a:ln>
                  <a:noFill/>
                </a:ln>
                <a:solidFill>
                  <a:srgbClr val="000000"/>
                </a:solidFill>
                <a:effectLst/>
                <a:uLnTx/>
                <a:uFillTx/>
                <a:latin typeface="Verdana"/>
                <a:ea typeface="MS PGothic"/>
                <a:cs typeface="+mn-cs"/>
              </a:rPr>
              <a:t> (ALS, KAREN)</a:t>
            </a:r>
            <a:endParaRPr kumimoji="0" lang="en-US" sz="1400" b="0" i="0" u="none" strike="noStrike" kern="0" cap="none" spc="0" normalizeH="0" baseline="0" noProof="0" dirty="0">
              <a:ln>
                <a:noFill/>
              </a:ln>
              <a:solidFill>
                <a:srgbClr val="000000"/>
              </a:solidFill>
              <a:effectLst/>
              <a:uLnTx/>
              <a:uFillTx/>
              <a:latin typeface="Verdana"/>
              <a:ea typeface="MS PGothic"/>
              <a:cs typeface="Arial"/>
            </a:endParaRPr>
          </a:p>
        </p:txBody>
      </p:sp>
      <p:sp>
        <p:nvSpPr>
          <p:cNvPr id="21" name="Tekstfelt 1"/>
          <p:cNvSpPr txBox="1">
            <a:spLocks noChangeArrowheads="1"/>
          </p:cNvSpPr>
          <p:nvPr/>
        </p:nvSpPr>
        <p:spPr bwMode="auto">
          <a:xfrm>
            <a:off x="4125913" y="1595438"/>
            <a:ext cx="1201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da-DK" altLang="da-DK" sz="1600" b="1" i="1" u="none" strike="noStrike" kern="0" cap="none" spc="0" normalizeH="0" baseline="0" noProof="0" smtClean="0">
                <a:ln>
                  <a:noFill/>
                </a:ln>
                <a:solidFill>
                  <a:srgbClr val="000000"/>
                </a:solidFill>
                <a:effectLst/>
                <a:uLnTx/>
                <a:uFillTx/>
                <a:latin typeface="Verdana" pitchFamily="34" charset="0"/>
                <a:ea typeface="ＭＳ Ｐゴシック" pitchFamily="34" charset="-128"/>
              </a:rPr>
              <a:t>In-situ sites</a:t>
            </a:r>
          </a:p>
        </p:txBody>
      </p:sp>
      <p:cxnSp>
        <p:nvCxnSpPr>
          <p:cNvPr id="22" name="Lige pilforbindelse 3">
            <a:extLst>
              <a:ext uri="{FF2B5EF4-FFF2-40B4-BE49-F238E27FC236}"/>
            </a:extLst>
          </p:cNvPr>
          <p:cNvCxnSpPr/>
          <p:nvPr/>
        </p:nvCxnSpPr>
        <p:spPr>
          <a:xfrm flipH="1">
            <a:off x="4003675" y="2157413"/>
            <a:ext cx="519113" cy="177800"/>
          </a:xfrm>
          <a:prstGeom prst="straightConnector1">
            <a:avLst/>
          </a:prstGeom>
          <a:noFill/>
          <a:ln w="9525" cap="flat" cmpd="sng" algn="ctr">
            <a:solidFill>
              <a:srgbClr val="000000"/>
            </a:solidFill>
            <a:prstDash val="solid"/>
            <a:tailEnd type="triangle"/>
          </a:ln>
          <a:effectLst/>
        </p:spPr>
      </p:cxnSp>
      <p:sp>
        <p:nvSpPr>
          <p:cNvPr id="25" name="Rectangle 1"/>
          <p:cNvSpPr>
            <a:spLocks noChangeArrowheads="1"/>
          </p:cNvSpPr>
          <p:nvPr/>
        </p:nvSpPr>
        <p:spPr bwMode="auto">
          <a:xfrm>
            <a:off x="1692275" y="1209675"/>
            <a:ext cx="16605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da-DK" altLang="da-DK" sz="1600" b="1" i="0" u="none" strike="noStrike" kern="0" cap="none" spc="0" normalizeH="0" baseline="0" noProof="0" smtClean="0">
                <a:ln>
                  <a:noFill/>
                </a:ln>
                <a:solidFill>
                  <a:srgbClr val="0000CC"/>
                </a:solidFill>
                <a:effectLst/>
                <a:uLnTx/>
                <a:uFillTx/>
                <a:latin typeface="Verdana" pitchFamily="34" charset="0"/>
                <a:ea typeface="ＭＳ Ｐゴシック" pitchFamily="34" charset="-128"/>
              </a:rPr>
              <a:t>Phase 1 blue</a:t>
            </a:r>
          </a:p>
          <a:p>
            <a:pPr marL="0" marR="0" lvl="0" indent="0" defTabSz="914400" eaLnBrk="1" fontAlgn="base" latinLnBrk="0" hangingPunct="1">
              <a:lnSpc>
                <a:spcPct val="100000"/>
              </a:lnSpc>
              <a:spcBef>
                <a:spcPct val="50000"/>
              </a:spcBef>
              <a:spcAft>
                <a:spcPct val="0"/>
              </a:spcAft>
              <a:buClrTx/>
              <a:buSzTx/>
              <a:buFontTx/>
              <a:buNone/>
              <a:tabLst/>
              <a:defRPr/>
            </a:pPr>
            <a:r>
              <a:rPr kumimoji="0" lang="da-DK" altLang="da-DK" sz="1600" b="1" i="0" u="none" strike="noStrike" kern="0" cap="none" spc="0" normalizeH="0" baseline="0" noProof="0" smtClean="0">
                <a:ln>
                  <a:noFill/>
                </a:ln>
                <a:solidFill>
                  <a:srgbClr val="FF0000"/>
                </a:solidFill>
                <a:effectLst/>
                <a:uLnTx/>
                <a:uFillTx/>
                <a:latin typeface="Verdana" pitchFamily="34" charset="0"/>
                <a:ea typeface="ＭＳ Ｐゴシック" pitchFamily="34" charset="-128"/>
              </a:rPr>
              <a:t>Phase 2 red</a:t>
            </a:r>
            <a:endParaRPr kumimoji="0" lang="da-DK" altLang="da-DK" sz="1600" b="0" i="0" u="none" strike="noStrike" kern="0" cap="none" spc="0" normalizeH="0" baseline="0" noProof="0" smtClean="0">
              <a:ln>
                <a:noFill/>
              </a:ln>
              <a:solidFill>
                <a:srgbClr val="FF0000"/>
              </a:solidFill>
              <a:effectLst/>
              <a:uLnTx/>
              <a:uFillTx/>
              <a:latin typeface="Verdana" pitchFamily="34" charset="0"/>
              <a:ea typeface="ＭＳ Ｐゴシック" pitchFamily="34" charset="-128"/>
            </a:endParaRPr>
          </a:p>
        </p:txBody>
      </p:sp>
      <p:pic>
        <p:nvPicPr>
          <p:cNvPr id="14"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708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ESA Living Planet Symposium 2019</a:t>
            </a:r>
            <a:endParaRPr lang="en-US"/>
          </a:p>
        </p:txBody>
      </p:sp>
      <p:sp>
        <p:nvSpPr>
          <p:cNvPr id="3" name="Slide Number Placeholder 2"/>
          <p:cNvSpPr>
            <a:spLocks noGrp="1"/>
          </p:cNvSpPr>
          <p:nvPr>
            <p:ph type="sldNum" sz="quarter" idx="12"/>
          </p:nvPr>
        </p:nvSpPr>
        <p:spPr/>
        <p:txBody>
          <a:bodyPr/>
          <a:lstStyle/>
          <a:p>
            <a:fld id="{B0B5C5E7-DE4A-594F-8F78-CEB37566F4A7}" type="slidenum">
              <a:rPr lang="en-US" smtClean="0"/>
              <a:t>14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725" y="1619250"/>
            <a:ext cx="78755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owchart: Decision 4"/>
          <p:cNvSpPr/>
          <p:nvPr/>
        </p:nvSpPr>
        <p:spPr>
          <a:xfrm>
            <a:off x="5292725" y="5300663"/>
            <a:ext cx="179388" cy="179387"/>
          </a:xfrm>
          <a:prstGeom prst="flowChartDecision">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6" name="Oval 5"/>
          <p:cNvSpPr/>
          <p:nvPr/>
        </p:nvSpPr>
        <p:spPr>
          <a:xfrm>
            <a:off x="1511300" y="6021388"/>
            <a:ext cx="180975" cy="17938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7" name="Oval 6"/>
          <p:cNvSpPr/>
          <p:nvPr/>
        </p:nvSpPr>
        <p:spPr>
          <a:xfrm>
            <a:off x="1512888" y="4978400"/>
            <a:ext cx="179387" cy="179388"/>
          </a:xfrm>
          <a:prstGeom prst="ellipse">
            <a:avLst/>
          </a:prstGeom>
          <a:solidFill>
            <a:srgbClr val="86F91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8" name="Isosceles Triangle 7"/>
          <p:cNvSpPr>
            <a:spLocks noChangeAspect="1"/>
          </p:cNvSpPr>
          <p:nvPr/>
        </p:nvSpPr>
        <p:spPr>
          <a:xfrm>
            <a:off x="1484313" y="5335588"/>
            <a:ext cx="207962" cy="180975"/>
          </a:xfrm>
          <a:prstGeom prst="triangle">
            <a:avLst/>
          </a:prstGeom>
          <a:solidFill>
            <a:srgbClr val="86F91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9" name="TextBox 15"/>
          <p:cNvSpPr txBox="1">
            <a:spLocks noChangeArrowheads="1"/>
          </p:cNvSpPr>
          <p:nvPr/>
        </p:nvSpPr>
        <p:spPr bwMode="auto">
          <a:xfrm>
            <a:off x="1908175" y="4868863"/>
            <a:ext cx="58356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eaLnBrk="1" hangingPunct="1">
              <a:spcBef>
                <a:spcPct val="50000"/>
              </a:spcBef>
              <a:buFontTx/>
              <a:buNone/>
            </a:pPr>
            <a:r>
              <a:rPr lang="da-DK" altLang="da-DK"/>
              <a:t>In situ mean (April 11-18)		Warren 99 (March)</a:t>
            </a:r>
          </a:p>
          <a:p>
            <a:pPr eaLnBrk="1" hangingPunct="1">
              <a:spcBef>
                <a:spcPct val="50000"/>
              </a:spcBef>
              <a:buFontTx/>
              <a:buNone/>
            </a:pPr>
            <a:r>
              <a:rPr lang="da-DK" altLang="da-DK"/>
              <a:t>In situ mode			Warren 99 (April)</a:t>
            </a:r>
          </a:p>
          <a:p>
            <a:pPr eaLnBrk="1" hangingPunct="1">
              <a:spcBef>
                <a:spcPct val="50000"/>
              </a:spcBef>
              <a:buFontTx/>
              <a:buNone/>
            </a:pPr>
            <a:r>
              <a:rPr lang="da-DK" altLang="da-DK"/>
              <a:t>NASA OIB qlooks (April 12)</a:t>
            </a:r>
          </a:p>
          <a:p>
            <a:pPr eaLnBrk="1" hangingPunct="1">
              <a:spcBef>
                <a:spcPct val="50000"/>
              </a:spcBef>
              <a:buFontTx/>
              <a:buNone/>
            </a:pPr>
            <a:r>
              <a:rPr lang="da-DK" altLang="da-DK"/>
              <a:t>KAREN-ASIRAS TRMFA 50% (March 27)</a:t>
            </a:r>
          </a:p>
        </p:txBody>
      </p:sp>
      <p:sp>
        <p:nvSpPr>
          <p:cNvPr id="10" name="Oval 9"/>
          <p:cNvSpPr/>
          <p:nvPr/>
        </p:nvSpPr>
        <p:spPr>
          <a:xfrm>
            <a:off x="1511300" y="5661025"/>
            <a:ext cx="180975" cy="179388"/>
          </a:xfrm>
          <a:prstGeom prst="ellipse">
            <a:avLst/>
          </a:prstGeom>
          <a:solidFill>
            <a:srgbClr val="161BF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11" name="Flowchart: Decision 10"/>
          <p:cNvSpPr/>
          <p:nvPr/>
        </p:nvSpPr>
        <p:spPr>
          <a:xfrm>
            <a:off x="5292725" y="4978400"/>
            <a:ext cx="179388" cy="179388"/>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15"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err="1" smtClean="0">
                <a:solidFill>
                  <a:schemeClr val="accent1"/>
                </a:solidFill>
              </a:rPr>
              <a:t>CryoVEx</a:t>
            </a:r>
            <a:r>
              <a:rPr lang="da-DK" sz="4000" dirty="0" smtClean="0">
                <a:solidFill>
                  <a:schemeClr val="accent1"/>
                </a:solidFill>
              </a:rPr>
              <a:t> 2017 </a:t>
            </a:r>
            <a:r>
              <a:rPr lang="da-DK" sz="4000" dirty="0" err="1" smtClean="0">
                <a:solidFill>
                  <a:schemeClr val="accent1"/>
                </a:solidFill>
              </a:rPr>
              <a:t>snow</a:t>
            </a:r>
            <a:r>
              <a:rPr lang="da-DK" sz="4000" dirty="0" smtClean="0">
                <a:solidFill>
                  <a:schemeClr val="accent1"/>
                </a:solidFill>
              </a:rPr>
              <a:t> </a:t>
            </a:r>
            <a:r>
              <a:rPr lang="da-DK" sz="4000" dirty="0" err="1" smtClean="0">
                <a:solidFill>
                  <a:schemeClr val="accent1"/>
                </a:solidFill>
              </a:rPr>
              <a:t>depth</a:t>
            </a:r>
            <a:endParaRPr lang="da-DK" sz="4000" dirty="0">
              <a:solidFill>
                <a:schemeClr val="accent1"/>
              </a:solidFill>
            </a:endParaRPr>
          </a:p>
        </p:txBody>
      </p:sp>
      <p:pic>
        <p:nvPicPr>
          <p:cNvPr id="1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44463"/>
            <a:ext cx="119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691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992" y="1363449"/>
            <a:ext cx="5993088" cy="4351338"/>
          </a:xfrm>
        </p:spPr>
      </p:pic>
      <p:pic>
        <p:nvPicPr>
          <p:cNvPr id="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7524" t="39042" b="1"/>
          <a:stretch/>
        </p:blipFill>
        <p:spPr bwMode="auto">
          <a:xfrm>
            <a:off x="6919292" y="3495649"/>
            <a:ext cx="1973409" cy="12841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Footer Placeholder 9"/>
          <p:cNvSpPr>
            <a:spLocks noGrp="1"/>
          </p:cNvSpPr>
          <p:nvPr>
            <p:ph type="ftr" sz="quarter" idx="11"/>
          </p:nvPr>
        </p:nvSpPr>
        <p:spPr/>
        <p:txBody>
          <a:bodyPr/>
          <a:lstStyle/>
          <a:p>
            <a:r>
              <a:rPr lang="en-US" smtClean="0"/>
              <a:t>ESA Living Planet Symposium 2019</a:t>
            </a:r>
            <a:endParaRPr lang="en-US" dirty="0"/>
          </a:p>
        </p:txBody>
      </p:sp>
      <p:sp>
        <p:nvSpPr>
          <p:cNvPr id="11" name="Slide Number Placeholder 10"/>
          <p:cNvSpPr>
            <a:spLocks noGrp="1"/>
          </p:cNvSpPr>
          <p:nvPr>
            <p:ph type="sldNum" sz="quarter" idx="12"/>
          </p:nvPr>
        </p:nvSpPr>
        <p:spPr/>
        <p:txBody>
          <a:bodyPr/>
          <a:lstStyle/>
          <a:p>
            <a:fld id="{B0B5C5E7-DE4A-594F-8F78-CEB37566F4A7}" type="slidenum">
              <a:rPr lang="en-US" smtClean="0"/>
              <a:t>15</a:t>
            </a:fld>
            <a:endParaRPr lang="en-US"/>
          </a:p>
        </p:txBody>
      </p:sp>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79388"/>
            <a:ext cx="12668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dirty="0">
                <a:solidFill>
                  <a:schemeClr val="accent1"/>
                </a:solidFill>
              </a:rPr>
              <a:t> </a:t>
            </a:r>
            <a:r>
              <a:rPr lang="da-DK" sz="4000" dirty="0" smtClean="0">
                <a:solidFill>
                  <a:schemeClr val="accent1"/>
                </a:solidFill>
              </a:rPr>
              <a:t>        </a:t>
            </a:r>
            <a:r>
              <a:rPr lang="da-DK" sz="4000" dirty="0" err="1" smtClean="0">
                <a:solidFill>
                  <a:schemeClr val="accent1"/>
                </a:solidFill>
              </a:rPr>
              <a:t>CryoVEx</a:t>
            </a:r>
            <a:r>
              <a:rPr lang="da-DK" sz="4000" dirty="0" smtClean="0">
                <a:solidFill>
                  <a:schemeClr val="accent1"/>
                </a:solidFill>
              </a:rPr>
              <a:t> ANT 2017/18</a:t>
            </a:r>
            <a:endParaRPr lang="da-DK" sz="4000" dirty="0">
              <a:solidFill>
                <a:schemeClr val="accent1"/>
              </a:solidFill>
            </a:endParaRPr>
          </a:p>
        </p:txBody>
      </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1" y="1777117"/>
            <a:ext cx="2382917" cy="15661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Oval 21"/>
          <p:cNvSpPr/>
          <p:nvPr/>
        </p:nvSpPr>
        <p:spPr>
          <a:xfrm>
            <a:off x="2786743" y="3777343"/>
            <a:ext cx="576943" cy="44631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Oval 22"/>
          <p:cNvSpPr/>
          <p:nvPr/>
        </p:nvSpPr>
        <p:spPr>
          <a:xfrm>
            <a:off x="4778838" y="4000500"/>
            <a:ext cx="576943" cy="44631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3495649"/>
            <a:ext cx="2417045" cy="18161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37"/>
          <p:cNvPicPr>
            <a:picLocks noChangeAspect="1" noChangeArrowheads="1"/>
          </p:cNvPicPr>
          <p:nvPr/>
        </p:nvPicPr>
        <p:blipFill rotWithShape="1">
          <a:blip r:embed="rId8">
            <a:extLst>
              <a:ext uri="{28A0092B-C50C-407E-A947-70E740481C1C}">
                <a14:useLocalDpi xmlns:a14="http://schemas.microsoft.com/office/drawing/2010/main" val="0"/>
              </a:ext>
            </a:extLst>
          </a:blip>
          <a:srcRect l="11826" t="27613"/>
          <a:stretch/>
        </p:blipFill>
        <p:spPr bwMode="auto">
          <a:xfrm>
            <a:off x="6919292" y="136664"/>
            <a:ext cx="1973408" cy="12152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2" name="Straight Arrow Connector 31"/>
          <p:cNvCxnSpPr/>
          <p:nvPr/>
        </p:nvCxnSpPr>
        <p:spPr>
          <a:xfrm flipH="1">
            <a:off x="5355781" y="4137716"/>
            <a:ext cx="1563511" cy="859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634438" y="3343274"/>
            <a:ext cx="239402" cy="4770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9" idx="3"/>
          </p:cNvCxnSpPr>
          <p:nvPr/>
        </p:nvCxnSpPr>
        <p:spPr>
          <a:xfrm flipV="1">
            <a:off x="2668566" y="4180686"/>
            <a:ext cx="205274" cy="223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9"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19901" y="4904176"/>
            <a:ext cx="1972800" cy="1190891"/>
          </a:xfrm>
          <a:prstGeom prst="rect">
            <a:avLst/>
          </a:prstGeom>
          <a:solidFill>
            <a:schemeClr val="bg1"/>
          </a:solidFill>
          <a:ln w="9525">
            <a:solidFill>
              <a:srgbClr val="000000"/>
            </a:solidFill>
            <a:miter lim="800000"/>
            <a:headEnd/>
            <a:tailEnd/>
          </a:ln>
        </p:spPr>
      </p:pic>
      <p:sp>
        <p:nvSpPr>
          <p:cNvPr id="40" name="TextBox 39"/>
          <p:cNvSpPr txBox="1"/>
          <p:nvPr/>
        </p:nvSpPr>
        <p:spPr>
          <a:xfrm>
            <a:off x="7021286" y="4474025"/>
            <a:ext cx="1308115" cy="369332"/>
          </a:xfrm>
          <a:prstGeom prst="rect">
            <a:avLst/>
          </a:prstGeom>
          <a:noFill/>
        </p:spPr>
        <p:txBody>
          <a:bodyPr wrap="none" rtlCol="0">
            <a:spAutoFit/>
          </a:bodyPr>
          <a:lstStyle/>
          <a:p>
            <a:r>
              <a:rPr lang="da-DK" dirty="0" err="1" smtClean="0"/>
              <a:t>Schackleton</a:t>
            </a:r>
            <a:endParaRPr lang="da-DK" dirty="0"/>
          </a:p>
        </p:txBody>
      </p:sp>
      <p:cxnSp>
        <p:nvCxnSpPr>
          <p:cNvPr id="42" name="Straight Arrow Connector 41"/>
          <p:cNvCxnSpPr/>
          <p:nvPr/>
        </p:nvCxnSpPr>
        <p:spPr>
          <a:xfrm flipH="1" flipV="1">
            <a:off x="5355781" y="4290116"/>
            <a:ext cx="1563511" cy="11182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429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890"/>
          <a:stretch/>
        </p:blipFill>
        <p:spPr>
          <a:xfrm>
            <a:off x="663357" y="1180314"/>
            <a:ext cx="7630227" cy="5213924"/>
          </a:xfrm>
          <a:prstGeom prst="rect">
            <a:avLst/>
          </a:prstGeom>
        </p:spPr>
      </p:pic>
      <p:pic>
        <p:nvPicPr>
          <p:cNvPr id="7" name="Picture 6" descr="https://pbs.twimg.com/media/D3LXt-eW0AALsHH.jpg:large"/>
          <p:cNvPicPr>
            <a:picLocks noChangeArrowheads="1"/>
          </p:cNvPicPr>
          <p:nvPr/>
        </p:nvPicPr>
        <p:blipFill rotWithShape="1">
          <a:blip r:embed="rId3" cstate="print">
            <a:extLst>
              <a:ext uri="{28A0092B-C50C-407E-A947-70E740481C1C}">
                <a14:useLocalDpi xmlns:a14="http://schemas.microsoft.com/office/drawing/2010/main" val="0"/>
              </a:ext>
            </a:extLst>
          </a:blip>
          <a:srcRect t="18982" r="67563" b="14704"/>
          <a:stretch/>
        </p:blipFill>
        <p:spPr bwMode="auto">
          <a:xfrm>
            <a:off x="284703" y="4051430"/>
            <a:ext cx="1771714" cy="20374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p:cNvPicPr>
            <a:picLocks noChangeArrowheads="1"/>
          </p:cNvPicPr>
          <p:nvPr/>
        </p:nvPicPr>
        <p:blipFill rotWithShape="1">
          <a:blip r:embed="rId4" cstate="print">
            <a:extLst>
              <a:ext uri="{28A0092B-C50C-407E-A947-70E740481C1C}">
                <a14:useLocalDpi xmlns:a14="http://schemas.microsoft.com/office/drawing/2010/main" val="0"/>
              </a:ext>
            </a:extLst>
          </a:blip>
          <a:srcRect l="28406" t="20178" r="49604" b="27612"/>
          <a:stretch/>
        </p:blipFill>
        <p:spPr bwMode="auto">
          <a:xfrm>
            <a:off x="7301344" y="1309254"/>
            <a:ext cx="1497525" cy="19856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018671" y="3454367"/>
            <a:ext cx="1783080" cy="1187681"/>
          </a:xfrm>
          <a:prstGeom prst="rect">
            <a:avLst/>
          </a:prstGeom>
          <a:ln>
            <a:solidFill>
              <a:schemeClr val="tx1"/>
            </a:solidFill>
          </a:ln>
        </p:spPr>
      </p:pic>
      <p:pic>
        <p:nvPicPr>
          <p:cNvPr id="10" name="Picture 9"/>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75873" y="2698283"/>
            <a:ext cx="1783080" cy="1187681"/>
          </a:xfrm>
          <a:prstGeom prst="rect">
            <a:avLst/>
          </a:prstGeom>
          <a:ln>
            <a:solidFill>
              <a:schemeClr val="tx1"/>
            </a:solidFill>
          </a:ln>
        </p:spPr>
      </p:pic>
      <p:pic>
        <p:nvPicPr>
          <p:cNvPr id="11" name="Picture 10"/>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011605" y="4750511"/>
            <a:ext cx="1779963" cy="1184564"/>
          </a:xfrm>
          <a:prstGeom prst="rect">
            <a:avLst/>
          </a:prstGeom>
          <a:ln>
            <a:solidFill>
              <a:schemeClr val="tx1"/>
            </a:solidFill>
          </a:ln>
        </p:spPr>
      </p:pic>
      <p:sp>
        <p:nvSpPr>
          <p:cNvPr id="4" name="Footer Placeholder 3"/>
          <p:cNvSpPr>
            <a:spLocks noGrp="1"/>
          </p:cNvSpPr>
          <p:nvPr>
            <p:ph type="ftr" sz="quarter" idx="11"/>
          </p:nvPr>
        </p:nvSpPr>
        <p:spPr/>
        <p:txBody>
          <a:bodyPr/>
          <a:lstStyle/>
          <a:p>
            <a:r>
              <a:rPr lang="en-US" smtClean="0"/>
              <a:t>ESA Living Planet Symposium 2019</a:t>
            </a:r>
            <a:endParaRPr lang="en-US" dirty="0"/>
          </a:p>
        </p:txBody>
      </p:sp>
      <p:sp>
        <p:nvSpPr>
          <p:cNvPr id="12" name="Slide Number Placeholder 11"/>
          <p:cNvSpPr>
            <a:spLocks noGrp="1"/>
          </p:cNvSpPr>
          <p:nvPr>
            <p:ph type="sldNum" sz="quarter" idx="12"/>
          </p:nvPr>
        </p:nvSpPr>
        <p:spPr/>
        <p:txBody>
          <a:bodyPr/>
          <a:lstStyle/>
          <a:p>
            <a:fld id="{B0B5C5E7-DE4A-594F-8F78-CEB37566F4A7}" type="slidenum">
              <a:rPr lang="en-US" smtClean="0"/>
              <a:t>16</a:t>
            </a:fld>
            <a:endParaRPr lang="en-US"/>
          </a:p>
        </p:txBody>
      </p:sp>
      <p:pic>
        <p:nvPicPr>
          <p:cNvPr id="13"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Relateret billed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87079" y="822523"/>
            <a:ext cx="1123578" cy="4107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476306" y="2991305"/>
            <a:ext cx="1027845" cy="369332"/>
          </a:xfrm>
          <a:prstGeom prst="rect">
            <a:avLst/>
          </a:prstGeom>
          <a:noFill/>
        </p:spPr>
        <p:txBody>
          <a:bodyPr wrap="none" rtlCol="0">
            <a:spAutoFit/>
          </a:bodyPr>
          <a:lstStyle/>
          <a:p>
            <a:r>
              <a:rPr lang="da-DK" dirty="0" smtClean="0"/>
              <a:t>15-09-18</a:t>
            </a:r>
            <a:endParaRPr lang="da-DK" dirty="0"/>
          </a:p>
        </p:txBody>
      </p:sp>
      <p:sp>
        <p:nvSpPr>
          <p:cNvPr id="16"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smtClean="0">
                <a:solidFill>
                  <a:schemeClr val="accent1"/>
                </a:solidFill>
              </a:rPr>
              <a:t>   </a:t>
            </a:r>
            <a:r>
              <a:rPr lang="da-DK" sz="4000" dirty="0" err="1" smtClean="0">
                <a:solidFill>
                  <a:schemeClr val="accent1"/>
                </a:solidFill>
              </a:rPr>
              <a:t>CryoVEx</a:t>
            </a:r>
            <a:r>
              <a:rPr lang="da-DK" sz="4000" dirty="0" smtClean="0">
                <a:solidFill>
                  <a:schemeClr val="accent1"/>
                </a:solidFill>
              </a:rPr>
              <a:t>/ICESat-2 2019</a:t>
            </a:r>
            <a:endParaRPr lang="da-DK" sz="4000" dirty="0">
              <a:solidFill>
                <a:schemeClr val="accent1"/>
              </a:solidFill>
            </a:endParaRPr>
          </a:p>
        </p:txBody>
      </p:sp>
    </p:spTree>
    <p:extLst>
      <p:ext uri="{BB962C8B-B14F-4D97-AF65-F5344CB8AC3E}">
        <p14:creationId xmlns:p14="http://schemas.microsoft.com/office/powerpoint/2010/main" val="36806377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p:txBody>
          <a:bodyPr/>
          <a:lstStyle/>
          <a:p>
            <a:r>
              <a:rPr lang="en-US" smtClean="0"/>
              <a:t>ESA Living Planet Symposium 2019</a:t>
            </a:r>
            <a:endParaRPr lang="en-US" dirty="0"/>
          </a:p>
        </p:txBody>
      </p:sp>
      <p:sp>
        <p:nvSpPr>
          <p:cNvPr id="10" name="Slide Number Placeholder 9"/>
          <p:cNvSpPr>
            <a:spLocks noGrp="1"/>
          </p:cNvSpPr>
          <p:nvPr>
            <p:ph type="sldNum" sz="quarter" idx="12"/>
          </p:nvPr>
        </p:nvSpPr>
        <p:spPr/>
        <p:txBody>
          <a:bodyPr/>
          <a:lstStyle/>
          <a:p>
            <a:fld id="{B0B5C5E7-DE4A-594F-8F78-CEB37566F4A7}" type="slidenum">
              <a:rPr lang="en-US" smtClean="0"/>
              <a:t>17</a:t>
            </a:fld>
            <a:endParaRPr lang="en-US"/>
          </a:p>
        </p:txBody>
      </p:sp>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smtClean="0">
                <a:solidFill>
                  <a:schemeClr val="accent1"/>
                </a:solidFill>
              </a:rPr>
              <a:t>Radar operation modes (SAR/</a:t>
            </a:r>
            <a:r>
              <a:rPr lang="da-DK" sz="4000" dirty="0" err="1" smtClean="0">
                <a:solidFill>
                  <a:schemeClr val="accent1"/>
                </a:solidFill>
              </a:rPr>
              <a:t>SARIn</a:t>
            </a:r>
            <a:r>
              <a:rPr lang="da-DK" sz="4000" dirty="0" smtClean="0">
                <a:solidFill>
                  <a:schemeClr val="accent1"/>
                </a:solidFill>
              </a:rPr>
              <a:t>)</a:t>
            </a:r>
            <a:endParaRPr lang="da-DK" sz="4000" dirty="0">
              <a:solidFill>
                <a:schemeClr val="accent1"/>
              </a:solidFill>
            </a:endParaRPr>
          </a:p>
        </p:txBody>
      </p:sp>
      <p:pic>
        <p:nvPicPr>
          <p:cNvPr id="27" name="Picture 26" descr="ASIRAS_Modes_All"/>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4285" y="1445088"/>
            <a:ext cx="2552700" cy="4323080"/>
          </a:xfrm>
          <a:prstGeom prst="rect">
            <a:avLst/>
          </a:prstGeom>
          <a:noFill/>
        </p:spPr>
      </p:pic>
      <p:sp>
        <p:nvSpPr>
          <p:cNvPr id="3" name="TextBox 2"/>
          <p:cNvSpPr txBox="1"/>
          <p:nvPr/>
        </p:nvSpPr>
        <p:spPr>
          <a:xfrm>
            <a:off x="4013242" y="1294334"/>
            <a:ext cx="845103" cy="369332"/>
          </a:xfrm>
          <a:prstGeom prst="rect">
            <a:avLst/>
          </a:prstGeom>
          <a:noFill/>
        </p:spPr>
        <p:txBody>
          <a:bodyPr wrap="none" rtlCol="0">
            <a:spAutoFit/>
          </a:bodyPr>
          <a:lstStyle/>
          <a:p>
            <a:r>
              <a:rPr lang="da-DK" dirty="0" smtClean="0"/>
              <a:t>ASIRAS</a:t>
            </a:r>
            <a:endParaRPr lang="da-DK" dirty="0"/>
          </a:p>
        </p:txBody>
      </p:sp>
      <p:sp>
        <p:nvSpPr>
          <p:cNvPr id="2" name="TextBox 1"/>
          <p:cNvSpPr txBox="1"/>
          <p:nvPr/>
        </p:nvSpPr>
        <p:spPr>
          <a:xfrm>
            <a:off x="6340616" y="1266710"/>
            <a:ext cx="824265" cy="369332"/>
          </a:xfrm>
          <a:prstGeom prst="rect">
            <a:avLst/>
          </a:prstGeom>
          <a:noFill/>
        </p:spPr>
        <p:txBody>
          <a:bodyPr wrap="none" rtlCol="0">
            <a:spAutoFit/>
          </a:bodyPr>
          <a:lstStyle/>
          <a:p>
            <a:r>
              <a:rPr lang="da-DK" dirty="0" smtClean="0"/>
              <a:t>KAREN</a:t>
            </a:r>
            <a:endParaRPr lang="da-DK" dirty="0"/>
          </a:p>
        </p:txBody>
      </p:sp>
      <p:sp>
        <p:nvSpPr>
          <p:cNvPr id="16" name="Down Arrow 15"/>
          <p:cNvSpPr/>
          <p:nvPr/>
        </p:nvSpPr>
        <p:spPr>
          <a:xfrm>
            <a:off x="2594057" y="4920343"/>
            <a:ext cx="528576" cy="847824"/>
          </a:xfrm>
          <a:prstGeom prst="downArrow">
            <a:avLst/>
          </a:prstGeom>
          <a:solidFill>
            <a:srgbClr val="FE50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Box 3"/>
          <p:cNvSpPr txBox="1"/>
          <p:nvPr/>
        </p:nvSpPr>
        <p:spPr>
          <a:xfrm>
            <a:off x="2428048" y="1293938"/>
            <a:ext cx="758541" cy="369332"/>
          </a:xfrm>
          <a:prstGeom prst="rect">
            <a:avLst/>
          </a:prstGeom>
          <a:noFill/>
        </p:spPr>
        <p:txBody>
          <a:bodyPr wrap="none" rtlCol="0">
            <a:spAutoFit/>
          </a:bodyPr>
          <a:lstStyle/>
          <a:p>
            <a:r>
              <a:rPr lang="da-DK" dirty="0" smtClean="0"/>
              <a:t>LASER</a:t>
            </a:r>
            <a:endParaRPr lang="da-DK" dirty="0"/>
          </a:p>
        </p:txBody>
      </p:sp>
      <p:cxnSp>
        <p:nvCxnSpPr>
          <p:cNvPr id="6" name="Straight Connector 5"/>
          <p:cNvCxnSpPr/>
          <p:nvPr/>
        </p:nvCxnSpPr>
        <p:spPr>
          <a:xfrm flipV="1">
            <a:off x="1514296" y="4871357"/>
            <a:ext cx="5635528" cy="48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503406" y="4294395"/>
            <a:ext cx="5646418" cy="4898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58717" y="4595615"/>
            <a:ext cx="720069" cy="369332"/>
          </a:xfrm>
          <a:prstGeom prst="rect">
            <a:avLst/>
          </a:prstGeom>
          <a:noFill/>
        </p:spPr>
        <p:txBody>
          <a:bodyPr wrap="none" rtlCol="0">
            <a:spAutoFit/>
          </a:bodyPr>
          <a:lstStyle/>
          <a:p>
            <a:r>
              <a:rPr lang="da-DK" dirty="0" smtClean="0"/>
              <a:t>600m</a:t>
            </a:r>
            <a:endParaRPr lang="da-DK" dirty="0"/>
          </a:p>
        </p:txBody>
      </p:sp>
      <p:sp>
        <p:nvSpPr>
          <p:cNvPr id="30" name="TextBox 29"/>
          <p:cNvSpPr txBox="1"/>
          <p:nvPr/>
        </p:nvSpPr>
        <p:spPr>
          <a:xfrm>
            <a:off x="1540154" y="3925295"/>
            <a:ext cx="837089" cy="369332"/>
          </a:xfrm>
          <a:prstGeom prst="rect">
            <a:avLst/>
          </a:prstGeom>
          <a:noFill/>
        </p:spPr>
        <p:txBody>
          <a:bodyPr wrap="none" rtlCol="0">
            <a:spAutoFit/>
          </a:bodyPr>
          <a:lstStyle/>
          <a:p>
            <a:r>
              <a:rPr lang="da-DK" dirty="0" smtClean="0"/>
              <a:t>1000m</a:t>
            </a:r>
            <a:endParaRPr lang="da-DK" dirty="0"/>
          </a:p>
        </p:txBody>
      </p:sp>
      <p:cxnSp>
        <p:nvCxnSpPr>
          <p:cNvPr id="31" name="Straight Connector 30"/>
          <p:cNvCxnSpPr/>
          <p:nvPr/>
        </p:nvCxnSpPr>
        <p:spPr>
          <a:xfrm flipV="1">
            <a:off x="1536060" y="2867795"/>
            <a:ext cx="5613764" cy="48986"/>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573961" y="2498993"/>
            <a:ext cx="837089" cy="369332"/>
          </a:xfrm>
          <a:prstGeom prst="rect">
            <a:avLst/>
          </a:prstGeom>
          <a:noFill/>
        </p:spPr>
        <p:txBody>
          <a:bodyPr wrap="none" rtlCol="0">
            <a:spAutoFit/>
          </a:bodyPr>
          <a:lstStyle/>
          <a:p>
            <a:r>
              <a:rPr lang="da-DK" dirty="0" smtClean="0"/>
              <a:t>2500m</a:t>
            </a:r>
            <a:endParaRPr lang="da-DK" dirty="0"/>
          </a:p>
        </p:txBody>
      </p:sp>
      <p:sp>
        <p:nvSpPr>
          <p:cNvPr id="14" name="Down Arrow 13"/>
          <p:cNvSpPr/>
          <p:nvPr/>
        </p:nvSpPr>
        <p:spPr>
          <a:xfrm>
            <a:off x="6520357" y="2868325"/>
            <a:ext cx="468085" cy="2763041"/>
          </a:xfrm>
          <a:prstGeom prst="downArrow">
            <a:avLst/>
          </a:prstGeom>
          <a:solidFill>
            <a:srgbClr val="DEF2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 name="Straight Connector 32"/>
          <p:cNvCxnSpPr/>
          <p:nvPr/>
        </p:nvCxnSpPr>
        <p:spPr>
          <a:xfrm flipV="1">
            <a:off x="1536056" y="5731339"/>
            <a:ext cx="5613768" cy="48986"/>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816396" y="5362007"/>
            <a:ext cx="486030" cy="369332"/>
          </a:xfrm>
          <a:prstGeom prst="rect">
            <a:avLst/>
          </a:prstGeom>
          <a:noFill/>
        </p:spPr>
        <p:txBody>
          <a:bodyPr wrap="none" rtlCol="0">
            <a:spAutoFit/>
          </a:bodyPr>
          <a:lstStyle/>
          <a:p>
            <a:r>
              <a:rPr lang="da-DK" dirty="0" smtClean="0"/>
              <a:t>0m</a:t>
            </a:r>
            <a:endParaRPr lang="da-DK" dirty="0"/>
          </a:p>
        </p:txBody>
      </p:sp>
      <p:pic>
        <p:nvPicPr>
          <p:cNvPr id="38" name="Picture 2" descr="C:\Users\hsko\AppData\Local\Microsoft\Windows\Temporary Internet Files\Content.IE5\USHW601X\question2-300x300[1].jpg"/>
          <p:cNvPicPr>
            <a:picLocks noChangeAspect="1" noChangeArrowheads="1"/>
          </p:cNvPicPr>
          <p:nvPr/>
        </p:nvPicPr>
        <p:blipFill rotWithShape="1">
          <a:blip r:embed="rId4">
            <a:extLst>
              <a:ext uri="{28A0092B-C50C-407E-A947-70E740481C1C}">
                <a14:useLocalDpi xmlns:a14="http://schemas.microsoft.com/office/drawing/2010/main" val="0"/>
              </a:ext>
            </a:extLst>
          </a:blip>
          <a:srcRect l="9916" r="11364"/>
          <a:stretch/>
        </p:blipFill>
        <p:spPr bwMode="auto">
          <a:xfrm>
            <a:off x="6438707" y="1772029"/>
            <a:ext cx="717632" cy="9116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057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ESA Living Planet Symposium 2019</a:t>
            </a:r>
            <a:endParaRPr lang="en-US"/>
          </a:p>
        </p:txBody>
      </p:sp>
      <p:sp>
        <p:nvSpPr>
          <p:cNvPr id="3" name="Slide Number Placeholder 2"/>
          <p:cNvSpPr>
            <a:spLocks noGrp="1"/>
          </p:cNvSpPr>
          <p:nvPr>
            <p:ph type="sldNum" sz="quarter" idx="12"/>
          </p:nvPr>
        </p:nvSpPr>
        <p:spPr/>
        <p:txBody>
          <a:bodyPr/>
          <a:lstStyle/>
          <a:p>
            <a:fld id="{B0B5C5E7-DE4A-594F-8F78-CEB37566F4A7}" type="slidenum">
              <a:rPr lang="en-US" smtClean="0"/>
              <a:t>18</a:t>
            </a:fld>
            <a:endParaRPr lang="en-US"/>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Et billede, der indeholder tekst&#10;&#10;Beskrivelse, der er oprettet med meget høj tiltro">
            <a:extLst>
              <a:ext uri="{FF2B5EF4-FFF2-40B4-BE49-F238E27FC236}">
                <a16:creationId xmlns:a16="http://schemas.microsoft.com/office/drawing/2014/main" xmlns="" id="{6903C40E-F30B-43E9-B9C8-FBBFC23FC463}"/>
              </a:ext>
            </a:extLst>
          </p:cNvPr>
          <p:cNvPicPr>
            <a:picLocks noChangeAspect="1"/>
          </p:cNvPicPr>
          <p:nvPr/>
        </p:nvPicPr>
        <p:blipFill rotWithShape="1">
          <a:blip r:embed="rId3">
            <a:extLst>
              <a:ext uri="{28A0092B-C50C-407E-A947-70E740481C1C}">
                <a14:useLocalDpi xmlns:a14="http://schemas.microsoft.com/office/drawing/2010/main" val="0"/>
              </a:ext>
            </a:extLst>
          </a:blip>
          <a:srcRect b="19170"/>
          <a:stretch/>
        </p:blipFill>
        <p:spPr>
          <a:xfrm>
            <a:off x="780316" y="1434904"/>
            <a:ext cx="3363892" cy="1798154"/>
          </a:xfrm>
          <a:prstGeom prst="rect">
            <a:avLst/>
          </a:prstGeom>
        </p:spPr>
      </p:pic>
      <p:pic>
        <p:nvPicPr>
          <p:cNvPr id="7" name="Billede 8">
            <a:extLst>
              <a:ext uri="{FF2B5EF4-FFF2-40B4-BE49-F238E27FC236}">
                <a16:creationId xmlns:a16="http://schemas.microsoft.com/office/drawing/2014/main" xmlns="" id="{936301BF-3697-4E3E-BC60-216BEC95806D}"/>
              </a:ext>
            </a:extLst>
          </p:cNvPr>
          <p:cNvPicPr>
            <a:picLocks noChangeAspect="1"/>
          </p:cNvPicPr>
          <p:nvPr/>
        </p:nvPicPr>
        <p:blipFill>
          <a:blip r:embed="rId4"/>
          <a:stretch>
            <a:fillRect/>
          </a:stretch>
        </p:blipFill>
        <p:spPr>
          <a:xfrm>
            <a:off x="6205574" y="3659522"/>
            <a:ext cx="2096761" cy="2243525"/>
          </a:xfrm>
          <a:prstGeom prst="rect">
            <a:avLst/>
          </a:prstGeom>
        </p:spPr>
      </p:pic>
      <p:sp>
        <p:nvSpPr>
          <p:cNvPr id="8" name="Ellipse 9">
            <a:extLst>
              <a:ext uri="{FF2B5EF4-FFF2-40B4-BE49-F238E27FC236}">
                <a16:creationId xmlns:a16="http://schemas.microsoft.com/office/drawing/2014/main" xmlns="" id="{80A1F5FA-FE76-47D7-9E25-943CFB328EBC}"/>
              </a:ext>
            </a:extLst>
          </p:cNvPr>
          <p:cNvSpPr/>
          <p:nvPr/>
        </p:nvSpPr>
        <p:spPr>
          <a:xfrm>
            <a:off x="6288699" y="3823852"/>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15">
            <a:extLst>
              <a:ext uri="{FF2B5EF4-FFF2-40B4-BE49-F238E27FC236}">
                <a16:creationId xmlns:a16="http://schemas.microsoft.com/office/drawing/2014/main" xmlns="" id="{87B29440-334C-4F1E-B4CD-4F471BABD6AF}"/>
              </a:ext>
            </a:extLst>
          </p:cNvPr>
          <p:cNvPicPr>
            <a:picLocks noChangeAspect="1"/>
          </p:cNvPicPr>
          <p:nvPr/>
        </p:nvPicPr>
        <p:blipFill>
          <a:blip r:embed="rId5"/>
          <a:stretch>
            <a:fillRect/>
          </a:stretch>
        </p:blipFill>
        <p:spPr>
          <a:xfrm>
            <a:off x="278677" y="3788733"/>
            <a:ext cx="5732463" cy="2364414"/>
          </a:xfrm>
          <a:prstGeom prst="rect">
            <a:avLst/>
          </a:prstGeom>
        </p:spPr>
      </p:pic>
      <p:sp>
        <p:nvSpPr>
          <p:cNvPr id="10" name="Rectangle 15">
            <a:extLst>
              <a:ext uri="{FF2B5EF4-FFF2-40B4-BE49-F238E27FC236}">
                <a16:creationId xmlns:a16="http://schemas.microsoft.com/office/drawing/2014/main" xmlns="" id="{10636789-4B5F-4259-BE10-BCB47F5422EF}"/>
              </a:ext>
            </a:extLst>
          </p:cNvPr>
          <p:cNvSpPr/>
          <p:nvPr/>
        </p:nvSpPr>
        <p:spPr>
          <a:xfrm>
            <a:off x="2987317" y="1775819"/>
            <a:ext cx="528887" cy="28438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Grafik 8" descr="Delvis sol">
            <a:extLst>
              <a:ext uri="{FF2B5EF4-FFF2-40B4-BE49-F238E27FC236}">
                <a16:creationId xmlns:a16="http://schemas.microsoft.com/office/drawing/2014/main" xmlns="" id="{60098CE3-D892-7642-9F24-A9EA885D6DE3}"/>
              </a:ext>
            </a:extLst>
          </p:cNvPr>
          <p:cNvPicPr>
            <a:picLocks noChangeAspect="1"/>
          </p:cNvPicPr>
          <p:nvPr/>
        </p:nvPicPr>
        <p:blipFill>
          <a:blip r:embed="rId6">
            <a:extLst>
              <a:ext uri="{96DAC541-7B7A-43D3-8B79-37D633B846F1}">
                <asvg:svgBlip xmlns:asvg="http://schemas.microsoft.com/office/drawing/2016/SVG/main" xmlns="" r:embed="rId9"/>
              </a:ext>
            </a:extLst>
          </a:blip>
          <a:stretch>
            <a:fillRect/>
          </a:stretch>
        </p:blipFill>
        <p:spPr>
          <a:xfrm>
            <a:off x="2186246" y="1912355"/>
            <a:ext cx="494895" cy="488815"/>
          </a:xfrm>
          <a:prstGeom prst="rect">
            <a:avLst/>
          </a:prstGeom>
        </p:spPr>
      </p:pic>
      <p:sp>
        <p:nvSpPr>
          <p:cNvPr id="12" name="TextBox 7">
            <a:extLst>
              <a:ext uri="{FF2B5EF4-FFF2-40B4-BE49-F238E27FC236}">
                <a16:creationId xmlns:a16="http://schemas.microsoft.com/office/drawing/2014/main" xmlns="" id="{68240433-D5E8-4A60-99DE-7D96B834679A}"/>
              </a:ext>
            </a:extLst>
          </p:cNvPr>
          <p:cNvSpPr txBox="1">
            <a:spLocks noChangeArrowheads="1"/>
          </p:cNvSpPr>
          <p:nvPr/>
        </p:nvSpPr>
        <p:spPr bwMode="auto">
          <a:xfrm>
            <a:off x="1162495" y="3511734"/>
            <a:ext cx="42221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50000"/>
              </a:spcBef>
              <a:buNone/>
            </a:pPr>
            <a:r>
              <a:rPr lang="da-DK" altLang="da-DK" sz="1200" b="1" dirty="0">
                <a:solidFill>
                  <a:srgbClr val="0432FF"/>
                </a:solidFill>
              </a:rPr>
              <a:t>ASIRAS </a:t>
            </a:r>
            <a:r>
              <a:rPr lang="da-DK" altLang="da-DK" sz="1200" b="1" dirty="0" err="1">
                <a:solidFill>
                  <a:srgbClr val="0432FF"/>
                </a:solidFill>
              </a:rPr>
              <a:t>blue</a:t>
            </a:r>
            <a:r>
              <a:rPr lang="da-DK" altLang="da-DK" sz="1200" b="1" dirty="0">
                <a:solidFill>
                  <a:srgbClr val="0432FF"/>
                </a:solidFill>
              </a:rPr>
              <a:t>        </a:t>
            </a:r>
            <a:r>
              <a:rPr lang="da-DK" altLang="da-DK" sz="1200" b="1" dirty="0">
                <a:solidFill>
                  <a:srgbClr val="FF0000"/>
                </a:solidFill>
              </a:rPr>
              <a:t>KAREN red</a:t>
            </a:r>
            <a:endParaRPr lang="da-DK" dirty="0">
              <a:solidFill>
                <a:srgbClr val="FF0000"/>
              </a:solidFill>
              <a:ea typeface="Verdana"/>
              <a:cs typeface="Verdana"/>
            </a:endParaRPr>
          </a:p>
        </p:txBody>
      </p:sp>
      <p:sp>
        <p:nvSpPr>
          <p:cNvPr id="13"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smtClean="0">
                <a:solidFill>
                  <a:schemeClr val="accent1"/>
                </a:solidFill>
              </a:rPr>
              <a:t>   ASIRAS and KAREN - </a:t>
            </a:r>
            <a:r>
              <a:rPr lang="da-DK" sz="4000" dirty="0" err="1" smtClean="0">
                <a:solidFill>
                  <a:schemeClr val="accent1"/>
                </a:solidFill>
              </a:rPr>
              <a:t>SARIn</a:t>
            </a:r>
            <a:endParaRPr lang="da-DK" sz="4000" dirty="0">
              <a:solidFill>
                <a:schemeClr val="accent1"/>
              </a:solidFill>
            </a:endParaRPr>
          </a:p>
        </p:txBody>
      </p:sp>
      <p:pic>
        <p:nvPicPr>
          <p:cNvPr id="14"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463" y="144463"/>
            <a:ext cx="11620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5-Point Star 14">
            <a:extLst>
              <a:ext uri="{FF2B5EF4-FFF2-40B4-BE49-F238E27FC236}"/>
            </a:extLst>
          </p:cNvPr>
          <p:cNvSpPr/>
          <p:nvPr/>
        </p:nvSpPr>
        <p:spPr bwMode="auto">
          <a:xfrm>
            <a:off x="382588" y="765175"/>
            <a:ext cx="157162" cy="14287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lIns="0" tIns="0" rIns="0" bIns="0"/>
          <a:lstStyle/>
          <a:p>
            <a:pPr>
              <a:defRPr/>
            </a:pPr>
            <a:endParaRPr lang="da-DK">
              <a:latin typeface="Verdana" pitchFamily="-65" charset="0"/>
              <a:ea typeface="MS PGothic" pitchFamily="34" charset="-128"/>
            </a:endParaRPr>
          </a:p>
        </p:txBody>
      </p:sp>
      <p:pic>
        <p:nvPicPr>
          <p:cNvPr id="17" name="Billede 3" descr="Et billede, der indeholder tekst, kort&#10;&#10;Beskrivelse, der er oprettet med meget høj tiltro">
            <a:extLst>
              <a:ext uri="{FF2B5EF4-FFF2-40B4-BE49-F238E27FC236}">
                <a16:creationId xmlns="" xmlns:a16="http://schemas.microsoft.com/office/drawing/2014/main" id="{19F5FE37-932E-429E-B31E-9E856855B96E}"/>
              </a:ext>
            </a:extLst>
          </p:cNvPr>
          <p:cNvPicPr>
            <a:picLocks noChangeAspect="1"/>
          </p:cNvPicPr>
          <p:nvPr/>
        </p:nvPicPr>
        <p:blipFill rotWithShape="1">
          <a:blip r:embed="rId11"/>
          <a:srcRect t="6496" r="-413" b="25787"/>
          <a:stretch/>
        </p:blipFill>
        <p:spPr>
          <a:xfrm>
            <a:off x="4383411" y="1293389"/>
            <a:ext cx="2976729" cy="2081183"/>
          </a:xfrm>
          <a:prstGeom prst="rect">
            <a:avLst/>
          </a:prstGeom>
        </p:spPr>
      </p:pic>
      <p:sp>
        <p:nvSpPr>
          <p:cNvPr id="18" name="TextBox 17"/>
          <p:cNvSpPr txBox="1"/>
          <p:nvPr/>
        </p:nvSpPr>
        <p:spPr>
          <a:xfrm>
            <a:off x="2287436" y="2582885"/>
            <a:ext cx="1469633" cy="369332"/>
          </a:xfrm>
          <a:prstGeom prst="rect">
            <a:avLst/>
          </a:prstGeom>
          <a:noFill/>
        </p:spPr>
        <p:txBody>
          <a:bodyPr wrap="none" rtlCol="0">
            <a:spAutoFit/>
          </a:bodyPr>
          <a:lstStyle/>
          <a:p>
            <a:r>
              <a:rPr lang="da-DK" dirty="0" err="1" smtClean="0"/>
              <a:t>October</a:t>
            </a:r>
            <a:r>
              <a:rPr lang="da-DK" dirty="0" smtClean="0"/>
              <a:t> 2016</a:t>
            </a:r>
            <a:endParaRPr lang="da-DK" dirty="0"/>
          </a:p>
        </p:txBody>
      </p:sp>
    </p:spTree>
    <p:extLst>
      <p:ext uri="{BB962C8B-B14F-4D97-AF65-F5344CB8AC3E}">
        <p14:creationId xmlns:p14="http://schemas.microsoft.com/office/powerpoint/2010/main" val="4121768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ESA Living Planet Symposium 2019</a:t>
            </a:r>
            <a:endParaRPr lang="en-US"/>
          </a:p>
        </p:txBody>
      </p:sp>
      <p:sp>
        <p:nvSpPr>
          <p:cNvPr id="3" name="Slide Number Placeholder 2"/>
          <p:cNvSpPr>
            <a:spLocks noGrp="1"/>
          </p:cNvSpPr>
          <p:nvPr>
            <p:ph type="sldNum" sz="quarter" idx="12"/>
          </p:nvPr>
        </p:nvSpPr>
        <p:spPr/>
        <p:txBody>
          <a:bodyPr/>
          <a:lstStyle/>
          <a:p>
            <a:fld id="{B0B5C5E7-DE4A-594F-8F78-CEB37566F4A7}" type="slidenum">
              <a:rPr lang="en-US" smtClean="0"/>
              <a:t>19</a:t>
            </a:fld>
            <a:endParaRPr lang="en-US"/>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18" y="1266716"/>
            <a:ext cx="4953000" cy="3514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1646236" y="4677568"/>
            <a:ext cx="2925763" cy="273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a-DK" altLang="da-DK"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Time(seconds)</a:t>
            </a:r>
            <a:endParaRPr kumimoji="0" lang="da-DK" altLang="da-DK"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 Box 3"/>
          <p:cNvSpPr txBox="1">
            <a:spLocks noChangeArrowheads="1"/>
          </p:cNvSpPr>
          <p:nvPr/>
        </p:nvSpPr>
        <p:spPr bwMode="auto">
          <a:xfrm rot="-5400000">
            <a:off x="-879763" y="3132865"/>
            <a:ext cx="251618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da-DK"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Roll (degrees)</a:t>
            </a:r>
            <a:endParaRPr kumimoji="0" lang="da-DK" altLang="da-DK"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 Box 4"/>
          <p:cNvSpPr txBox="1">
            <a:spLocks noChangeArrowheads="1"/>
          </p:cNvSpPr>
          <p:nvPr/>
        </p:nvSpPr>
        <p:spPr bwMode="auto">
          <a:xfrm rot="-5400000">
            <a:off x="-1000818" y="2849583"/>
            <a:ext cx="3297262" cy="277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a-DK"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Phase (rad) Blue: KAREN, Cyan: ASIRAS</a:t>
            </a:r>
            <a:endParaRPr kumimoji="0" lang="en-US" altLang="da-DK"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1" name="Rectangle 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a:off x="5617464" y="1323714"/>
            <a:ext cx="2880000" cy="3168000"/>
          </a:xfrm>
          <a:prstGeom prst="rect">
            <a:avLst/>
          </a:prstGeom>
          <a:noFill/>
          <a:ln>
            <a:no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04073" y="4599723"/>
            <a:ext cx="2620055" cy="1937476"/>
          </a:xfrm>
          <a:prstGeom prst="rect">
            <a:avLst/>
          </a:prstGeom>
          <a:noFill/>
          <a:ln>
            <a:noFill/>
          </a:ln>
        </p:spPr>
      </p:pic>
      <p:cxnSp>
        <p:nvCxnSpPr>
          <p:cNvPr id="14" name="Straight Arrow Connector 13"/>
          <p:cNvCxnSpPr/>
          <p:nvPr/>
        </p:nvCxnSpPr>
        <p:spPr>
          <a:xfrm flipH="1" flipV="1">
            <a:off x="2339752" y="4437112"/>
            <a:ext cx="764321" cy="64807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2724731">
            <a:off x="6994902" y="1582030"/>
            <a:ext cx="970920" cy="17157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xtBox 15"/>
          <p:cNvSpPr txBox="1"/>
          <p:nvPr/>
        </p:nvSpPr>
        <p:spPr>
          <a:xfrm>
            <a:off x="5940152" y="4761148"/>
            <a:ext cx="2808312" cy="1477328"/>
          </a:xfrm>
          <a:prstGeom prst="rect">
            <a:avLst/>
          </a:prstGeom>
          <a:noFill/>
        </p:spPr>
        <p:txBody>
          <a:bodyPr wrap="square" rtlCol="0">
            <a:spAutoFit/>
          </a:bodyPr>
          <a:lstStyle/>
          <a:p>
            <a:r>
              <a:rPr lang="da-DK" b="1" dirty="0" smtClean="0"/>
              <a:t>Phase</a:t>
            </a:r>
            <a:r>
              <a:rPr lang="da-DK" dirty="0" smtClean="0"/>
              <a:t> depent on:</a:t>
            </a:r>
          </a:p>
          <a:p>
            <a:pPr marL="285750" indent="-285750">
              <a:buFont typeface="Arial" panose="020B0604020202020204" pitchFamily="34" charset="0"/>
              <a:buChar char="•"/>
            </a:pPr>
            <a:r>
              <a:rPr lang="da-DK" dirty="0" smtClean="0"/>
              <a:t>1st order... roll (motion of platform)</a:t>
            </a:r>
          </a:p>
          <a:p>
            <a:pPr marL="285750" indent="-285750">
              <a:buFont typeface="Arial" panose="020B0604020202020204" pitchFamily="34" charset="0"/>
              <a:buChar char="•"/>
            </a:pPr>
            <a:r>
              <a:rPr lang="da-DK" dirty="0" smtClean="0"/>
              <a:t>2nd order... surface tilt</a:t>
            </a:r>
          </a:p>
          <a:p>
            <a:pPr marL="285750" indent="-285750">
              <a:buFont typeface="Arial" panose="020B0604020202020204" pitchFamily="34" charset="0"/>
              <a:buChar char="•"/>
            </a:pPr>
            <a:r>
              <a:rPr lang="da-DK" dirty="0" smtClean="0"/>
              <a:t>3rd order... ????</a:t>
            </a:r>
            <a:endParaRPr lang="da-DK" dirty="0"/>
          </a:p>
        </p:txBody>
      </p:sp>
      <p:sp>
        <p:nvSpPr>
          <p:cNvPr id="17"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smtClean="0">
                <a:solidFill>
                  <a:schemeClr val="accent1"/>
                </a:solidFill>
              </a:rPr>
              <a:t>   ASIRAS and KAREN - </a:t>
            </a:r>
            <a:r>
              <a:rPr lang="da-DK" sz="4000" dirty="0" err="1" smtClean="0">
                <a:solidFill>
                  <a:schemeClr val="accent1"/>
                </a:solidFill>
              </a:rPr>
              <a:t>SARIn</a:t>
            </a:r>
            <a:endParaRPr lang="da-DK" sz="4000" dirty="0">
              <a:solidFill>
                <a:schemeClr val="accent1"/>
              </a:solidFill>
            </a:endParaRPr>
          </a:p>
        </p:txBody>
      </p:sp>
      <p:pic>
        <p:nvPicPr>
          <p:cNvPr id="1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463" y="144463"/>
            <a:ext cx="11620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5-Point Star 18">
            <a:extLst>
              <a:ext uri="{FF2B5EF4-FFF2-40B4-BE49-F238E27FC236}"/>
            </a:extLst>
          </p:cNvPr>
          <p:cNvSpPr/>
          <p:nvPr/>
        </p:nvSpPr>
        <p:spPr bwMode="auto">
          <a:xfrm>
            <a:off x="382588" y="765175"/>
            <a:ext cx="157162" cy="14287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lIns="0" tIns="0" rIns="0" bIns="0"/>
          <a:lstStyle/>
          <a:p>
            <a:pPr>
              <a:defRPr/>
            </a:pPr>
            <a:endParaRPr lang="da-DK">
              <a:latin typeface="Verdana" pitchFamily="-65" charset="0"/>
              <a:ea typeface="MS PGothic" pitchFamily="34" charset="-128"/>
            </a:endParaRPr>
          </a:p>
        </p:txBody>
      </p:sp>
      <p:sp>
        <p:nvSpPr>
          <p:cNvPr id="20" name="Rectangle 19"/>
          <p:cNvSpPr/>
          <p:nvPr/>
        </p:nvSpPr>
        <p:spPr>
          <a:xfrm>
            <a:off x="2188029" y="1589314"/>
            <a:ext cx="151723" cy="2743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1894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825625"/>
            <a:ext cx="5486400" cy="4351338"/>
          </a:xfrm>
        </p:spPr>
        <p:txBody>
          <a:bodyPr>
            <a:normAutofit/>
          </a:bodyPr>
          <a:lstStyle/>
          <a:p>
            <a:pPr marL="0" indent="0">
              <a:buNone/>
            </a:pPr>
            <a:r>
              <a:rPr lang="da-DK" dirty="0" smtClean="0"/>
              <a:t>Experiment goals:</a:t>
            </a:r>
          </a:p>
          <a:p>
            <a:pPr lvl="1"/>
            <a:r>
              <a:rPr lang="da-DK" dirty="0" smtClean="0"/>
              <a:t>Validation of satellite altimetry missions, especially </a:t>
            </a:r>
            <a:r>
              <a:rPr lang="da-DK" b="1" dirty="0" smtClean="0"/>
              <a:t>CryoSat-2</a:t>
            </a:r>
            <a:r>
              <a:rPr lang="da-DK" dirty="0" smtClean="0"/>
              <a:t> but also Sentinel-3, SARAL/</a:t>
            </a:r>
            <a:r>
              <a:rPr lang="da-DK" dirty="0" err="1" smtClean="0"/>
              <a:t>AltiKa</a:t>
            </a:r>
            <a:endParaRPr lang="da-DK" dirty="0" smtClean="0">
              <a:solidFill>
                <a:schemeClr val="bg1">
                  <a:lumMod val="65000"/>
                </a:schemeClr>
              </a:solidFill>
            </a:endParaRPr>
          </a:p>
          <a:p>
            <a:pPr lvl="1"/>
            <a:r>
              <a:rPr lang="da-DK" dirty="0" smtClean="0"/>
              <a:t>Cross-calibration of </a:t>
            </a:r>
            <a:r>
              <a:rPr lang="da-DK" b="1" dirty="0" smtClean="0"/>
              <a:t>ICESat-2</a:t>
            </a:r>
            <a:r>
              <a:rPr lang="da-DK" dirty="0" smtClean="0"/>
              <a:t> and CryoSat-2</a:t>
            </a:r>
          </a:p>
          <a:p>
            <a:pPr lvl="1"/>
            <a:r>
              <a:rPr lang="da-DK" dirty="0" smtClean="0"/>
              <a:t>Continuation of timeseries for specific sites</a:t>
            </a:r>
          </a:p>
          <a:p>
            <a:pPr lvl="1"/>
            <a:r>
              <a:rPr lang="da-DK" dirty="0" smtClean="0"/>
              <a:t>Proof-of-concept for new technologies and preparation for </a:t>
            </a:r>
            <a:r>
              <a:rPr lang="da-DK" b="1" dirty="0" smtClean="0"/>
              <a:t>future missions</a:t>
            </a:r>
          </a:p>
        </p:txBody>
      </p:sp>
      <p:sp>
        <p:nvSpPr>
          <p:cNvPr id="5" name="Footer Placeholder 4"/>
          <p:cNvSpPr>
            <a:spLocks noGrp="1"/>
          </p:cNvSpPr>
          <p:nvPr>
            <p:ph type="ftr" sz="quarter" idx="11"/>
          </p:nvPr>
        </p:nvSpPr>
        <p:spPr/>
        <p:txBody>
          <a:bodyPr/>
          <a:lstStyle/>
          <a:p>
            <a:r>
              <a:rPr lang="en-US" smtClean="0"/>
              <a:t>ESA Living Planet Symposium 2019</a:t>
            </a:r>
            <a:endParaRPr lang="en-US" dirty="0"/>
          </a:p>
        </p:txBody>
      </p:sp>
      <p:sp>
        <p:nvSpPr>
          <p:cNvPr id="6" name="Slide Number Placeholder 5"/>
          <p:cNvSpPr>
            <a:spLocks noGrp="1"/>
          </p:cNvSpPr>
          <p:nvPr>
            <p:ph type="sldNum" sz="quarter" idx="12"/>
          </p:nvPr>
        </p:nvSpPr>
        <p:spPr/>
        <p:txBody>
          <a:bodyPr/>
          <a:lstStyle/>
          <a:p>
            <a:fld id="{B0B5C5E7-DE4A-594F-8F78-CEB37566F4A7}" type="slidenum">
              <a:rPr lang="en-US" smtClean="0"/>
              <a:t>2</a:t>
            </a:fld>
            <a:endParaRPr lang="en-US"/>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hape 629"/>
          <p:cNvPicPr preferRelativeResize="0">
            <a:picLocks noChangeAspect="1"/>
          </p:cNvPicPr>
          <p:nvPr/>
        </p:nvPicPr>
        <p:blipFill rotWithShape="1">
          <a:blip r:embed="rId3">
            <a:alphaModFix/>
          </a:blip>
          <a:srcRect/>
          <a:stretch/>
        </p:blipFill>
        <p:spPr>
          <a:xfrm>
            <a:off x="6115051" y="2447038"/>
            <a:ext cx="2400300" cy="3236965"/>
          </a:xfrm>
          <a:prstGeom prst="rect">
            <a:avLst/>
          </a:prstGeom>
          <a:noFill/>
          <a:ln>
            <a:noFill/>
          </a:ln>
        </p:spPr>
      </p:pic>
      <p:sp>
        <p:nvSpPr>
          <p:cNvPr id="12"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smtClean="0">
                <a:solidFill>
                  <a:schemeClr val="accent1"/>
                </a:solidFill>
              </a:rPr>
              <a:t> ESA/DTU Space </a:t>
            </a:r>
            <a:r>
              <a:rPr lang="da-DK" sz="4000" dirty="0" err="1" smtClean="0">
                <a:solidFill>
                  <a:schemeClr val="accent1"/>
                </a:solidFill>
              </a:rPr>
              <a:t>airborne</a:t>
            </a:r>
            <a:r>
              <a:rPr lang="da-DK" sz="4000" dirty="0" smtClean="0">
                <a:solidFill>
                  <a:schemeClr val="accent1"/>
                </a:solidFill>
              </a:rPr>
              <a:t> </a:t>
            </a:r>
            <a:r>
              <a:rPr lang="da-DK" sz="4000" dirty="0" err="1" smtClean="0">
                <a:solidFill>
                  <a:schemeClr val="accent1"/>
                </a:solidFill>
              </a:rPr>
              <a:t>campaigns</a:t>
            </a:r>
            <a:endParaRPr lang="da-DK" sz="4000" dirty="0" smtClean="0">
              <a:solidFill>
                <a:schemeClr val="accent1"/>
              </a:solidFill>
            </a:endParaRPr>
          </a:p>
          <a:p>
            <a:pPr algn="ctr"/>
            <a:r>
              <a:rPr lang="da-DK" sz="4000" dirty="0" err="1" smtClean="0">
                <a:solidFill>
                  <a:schemeClr val="accent1"/>
                </a:solidFill>
              </a:rPr>
              <a:t>CryoVEx</a:t>
            </a:r>
            <a:endParaRPr lang="da-DK" sz="4000" dirty="0">
              <a:solidFill>
                <a:schemeClr val="accent1"/>
              </a:solidFill>
            </a:endParaRPr>
          </a:p>
        </p:txBody>
      </p:sp>
    </p:spTree>
    <p:extLst>
      <p:ext uri="{BB962C8B-B14F-4D97-AF65-F5344CB8AC3E}">
        <p14:creationId xmlns:p14="http://schemas.microsoft.com/office/powerpoint/2010/main" val="17023636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algn="ctr" eaLnBrk="1" hangingPunct="1">
              <a:spcBef>
                <a:spcPct val="0"/>
              </a:spcBef>
              <a:buFontTx/>
              <a:buNone/>
            </a:pPr>
            <a:r>
              <a:rPr lang="da-DK" altLang="da-DK" sz="4400">
                <a:solidFill>
                  <a:srgbClr val="000000"/>
                </a:solidFill>
                <a:latin typeface="Calibri" pitchFamily="34" charset="0"/>
              </a:rPr>
              <a:t>Thank you !</a:t>
            </a:r>
          </a:p>
        </p:txBody>
      </p:sp>
      <p:sp>
        <p:nvSpPr>
          <p:cNvPr id="37891" name="TextBox 6"/>
          <p:cNvSpPr txBox="1">
            <a:spLocks noChangeArrowheads="1"/>
          </p:cNvSpPr>
          <p:nvPr/>
        </p:nvSpPr>
        <p:spPr bwMode="auto">
          <a:xfrm>
            <a:off x="6326188" y="6392863"/>
            <a:ext cx="26035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eaLnBrk="1" hangingPunct="1">
              <a:spcBef>
                <a:spcPct val="50000"/>
              </a:spcBef>
              <a:buFontTx/>
              <a:buNone/>
            </a:pPr>
            <a:r>
              <a:rPr lang="da-DK" altLang="da-DK" sz="1200">
                <a:latin typeface="Calibri" pitchFamily="34" charset="0"/>
              </a:rPr>
              <a:t>AGU, Washington DC, DEC 10-14, 2018</a:t>
            </a:r>
          </a:p>
        </p:txBody>
      </p:sp>
      <p:pic>
        <p:nvPicPr>
          <p:cNvPr id="37892" name="Picture 4"/>
          <p:cNvPicPr>
            <a:picLocks noChangeAspect="1"/>
          </p:cNvPicPr>
          <p:nvPr/>
        </p:nvPicPr>
        <p:blipFill>
          <a:blip r:embed="rId3">
            <a:extLst>
              <a:ext uri="{28A0092B-C50C-407E-A947-70E740481C1C}">
                <a14:useLocalDpi xmlns:a14="http://schemas.microsoft.com/office/drawing/2010/main" val="0"/>
              </a:ext>
            </a:extLst>
          </a:blip>
          <a:srcRect r="60887"/>
          <a:stretch>
            <a:fillRect/>
          </a:stretch>
        </p:blipFill>
        <p:spPr bwMode="auto">
          <a:xfrm>
            <a:off x="7718425" y="188913"/>
            <a:ext cx="598488" cy="657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7893" name="Picture 7"/>
          <p:cNvPicPr>
            <a:picLocks noChangeAspect="1"/>
          </p:cNvPicPr>
          <p:nvPr/>
        </p:nvPicPr>
        <p:blipFill>
          <a:blip r:embed="rId4">
            <a:extLst>
              <a:ext uri="{28A0092B-C50C-407E-A947-70E740481C1C}">
                <a14:useLocalDpi xmlns:a14="http://schemas.microsoft.com/office/drawing/2010/main" val="0"/>
              </a:ext>
            </a:extLst>
          </a:blip>
          <a:srcRect l="34537" r="9039"/>
          <a:stretch>
            <a:fillRect/>
          </a:stretch>
        </p:blipFill>
        <p:spPr bwMode="auto">
          <a:xfrm>
            <a:off x="0" y="1298575"/>
            <a:ext cx="9145588" cy="5559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6583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ESA Living Planet Symposium 2019</a:t>
            </a:r>
            <a:endParaRPr lang="en-US" dirty="0"/>
          </a:p>
        </p:txBody>
      </p:sp>
      <p:sp>
        <p:nvSpPr>
          <p:cNvPr id="6" name="Slide Number Placeholder 5"/>
          <p:cNvSpPr>
            <a:spLocks noGrp="1"/>
          </p:cNvSpPr>
          <p:nvPr>
            <p:ph type="sldNum" sz="quarter" idx="12"/>
          </p:nvPr>
        </p:nvSpPr>
        <p:spPr/>
        <p:txBody>
          <a:bodyPr/>
          <a:lstStyle/>
          <a:p>
            <a:fld id="{B0B5C5E7-DE4A-594F-8F78-CEB37566F4A7}" type="slidenum">
              <a:rPr lang="en-US" smtClean="0"/>
              <a:t>21</a:t>
            </a:fld>
            <a:endParaRPr lang="en-US"/>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0376" y="1895336"/>
            <a:ext cx="4710339" cy="1952806"/>
          </a:xfrm>
          <a:prstGeom prst="rect">
            <a:avLst/>
          </a:prstGeom>
          <a:solidFill>
            <a:schemeClr val="accent1">
              <a:lumMod val="20000"/>
              <a:lumOff val="80000"/>
            </a:schemeClr>
          </a:solidFill>
          <a:ln w="3175">
            <a:solidFill>
              <a:schemeClr val="tx1"/>
            </a:solidFill>
          </a:ln>
        </p:spPr>
        <p:txBody>
          <a:bodyPr wrap="square" lIns="180000" tIns="144000" rIns="180000" bIns="144000">
            <a:spAutoFit/>
          </a:bodyPr>
          <a:lstStyle/>
          <a:p>
            <a:pPr marL="285750" indent="-285750">
              <a:buFont typeface="Wingdings" panose="05000000000000000000" pitchFamily="2" charset="2"/>
              <a:buChar char="Ø"/>
            </a:pPr>
            <a:r>
              <a:rPr lang="da-DK" b="1" dirty="0" smtClean="0">
                <a:solidFill>
                  <a:srgbClr val="000000"/>
                </a:solidFill>
              </a:rPr>
              <a:t>2019 Summer: combination of fixed wing and drone North Greenland, test of new </a:t>
            </a:r>
            <a:r>
              <a:rPr lang="da-DK" b="1" dirty="0" err="1" smtClean="0">
                <a:solidFill>
                  <a:srgbClr val="000000"/>
                </a:solidFill>
              </a:rPr>
              <a:t>dual-frequency</a:t>
            </a:r>
            <a:r>
              <a:rPr lang="da-DK" b="1" dirty="0" smtClean="0">
                <a:solidFill>
                  <a:srgbClr val="000000"/>
                </a:solidFill>
              </a:rPr>
              <a:t> instrument (</a:t>
            </a:r>
            <a:r>
              <a:rPr lang="da-DK" b="1" dirty="0" err="1" smtClean="0">
                <a:solidFill>
                  <a:srgbClr val="000000"/>
                </a:solidFill>
              </a:rPr>
              <a:t>University</a:t>
            </a:r>
            <a:r>
              <a:rPr lang="da-DK" b="1" dirty="0" smtClean="0">
                <a:solidFill>
                  <a:srgbClr val="000000"/>
                </a:solidFill>
              </a:rPr>
              <a:t> of Kansas)</a:t>
            </a:r>
          </a:p>
          <a:p>
            <a:pPr marL="285750" indent="-285750">
              <a:buFont typeface="Wingdings" panose="05000000000000000000" pitchFamily="2" charset="2"/>
              <a:buChar char="Ø"/>
            </a:pPr>
            <a:r>
              <a:rPr lang="da-DK" b="1" dirty="0" smtClean="0">
                <a:solidFill>
                  <a:srgbClr val="000000"/>
                </a:solidFill>
              </a:rPr>
              <a:t>2020 Coordination with MOSAiC drift experiment Arctic Ocean</a:t>
            </a:r>
            <a:endParaRPr lang="en-US" dirty="0" smtClean="0">
              <a:solidFill>
                <a:srgbClr val="000000"/>
              </a:solidFill>
            </a:endParaRPr>
          </a:p>
        </p:txBody>
      </p:sp>
      <p:sp>
        <p:nvSpPr>
          <p:cNvPr id="9" name="AutoShape 4" descr="https://www.mosaic-expedition.org/typo3conf/ext/sms_boilerplate/Resources/Public/Images/MOSAIC/mosaic_logo_short.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030" name="Picture 6" descr="AWI-Meereisphysikers arbeiten auch bei auffrischendem Wind und zunehmender Schneedrift auf dem Meereis.&#10;&#10;&#10;Polarsternexpedition ANT-XXIX/6; 8. Juni - 12. August 2013; Kapstadt-Punta Arenas&#10;Ziel der Expedition: Ein interdisziplinÃ¤res Forschungsprogramm in AtmosphÃ¤re, Meereis, Ozean und Ãkosystem im antarktischen Winter, um die physikalischen und biogeochemischen Eigenschaften und Prozesse wÃ¤hrend der Wachstumsphase des Meereises besser zu verstehen. Fahrt war die erste antarktische Winterexpedition seit dem Jahr 2006. (Kurs wie im Winterexperiment 1992) &#10;&#10;&#10;English&#10;&#10;AWI sea-ice physicists are working on the sea ice, while the wind is acclerating and the snow drift is increasing.&#10;&#10;Polarsternexpedition ANT-XXIX/6; 8. June - 12. August 2013; Cape Town -Punta Arenas (Chile); The aim of the cruise is to carry out an interdisciplinary research programm on atmosphere, sea ice, ocean, and ecosystem during winter to obtain an understanding of physical and biogeochemical properties and processes during the sea ice growth season. It was the first Antarctic winter expedition since the year 2006.&#10;&#10;&#10;"/>
          <p:cNvPicPr>
            <a:picLocks noChangeAspect="1" noChangeArrowheads="1"/>
          </p:cNvPicPr>
          <p:nvPr/>
        </p:nvPicPr>
        <p:blipFill rotWithShape="1">
          <a:blip r:embed="rId3">
            <a:extLst>
              <a:ext uri="{28A0092B-C50C-407E-A947-70E740481C1C}">
                <a14:useLocalDpi xmlns:a14="http://schemas.microsoft.com/office/drawing/2010/main" val="0"/>
              </a:ext>
            </a:extLst>
          </a:blip>
          <a:srcRect l="20654" r="3609"/>
          <a:stretch/>
        </p:blipFill>
        <p:spPr bwMode="auto">
          <a:xfrm>
            <a:off x="597918" y="4208989"/>
            <a:ext cx="4430490" cy="1826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 xmlns:a16="http://schemas.microsoft.com/office/drawing/2014/main" id="{B76B43A0-6B62-AA49-8ECE-D7266C5532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35" r="41908"/>
          <a:stretch/>
        </p:blipFill>
        <p:spPr bwMode="auto">
          <a:xfrm>
            <a:off x="7275076" y="2005902"/>
            <a:ext cx="1297945" cy="2280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a:extLst>
              <a:ext uri="{FF2B5EF4-FFF2-40B4-BE49-F238E27FC236}">
                <a16:creationId xmlns="" xmlns:a16="http://schemas.microsoft.com/office/drawing/2014/main" id="{891BA385-64FB-F24D-A5CD-21B2B183D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7025" y="1999033"/>
            <a:ext cx="1576466" cy="11046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0" name="Group 19">
            <a:extLst>
              <a:ext uri="{FF2B5EF4-FFF2-40B4-BE49-F238E27FC236}">
                <a16:creationId xmlns="" xmlns:a16="http://schemas.microsoft.com/office/drawing/2014/main" id="{54A9CAA4-F6DF-D449-A4DA-366121FCC76A}"/>
              </a:ext>
            </a:extLst>
          </p:cNvPr>
          <p:cNvGrpSpPr/>
          <p:nvPr/>
        </p:nvGrpSpPr>
        <p:grpSpPr>
          <a:xfrm>
            <a:off x="5600434" y="4386377"/>
            <a:ext cx="3002001" cy="1687892"/>
            <a:chOff x="6172211" y="1093393"/>
            <a:chExt cx="2849601" cy="1588599"/>
          </a:xfrm>
        </p:grpSpPr>
        <p:pic>
          <p:nvPicPr>
            <p:cNvPr id="21" name="Picture 20">
              <a:extLst>
                <a:ext uri="{FF2B5EF4-FFF2-40B4-BE49-F238E27FC236}">
                  <a16:creationId xmlns="" xmlns:a16="http://schemas.microsoft.com/office/drawing/2014/main" id="{94AF8B0B-6894-D64F-AF80-40A3F44F6898}"/>
                </a:ext>
              </a:extLst>
            </p:cNvPr>
            <p:cNvPicPr>
              <a:picLocks noChangeAspect="1"/>
            </p:cNvPicPr>
            <p:nvPr/>
          </p:nvPicPr>
          <p:blipFill rotWithShape="1">
            <a:blip r:embed="rId6"/>
            <a:srcRect b="26638"/>
            <a:stretch/>
          </p:blipFill>
          <p:spPr>
            <a:xfrm>
              <a:off x="6172211" y="1093393"/>
              <a:ext cx="2849601" cy="1567251"/>
            </a:xfrm>
            <a:prstGeom prst="rect">
              <a:avLst/>
            </a:prstGeom>
          </p:spPr>
        </p:pic>
        <p:sp>
          <p:nvSpPr>
            <p:cNvPr id="22" name="TextBox 21">
              <a:extLst>
                <a:ext uri="{FF2B5EF4-FFF2-40B4-BE49-F238E27FC236}">
                  <a16:creationId xmlns="" xmlns:a16="http://schemas.microsoft.com/office/drawing/2014/main" id="{D2AB47FC-2AE5-1749-8E53-1802A363BE23}"/>
                </a:ext>
              </a:extLst>
            </p:cNvPr>
            <p:cNvSpPr txBox="1"/>
            <p:nvPr/>
          </p:nvSpPr>
          <p:spPr>
            <a:xfrm>
              <a:off x="6172211" y="2312660"/>
              <a:ext cx="2849601" cy="369332"/>
            </a:xfrm>
            <a:prstGeom prst="rect">
              <a:avLst/>
            </a:prstGeom>
            <a:noFill/>
          </p:spPr>
          <p:txBody>
            <a:bodyPr wrap="square" rtlCol="0">
              <a:spAutoFit/>
            </a:bodyPr>
            <a:lstStyle/>
            <a:p>
              <a:pPr algn="ctr"/>
              <a:r>
                <a:rPr lang="da-DK" sz="900" dirty="0">
                  <a:latin typeface="Verdana" panose="020B0604030504040204" pitchFamily="34" charset="0"/>
                  <a:ea typeface="Verdana" panose="020B0604030504040204" pitchFamily="34" charset="0"/>
                  <a:cs typeface="Verdana" panose="020B0604030504040204" pitchFamily="34" charset="0"/>
                </a:rPr>
                <a:t>The </a:t>
              </a:r>
              <a:r>
                <a:rPr lang="da-DK" sz="900" dirty="0" err="1">
                  <a:latin typeface="Verdana" panose="020B0604030504040204" pitchFamily="34" charset="0"/>
                  <a:ea typeface="Verdana" panose="020B0604030504040204" pitchFamily="34" charset="0"/>
                  <a:cs typeface="Verdana" panose="020B0604030504040204" pitchFamily="34" charset="0"/>
                </a:rPr>
                <a:t>GreenLAnd</a:t>
              </a:r>
              <a:r>
                <a:rPr lang="da-DK" sz="900" dirty="0">
                  <a:latin typeface="Verdana" panose="020B0604030504040204" pitchFamily="34" charset="0"/>
                  <a:ea typeface="Verdana" panose="020B0604030504040204" pitchFamily="34" charset="0"/>
                  <a:cs typeface="Verdana" panose="020B0604030504040204" pitchFamily="34" charset="0"/>
                </a:rPr>
                <a:t> </a:t>
              </a:r>
              <a:r>
                <a:rPr lang="da-DK" sz="900" dirty="0" err="1">
                  <a:latin typeface="Verdana" panose="020B0604030504040204" pitchFamily="34" charset="0"/>
                  <a:ea typeface="Verdana" panose="020B0604030504040204" pitchFamily="34" charset="0"/>
                  <a:cs typeface="Verdana" panose="020B0604030504040204" pitchFamily="34" charset="0"/>
                </a:rPr>
                <a:t>Circumnavigation</a:t>
              </a:r>
              <a:r>
                <a:rPr lang="da-DK" sz="900" dirty="0">
                  <a:latin typeface="Verdana" panose="020B0604030504040204" pitchFamily="34" charset="0"/>
                  <a:ea typeface="Verdana" panose="020B0604030504040204" pitchFamily="34" charset="0"/>
                  <a:cs typeface="Verdana" panose="020B0604030504040204" pitchFamily="34" charset="0"/>
                </a:rPr>
                <a:t> </a:t>
              </a:r>
              <a:r>
                <a:rPr lang="da-DK" sz="900" dirty="0" err="1">
                  <a:latin typeface="Verdana" panose="020B0604030504040204" pitchFamily="34" charset="0"/>
                  <a:ea typeface="Verdana" panose="020B0604030504040204" pitchFamily="34" charset="0"/>
                  <a:cs typeface="Verdana" panose="020B0604030504040204" pitchFamily="34" charset="0"/>
                </a:rPr>
                <a:t>Expedition</a:t>
              </a:r>
              <a:r>
                <a:rPr lang="da-DK" sz="900" dirty="0">
                  <a:latin typeface="Verdana" panose="020B0604030504040204" pitchFamily="34" charset="0"/>
                  <a:ea typeface="Verdana" panose="020B0604030504040204" pitchFamily="34" charset="0"/>
                  <a:cs typeface="Verdana" panose="020B0604030504040204" pitchFamily="34" charset="0"/>
                </a:rPr>
                <a:t> </a:t>
              </a:r>
            </a:p>
            <a:p>
              <a:pPr algn="ctr"/>
              <a:r>
                <a:rPr lang="da-DK" sz="900" dirty="0">
                  <a:latin typeface="Verdana" panose="020B0604030504040204" pitchFamily="34" charset="0"/>
                  <a:ea typeface="Verdana" panose="020B0604030504040204" pitchFamily="34" charset="0"/>
                  <a:cs typeface="Verdana" panose="020B0604030504040204" pitchFamily="34" charset="0"/>
                </a:rPr>
                <a:t>(GLACE) </a:t>
              </a:r>
              <a:endParaRPr lang="en-US" sz="900" dirty="0">
                <a:latin typeface="Verdana" panose="020B0604030504040204" pitchFamily="34" charset="0"/>
                <a:ea typeface="Verdana" panose="020B0604030504040204" pitchFamily="34" charset="0"/>
                <a:cs typeface="Verdana" panose="020B0604030504040204" pitchFamily="34" charset="0"/>
              </a:endParaRPr>
            </a:p>
          </p:txBody>
        </p:sp>
      </p:grpSp>
      <p:pic>
        <p:nvPicPr>
          <p:cNvPr id="23" name="Billede 2" descr="Et billede, der indeholder sne, udendørs, himmel, luft&#10;&#10;Beskrivelse, der er oprettet med meget høj tiltro">
            <a:extLst>
              <a:ext uri="{FF2B5EF4-FFF2-40B4-BE49-F238E27FC236}">
                <a16:creationId xmlns="" xmlns:a16="http://schemas.microsoft.com/office/drawing/2014/main" id="{C653B442-FF7A-2A49-92B9-35D556A6AD08}"/>
              </a:ext>
            </a:extLst>
          </p:cNvPr>
          <p:cNvPicPr>
            <a:picLocks noChangeAspect="1"/>
          </p:cNvPicPr>
          <p:nvPr/>
        </p:nvPicPr>
        <p:blipFill rotWithShape="1">
          <a:blip r:embed="rId7"/>
          <a:srcRect b="59713"/>
          <a:stretch/>
        </p:blipFill>
        <p:spPr>
          <a:xfrm>
            <a:off x="5826037" y="215207"/>
            <a:ext cx="2653937" cy="1606885"/>
          </a:xfrm>
          <a:prstGeom prst="ellipse">
            <a:avLst/>
          </a:prstGeom>
          <a:ln>
            <a:noFill/>
          </a:ln>
          <a:effectLst>
            <a:softEdge rad="112500"/>
          </a:effectLst>
        </p:spPr>
      </p:pic>
      <p:sp>
        <p:nvSpPr>
          <p:cNvPr id="24" name="Title 1"/>
          <p:cNvSpPr txBox="1">
            <a:spLocks/>
          </p:cNvSpPr>
          <p:nvPr/>
        </p:nvSpPr>
        <p:spPr>
          <a:xfrm>
            <a:off x="781051" y="5175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dirty="0" smtClean="0">
                <a:solidFill>
                  <a:schemeClr val="accent1"/>
                </a:solidFill>
              </a:rPr>
              <a:t>Future </a:t>
            </a:r>
            <a:r>
              <a:rPr lang="da-DK" sz="4000" dirty="0" err="1" smtClean="0">
                <a:solidFill>
                  <a:schemeClr val="accent1"/>
                </a:solidFill>
              </a:rPr>
              <a:t>Campaigns</a:t>
            </a:r>
            <a:endParaRPr lang="da-DK" sz="4000" dirty="0">
              <a:solidFill>
                <a:schemeClr val="accent1"/>
              </a:solidFill>
            </a:endParaRPr>
          </a:p>
        </p:txBody>
      </p:sp>
      <p:sp>
        <p:nvSpPr>
          <p:cNvPr id="2" name="Rectangle 1"/>
          <p:cNvSpPr/>
          <p:nvPr/>
        </p:nvSpPr>
        <p:spPr>
          <a:xfrm>
            <a:off x="5431972" y="1883271"/>
            <a:ext cx="3268437" cy="426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p:cNvSpPr/>
          <p:nvPr/>
        </p:nvSpPr>
        <p:spPr>
          <a:xfrm rot="16200000">
            <a:off x="1754312" y="2722937"/>
            <a:ext cx="2122468" cy="4710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8" name="Picture 27"/>
          <p:cNvPicPr>
            <a:picLocks noChangeAspect="1" noChangeArrowheads="1"/>
          </p:cNvPicPr>
          <p:nvPr/>
        </p:nvPicPr>
        <p:blipFill rotWithShape="1">
          <a:blip r:embed="rId8">
            <a:extLst>
              <a:ext uri="{28A0092B-C50C-407E-A947-70E740481C1C}">
                <a14:useLocalDpi xmlns:a14="http://schemas.microsoft.com/office/drawing/2010/main" val="0"/>
              </a:ext>
            </a:extLst>
          </a:blip>
          <a:srcRect l="10497"/>
          <a:stretch/>
        </p:blipFill>
        <p:spPr bwMode="auto">
          <a:xfrm>
            <a:off x="5617025" y="3189514"/>
            <a:ext cx="1576466" cy="1019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898729" y="5744248"/>
            <a:ext cx="1166217" cy="307777"/>
          </a:xfrm>
          <a:prstGeom prst="rect">
            <a:avLst/>
          </a:prstGeom>
          <a:noFill/>
        </p:spPr>
        <p:txBody>
          <a:bodyPr wrap="none" rtlCol="0">
            <a:spAutoFit/>
          </a:bodyPr>
          <a:lstStyle/>
          <a:p>
            <a:r>
              <a:rPr lang="da-DK" sz="1400" dirty="0" err="1" smtClean="0"/>
              <a:t>MOSAiC</a:t>
            </a:r>
            <a:r>
              <a:rPr lang="da-DK" sz="1400" dirty="0" smtClean="0"/>
              <a:t>, AWI</a:t>
            </a:r>
            <a:endParaRPr lang="da-DK" sz="1400" dirty="0"/>
          </a:p>
        </p:txBody>
      </p:sp>
    </p:spTree>
    <p:extLst>
      <p:ext uri="{BB962C8B-B14F-4D97-AF65-F5344CB8AC3E}">
        <p14:creationId xmlns:p14="http://schemas.microsoft.com/office/powerpoint/2010/main" val="385372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ESA Living Planet Symposium 2019</a:t>
            </a:r>
            <a:endParaRPr lang="en-US"/>
          </a:p>
        </p:txBody>
      </p:sp>
      <p:sp>
        <p:nvSpPr>
          <p:cNvPr id="4" name="Slide Number Placeholder 3"/>
          <p:cNvSpPr>
            <a:spLocks noGrp="1"/>
          </p:cNvSpPr>
          <p:nvPr>
            <p:ph type="sldNum" sz="quarter" idx="12"/>
          </p:nvPr>
        </p:nvSpPr>
        <p:spPr/>
        <p:txBody>
          <a:bodyPr/>
          <a:lstStyle/>
          <a:p>
            <a:fld id="{B0B5C5E7-DE4A-594F-8F78-CEB37566F4A7}" type="slidenum">
              <a:rPr lang="en-US" smtClean="0"/>
              <a:t>3</a:t>
            </a:fld>
            <a:endParaRPr lang="en-US"/>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Cryosat-7EX_400jpeg"/>
          <p:cNvPicPr>
            <a:picLocks noChangeAspect="1" noChangeArrowheads="1"/>
          </p:cNvPicPr>
          <p:nvPr/>
        </p:nvPicPr>
        <p:blipFill>
          <a:blip r:embed="rId3"/>
          <a:srcRect/>
          <a:stretch>
            <a:fillRect/>
          </a:stretch>
        </p:blipFill>
        <p:spPr bwMode="auto">
          <a:xfrm>
            <a:off x="3537387" y="1021340"/>
            <a:ext cx="2025650" cy="1244600"/>
          </a:xfrm>
          <a:prstGeom prst="rect">
            <a:avLst/>
          </a:prstGeom>
          <a:noFill/>
          <a:ln w="9525">
            <a:noFill/>
            <a:miter lim="800000"/>
            <a:headEnd/>
            <a:tailEnd/>
          </a:ln>
        </p:spPr>
      </p:pic>
      <p:pic>
        <p:nvPicPr>
          <p:cNvPr id="8" name="Picture 9" descr="IMG_0179"/>
          <p:cNvPicPr>
            <a:picLocks noChangeAspect="1" noChangeArrowheads="1"/>
          </p:cNvPicPr>
          <p:nvPr/>
        </p:nvPicPr>
        <p:blipFill>
          <a:blip r:embed="rId4"/>
          <a:srcRect/>
          <a:stretch>
            <a:fillRect/>
          </a:stretch>
        </p:blipFill>
        <p:spPr bwMode="auto">
          <a:xfrm>
            <a:off x="3177024" y="2375477"/>
            <a:ext cx="2894013" cy="1670050"/>
          </a:xfrm>
          <a:prstGeom prst="rect">
            <a:avLst/>
          </a:prstGeom>
          <a:noFill/>
          <a:ln w="9525">
            <a:solidFill>
              <a:schemeClr val="tx1"/>
            </a:solidFill>
            <a:miter lim="800000"/>
            <a:headEnd/>
            <a:tailEnd/>
          </a:ln>
        </p:spPr>
      </p:pic>
      <p:pic>
        <p:nvPicPr>
          <p:cNvPr id="9" name="Picture 4" descr="asiras_corner_camp_400"/>
          <p:cNvPicPr>
            <a:picLocks noChangeAspect="1" noChangeArrowheads="1"/>
          </p:cNvPicPr>
          <p:nvPr/>
        </p:nvPicPr>
        <p:blipFill>
          <a:blip r:embed="rId5"/>
          <a:srcRect/>
          <a:stretch>
            <a:fillRect/>
          </a:stretch>
        </p:blipFill>
        <p:spPr bwMode="auto">
          <a:xfrm>
            <a:off x="3177024" y="4118552"/>
            <a:ext cx="2895600" cy="2171700"/>
          </a:xfrm>
          <a:prstGeom prst="rect">
            <a:avLst/>
          </a:prstGeom>
          <a:noFill/>
          <a:ln w="9525">
            <a:solidFill>
              <a:schemeClr val="tx1"/>
            </a:solidFill>
            <a:miter lim="800000"/>
            <a:headEnd/>
            <a:tailEnd/>
          </a:ln>
        </p:spPr>
      </p:pic>
      <p:pic>
        <p:nvPicPr>
          <p:cNvPr id="10" name="Picture 17"/>
          <p:cNvPicPr>
            <a:picLocks noChangeAspect="1" noChangeArrowheads="1"/>
          </p:cNvPicPr>
          <p:nvPr/>
        </p:nvPicPr>
        <p:blipFill>
          <a:blip r:embed="rId6"/>
          <a:srcRect/>
          <a:stretch>
            <a:fillRect/>
          </a:stretch>
        </p:blipFill>
        <p:spPr bwMode="auto">
          <a:xfrm>
            <a:off x="1376799" y="4118552"/>
            <a:ext cx="1620838" cy="2171700"/>
          </a:xfrm>
          <a:prstGeom prst="rect">
            <a:avLst/>
          </a:prstGeom>
          <a:noFill/>
          <a:ln w="9525" algn="ctr">
            <a:solidFill>
              <a:schemeClr val="tx1"/>
            </a:solidFill>
            <a:miter lim="800000"/>
            <a:headEnd/>
            <a:tailEnd/>
          </a:ln>
        </p:spPr>
      </p:pic>
      <p:pic>
        <p:nvPicPr>
          <p:cNvPr id="11" name="Picture 18"/>
          <p:cNvPicPr>
            <a:picLocks noChangeAspect="1"/>
          </p:cNvPicPr>
          <p:nvPr/>
        </p:nvPicPr>
        <p:blipFill>
          <a:blip r:embed="rId7"/>
          <a:srcRect/>
          <a:stretch>
            <a:fillRect/>
          </a:stretch>
        </p:blipFill>
        <p:spPr bwMode="auto">
          <a:xfrm>
            <a:off x="6272649" y="4118552"/>
            <a:ext cx="1628775" cy="2170113"/>
          </a:xfrm>
          <a:prstGeom prst="rect">
            <a:avLst/>
          </a:prstGeom>
          <a:noFill/>
          <a:ln w="9525">
            <a:solidFill>
              <a:schemeClr val="tx1"/>
            </a:solidFill>
            <a:miter lim="800000"/>
            <a:headEnd/>
            <a:tailEnd/>
          </a:ln>
        </p:spPr>
      </p:pic>
      <p:sp>
        <p:nvSpPr>
          <p:cNvPr id="12" name="TextBox 11"/>
          <p:cNvSpPr txBox="1">
            <a:spLocks noChangeArrowheads="1"/>
          </p:cNvSpPr>
          <p:nvPr/>
        </p:nvSpPr>
        <p:spPr bwMode="auto">
          <a:xfrm>
            <a:off x="5729724" y="1416627"/>
            <a:ext cx="2160588" cy="461665"/>
          </a:xfrm>
          <a:prstGeom prst="rect">
            <a:avLst/>
          </a:prstGeom>
          <a:noFill/>
          <a:ln w="9525">
            <a:noFill/>
            <a:miter lim="800000"/>
            <a:headEnd/>
            <a:tailEnd/>
          </a:ln>
        </p:spPr>
        <p:txBody>
          <a:bodyPr>
            <a:spAutoFit/>
          </a:bodyPr>
          <a:lstStyle/>
          <a:p>
            <a:pPr>
              <a:spcBef>
                <a:spcPct val="50000"/>
              </a:spcBef>
            </a:pPr>
            <a:r>
              <a:rPr lang="da-DK" sz="2400" dirty="0">
                <a:latin typeface="+mj-lt"/>
              </a:rPr>
              <a:t>Global</a:t>
            </a:r>
          </a:p>
        </p:txBody>
      </p:sp>
      <p:sp>
        <p:nvSpPr>
          <p:cNvPr id="13" name="TextBox 12"/>
          <p:cNvSpPr txBox="1">
            <a:spLocks noChangeArrowheads="1"/>
          </p:cNvSpPr>
          <p:nvPr/>
        </p:nvSpPr>
        <p:spPr bwMode="auto">
          <a:xfrm>
            <a:off x="6201212" y="2770765"/>
            <a:ext cx="2160587" cy="461665"/>
          </a:xfrm>
          <a:prstGeom prst="rect">
            <a:avLst/>
          </a:prstGeom>
          <a:noFill/>
          <a:ln w="9525">
            <a:noFill/>
            <a:miter lim="800000"/>
            <a:headEnd/>
            <a:tailEnd/>
          </a:ln>
        </p:spPr>
        <p:txBody>
          <a:bodyPr>
            <a:spAutoFit/>
          </a:bodyPr>
          <a:lstStyle/>
          <a:p>
            <a:pPr>
              <a:spcBef>
                <a:spcPct val="50000"/>
              </a:spcBef>
            </a:pPr>
            <a:r>
              <a:rPr lang="da-DK" sz="2400" dirty="0">
                <a:latin typeface="+mj-lt"/>
              </a:rPr>
              <a:t>Regional</a:t>
            </a:r>
          </a:p>
        </p:txBody>
      </p:sp>
      <p:sp>
        <p:nvSpPr>
          <p:cNvPr id="14" name="TextBox 13"/>
          <p:cNvSpPr txBox="1">
            <a:spLocks noChangeArrowheads="1"/>
          </p:cNvSpPr>
          <p:nvPr/>
        </p:nvSpPr>
        <p:spPr bwMode="auto">
          <a:xfrm>
            <a:off x="8001437" y="4931352"/>
            <a:ext cx="1296987" cy="461665"/>
          </a:xfrm>
          <a:prstGeom prst="rect">
            <a:avLst/>
          </a:prstGeom>
          <a:noFill/>
          <a:ln w="9525">
            <a:noFill/>
            <a:miter lim="800000"/>
            <a:headEnd/>
            <a:tailEnd/>
          </a:ln>
        </p:spPr>
        <p:txBody>
          <a:bodyPr>
            <a:spAutoFit/>
          </a:bodyPr>
          <a:lstStyle/>
          <a:p>
            <a:pPr>
              <a:spcBef>
                <a:spcPct val="50000"/>
              </a:spcBef>
            </a:pPr>
            <a:r>
              <a:rPr lang="da-DK" sz="2400" dirty="0">
                <a:latin typeface="+mj-lt"/>
              </a:rPr>
              <a:t>Local</a:t>
            </a:r>
          </a:p>
        </p:txBody>
      </p:sp>
      <p:sp>
        <p:nvSpPr>
          <p:cNvPr id="15"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err="1" smtClean="0">
                <a:solidFill>
                  <a:schemeClr val="accent1"/>
                </a:solidFill>
              </a:rPr>
              <a:t>CryoVEx</a:t>
            </a:r>
            <a:r>
              <a:rPr lang="da-DK" sz="4000" dirty="0" smtClean="0">
                <a:solidFill>
                  <a:schemeClr val="accent1"/>
                </a:solidFill>
              </a:rPr>
              <a:t> </a:t>
            </a:r>
            <a:r>
              <a:rPr lang="da-DK" sz="4000" dirty="0" err="1" smtClean="0">
                <a:solidFill>
                  <a:schemeClr val="accent1"/>
                </a:solidFill>
              </a:rPr>
              <a:t>validation</a:t>
            </a:r>
            <a:r>
              <a:rPr lang="da-DK" sz="4000" dirty="0" smtClean="0">
                <a:solidFill>
                  <a:schemeClr val="accent1"/>
                </a:solidFill>
              </a:rPr>
              <a:t> </a:t>
            </a:r>
            <a:r>
              <a:rPr lang="da-DK" sz="4000" dirty="0" err="1" smtClean="0">
                <a:solidFill>
                  <a:schemeClr val="accent1"/>
                </a:solidFill>
              </a:rPr>
              <a:t>concept</a:t>
            </a:r>
            <a:endParaRPr lang="da-DK" sz="4000" dirty="0">
              <a:solidFill>
                <a:schemeClr val="accent1"/>
              </a:solidFill>
            </a:endParaRPr>
          </a:p>
        </p:txBody>
      </p:sp>
    </p:spTree>
    <p:extLst>
      <p:ext uri="{BB962C8B-B14F-4D97-AF65-F5344CB8AC3E}">
        <p14:creationId xmlns:p14="http://schemas.microsoft.com/office/powerpoint/2010/main" val="150358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p:txBody>
          <a:bodyPr/>
          <a:lstStyle/>
          <a:p>
            <a:r>
              <a:rPr lang="en-US" smtClean="0"/>
              <a:t>ESA Living Planet Symposium 2019</a:t>
            </a:r>
            <a:endParaRPr lang="en-US" dirty="0"/>
          </a:p>
        </p:txBody>
      </p:sp>
      <p:sp>
        <p:nvSpPr>
          <p:cNvPr id="10" name="Slide Number Placeholder 9"/>
          <p:cNvSpPr>
            <a:spLocks noGrp="1"/>
          </p:cNvSpPr>
          <p:nvPr>
            <p:ph type="sldNum" sz="quarter" idx="12"/>
          </p:nvPr>
        </p:nvSpPr>
        <p:spPr/>
        <p:txBody>
          <a:bodyPr/>
          <a:lstStyle/>
          <a:p>
            <a:fld id="{B0B5C5E7-DE4A-594F-8F78-CEB37566F4A7}" type="slidenum">
              <a:rPr lang="en-US" smtClean="0"/>
              <a:t>4</a:t>
            </a:fld>
            <a:endParaRPr lang="en-US"/>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868144" y="1570156"/>
            <a:ext cx="2851715" cy="2604216"/>
          </a:xfr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484954"/>
            <a:ext cx="2540818" cy="3689307"/>
          </a:xfrm>
          <a:prstGeom prst="rect">
            <a:avLst/>
          </a:prstGeom>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4259860"/>
            <a:ext cx="2709158" cy="20318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1840" y="1549879"/>
            <a:ext cx="2528626" cy="3655169"/>
          </a:xfrm>
          <a:prstGeom prst="rect">
            <a:avLst/>
          </a:prstGeom>
        </p:spPr>
      </p:pic>
      <p:sp>
        <p:nvSpPr>
          <p:cNvPr id="17" name="Rectangle 16"/>
          <p:cNvSpPr/>
          <p:nvPr/>
        </p:nvSpPr>
        <p:spPr>
          <a:xfrm>
            <a:off x="546095" y="1628800"/>
            <a:ext cx="1127232" cy="338554"/>
          </a:xfrm>
          <a:prstGeom prst="rect">
            <a:avLst/>
          </a:prstGeom>
        </p:spPr>
        <p:txBody>
          <a:bodyPr wrap="none">
            <a:spAutoFit/>
          </a:bodyPr>
          <a:lstStyle/>
          <a:p>
            <a:r>
              <a:rPr lang="da-DK" b="1" smtClean="0"/>
              <a:t>2003‐08</a:t>
            </a:r>
            <a:endParaRPr lang="da-DK" dirty="0"/>
          </a:p>
        </p:txBody>
      </p:sp>
      <p:sp>
        <p:nvSpPr>
          <p:cNvPr id="18" name="Rectangle 17"/>
          <p:cNvSpPr/>
          <p:nvPr/>
        </p:nvSpPr>
        <p:spPr>
          <a:xfrm>
            <a:off x="3225030" y="1650286"/>
            <a:ext cx="1418978" cy="338554"/>
          </a:xfrm>
          <a:prstGeom prst="rect">
            <a:avLst/>
          </a:prstGeom>
        </p:spPr>
        <p:txBody>
          <a:bodyPr wrap="none">
            <a:spAutoFit/>
          </a:bodyPr>
          <a:lstStyle/>
          <a:p>
            <a:r>
              <a:rPr lang="da-DK" b="1" dirty="0"/>
              <a:t>2011‐2017</a:t>
            </a:r>
            <a:endParaRPr lang="da-DK" dirty="0"/>
          </a:p>
        </p:txBody>
      </p:sp>
      <p:sp>
        <p:nvSpPr>
          <p:cNvPr id="19" name="Rectangle 18"/>
          <p:cNvSpPr/>
          <p:nvPr/>
        </p:nvSpPr>
        <p:spPr>
          <a:xfrm>
            <a:off x="7380312" y="1672823"/>
            <a:ext cx="1127232" cy="338554"/>
          </a:xfrm>
          <a:prstGeom prst="rect">
            <a:avLst/>
          </a:prstGeom>
        </p:spPr>
        <p:txBody>
          <a:bodyPr wrap="none">
            <a:spAutoFit/>
          </a:bodyPr>
          <a:lstStyle/>
          <a:p>
            <a:r>
              <a:rPr lang="da-DK" b="1" dirty="0"/>
              <a:t>2017‐18</a:t>
            </a:r>
            <a:endParaRPr lang="da-DK" dirty="0"/>
          </a:p>
        </p:txBody>
      </p:sp>
      <p:sp>
        <p:nvSpPr>
          <p:cNvPr id="20"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smtClean="0">
                <a:solidFill>
                  <a:schemeClr val="accent1"/>
                </a:solidFill>
              </a:rPr>
              <a:t> ESA/DTU Space </a:t>
            </a:r>
            <a:r>
              <a:rPr lang="da-DK" sz="4000" dirty="0" err="1" smtClean="0">
                <a:solidFill>
                  <a:schemeClr val="accent1"/>
                </a:solidFill>
              </a:rPr>
              <a:t>campaigns</a:t>
            </a:r>
            <a:r>
              <a:rPr lang="da-DK" sz="4000" dirty="0" smtClean="0">
                <a:solidFill>
                  <a:schemeClr val="accent1"/>
                </a:solidFill>
              </a:rPr>
              <a:t> 2003-&gt;</a:t>
            </a:r>
            <a:endParaRPr lang="da-DK" sz="4000" dirty="0">
              <a:solidFill>
                <a:schemeClr val="accent1"/>
              </a:solidFill>
            </a:endParaRPr>
          </a:p>
        </p:txBody>
      </p:sp>
    </p:spTree>
    <p:extLst>
      <p:ext uri="{BB962C8B-B14F-4D97-AF65-F5344CB8AC3E}">
        <p14:creationId xmlns:p14="http://schemas.microsoft.com/office/powerpoint/2010/main" val="2054752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472331"/>
            <a:ext cx="7886700" cy="4351338"/>
          </a:xfrm>
        </p:spPr>
        <p:txBody>
          <a:bodyPr>
            <a:normAutofit lnSpcReduction="10000"/>
          </a:bodyPr>
          <a:lstStyle/>
          <a:p>
            <a:pPr marL="0" indent="0">
              <a:buNone/>
            </a:pPr>
            <a:r>
              <a:rPr lang="da-DK" dirty="0" smtClean="0"/>
              <a:t>Timeline</a:t>
            </a:r>
          </a:p>
          <a:p>
            <a:pPr lvl="1"/>
            <a:r>
              <a:rPr lang="da-DK" dirty="0" smtClean="0"/>
              <a:t>2003 -&gt; Pre-launch validation experiments for CryoSat mission (ALS + D2P – Kansas radar)</a:t>
            </a:r>
          </a:p>
          <a:p>
            <a:pPr lvl="1"/>
            <a:r>
              <a:rPr lang="da-DK" dirty="0" smtClean="0"/>
              <a:t>2005/06 Certification of ASIRAS (Airborne Ku-radar)</a:t>
            </a:r>
          </a:p>
          <a:p>
            <a:pPr lvl="1"/>
            <a:r>
              <a:rPr lang="da-DK" dirty="0" smtClean="0"/>
              <a:t>2011 First validation of CS-2</a:t>
            </a:r>
          </a:p>
          <a:p>
            <a:pPr lvl="1"/>
            <a:r>
              <a:rPr lang="da-DK" b="1" dirty="0" smtClean="0"/>
              <a:t>2016</a:t>
            </a:r>
            <a:r>
              <a:rPr lang="da-DK" dirty="0" smtClean="0"/>
              <a:t> First campaign(Fall) with Ku/Ka radar (ASIRAS and KAREN)</a:t>
            </a:r>
          </a:p>
          <a:p>
            <a:pPr lvl="1"/>
            <a:r>
              <a:rPr lang="da-DK" b="1" dirty="0" smtClean="0"/>
              <a:t>2017</a:t>
            </a:r>
            <a:r>
              <a:rPr lang="da-DK" dirty="0" smtClean="0"/>
              <a:t> Arctic (Spring) campaign with Ku/Ka altimetry</a:t>
            </a:r>
          </a:p>
          <a:p>
            <a:pPr lvl="1"/>
            <a:r>
              <a:rPr lang="da-DK" b="1" dirty="0" smtClean="0"/>
              <a:t>2017/18</a:t>
            </a:r>
            <a:r>
              <a:rPr lang="da-DK" dirty="0" smtClean="0"/>
              <a:t> First Antarctic campaign </a:t>
            </a:r>
            <a:r>
              <a:rPr lang="da-DK" dirty="0"/>
              <a:t>with Ku/Ka altimetry</a:t>
            </a:r>
          </a:p>
          <a:p>
            <a:pPr lvl="1"/>
            <a:r>
              <a:rPr lang="da-DK" b="1" dirty="0" smtClean="0"/>
              <a:t>2019</a:t>
            </a:r>
            <a:r>
              <a:rPr lang="da-DK" dirty="0" smtClean="0"/>
              <a:t> Arctic (Spring) campaign with Ku/Ka altimetry</a:t>
            </a:r>
          </a:p>
          <a:p>
            <a:pPr lvl="1"/>
            <a:r>
              <a:rPr lang="da-DK" dirty="0" smtClean="0">
                <a:solidFill>
                  <a:schemeClr val="bg1">
                    <a:lumMod val="65000"/>
                  </a:schemeClr>
                </a:solidFill>
              </a:rPr>
              <a:t>2019 Arctic(Late Summer) campaign</a:t>
            </a:r>
          </a:p>
          <a:p>
            <a:pPr lvl="1"/>
            <a:r>
              <a:rPr lang="da-DK" dirty="0" smtClean="0">
                <a:solidFill>
                  <a:schemeClr val="bg1">
                    <a:lumMod val="65000"/>
                  </a:schemeClr>
                </a:solidFill>
              </a:rPr>
              <a:t>2020 Arctic(Spring) campaign - MOSAiC</a:t>
            </a:r>
            <a:endParaRPr lang="da-DK" dirty="0">
              <a:solidFill>
                <a:schemeClr val="bg1">
                  <a:lumMod val="65000"/>
                </a:schemeClr>
              </a:solidFill>
            </a:endParaRPr>
          </a:p>
        </p:txBody>
      </p:sp>
      <p:sp>
        <p:nvSpPr>
          <p:cNvPr id="4" name="Footer Placeholder 3"/>
          <p:cNvSpPr>
            <a:spLocks noGrp="1"/>
          </p:cNvSpPr>
          <p:nvPr>
            <p:ph type="ftr" sz="quarter" idx="11"/>
          </p:nvPr>
        </p:nvSpPr>
        <p:spPr/>
        <p:txBody>
          <a:bodyPr/>
          <a:lstStyle/>
          <a:p>
            <a:r>
              <a:rPr lang="en-US" smtClean="0"/>
              <a:t>ESA Living Planet Symposium 2019</a:t>
            </a:r>
            <a:endParaRPr lang="en-US" dirty="0"/>
          </a:p>
        </p:txBody>
      </p:sp>
      <p:sp>
        <p:nvSpPr>
          <p:cNvPr id="5" name="Slide Number Placeholder 4"/>
          <p:cNvSpPr>
            <a:spLocks noGrp="1"/>
          </p:cNvSpPr>
          <p:nvPr>
            <p:ph type="sldNum" sz="quarter" idx="12"/>
          </p:nvPr>
        </p:nvSpPr>
        <p:spPr/>
        <p:txBody>
          <a:bodyPr/>
          <a:lstStyle/>
          <a:p>
            <a:fld id="{B0B5C5E7-DE4A-594F-8F78-CEB37566F4A7}" type="slidenum">
              <a:rPr lang="en-US" smtClean="0"/>
              <a:t>5</a:t>
            </a:fld>
            <a:endParaRPr lang="en-US"/>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smtClean="0">
                <a:solidFill>
                  <a:schemeClr val="accent1"/>
                </a:solidFill>
              </a:rPr>
              <a:t> ESA/DTU Space </a:t>
            </a:r>
            <a:r>
              <a:rPr lang="da-DK" sz="4000" dirty="0" err="1" smtClean="0">
                <a:solidFill>
                  <a:schemeClr val="accent1"/>
                </a:solidFill>
              </a:rPr>
              <a:t>airborne</a:t>
            </a:r>
            <a:r>
              <a:rPr lang="da-DK" sz="4000" dirty="0" smtClean="0">
                <a:solidFill>
                  <a:schemeClr val="accent1"/>
                </a:solidFill>
              </a:rPr>
              <a:t> </a:t>
            </a:r>
            <a:r>
              <a:rPr lang="da-DK" sz="4000" dirty="0" err="1" smtClean="0">
                <a:solidFill>
                  <a:schemeClr val="accent1"/>
                </a:solidFill>
              </a:rPr>
              <a:t>campaigns</a:t>
            </a:r>
            <a:endParaRPr lang="da-DK" sz="4000" dirty="0">
              <a:solidFill>
                <a:schemeClr val="accent1"/>
              </a:solidFill>
            </a:endParaRPr>
          </a:p>
        </p:txBody>
      </p:sp>
    </p:spTree>
    <p:extLst>
      <p:ext uri="{BB962C8B-B14F-4D97-AF65-F5344CB8AC3E}">
        <p14:creationId xmlns:p14="http://schemas.microsoft.com/office/powerpoint/2010/main" val="786338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472331"/>
            <a:ext cx="7886700" cy="4351338"/>
          </a:xfrm>
        </p:spPr>
        <p:txBody>
          <a:bodyPr>
            <a:normAutofit lnSpcReduction="10000"/>
          </a:bodyPr>
          <a:lstStyle/>
          <a:p>
            <a:pPr marL="0" indent="0">
              <a:buNone/>
            </a:pPr>
            <a:r>
              <a:rPr lang="da-DK" dirty="0" smtClean="0"/>
              <a:t>Timeline</a:t>
            </a:r>
          </a:p>
          <a:p>
            <a:pPr lvl="1"/>
            <a:r>
              <a:rPr lang="da-DK" dirty="0" smtClean="0"/>
              <a:t>2003 -&gt; Pre-launch validation experiments for CryoSat mission (ALS + D2P – Kansas radar)</a:t>
            </a:r>
          </a:p>
          <a:p>
            <a:pPr lvl="1"/>
            <a:r>
              <a:rPr lang="da-DK" dirty="0" smtClean="0"/>
              <a:t>2005/06 Certification of ASIRAS (Airborne Ku-radar)</a:t>
            </a:r>
          </a:p>
          <a:p>
            <a:pPr lvl="1"/>
            <a:r>
              <a:rPr lang="da-DK" dirty="0" smtClean="0"/>
              <a:t>2011 First validation of CS-2</a:t>
            </a:r>
          </a:p>
          <a:p>
            <a:pPr lvl="1"/>
            <a:r>
              <a:rPr lang="da-DK" b="1" dirty="0" smtClean="0"/>
              <a:t>2016</a:t>
            </a:r>
            <a:r>
              <a:rPr lang="da-DK" dirty="0" smtClean="0"/>
              <a:t> First campaign(Fall) with Ku/Ka radar (ASIRAS and KAREN)</a:t>
            </a:r>
          </a:p>
          <a:p>
            <a:pPr lvl="1"/>
            <a:r>
              <a:rPr lang="da-DK" b="1" dirty="0" smtClean="0"/>
              <a:t>2017</a:t>
            </a:r>
            <a:r>
              <a:rPr lang="da-DK" dirty="0" smtClean="0"/>
              <a:t> Arctic (Spring) campaign with Ku/Ka altimetry</a:t>
            </a:r>
          </a:p>
          <a:p>
            <a:pPr lvl="1"/>
            <a:r>
              <a:rPr lang="da-DK" b="1" dirty="0" smtClean="0"/>
              <a:t>2017/18</a:t>
            </a:r>
            <a:r>
              <a:rPr lang="da-DK" dirty="0" smtClean="0"/>
              <a:t> First Antarctic campaign </a:t>
            </a:r>
            <a:r>
              <a:rPr lang="da-DK" dirty="0"/>
              <a:t>with Ku/Ka altimetry</a:t>
            </a:r>
          </a:p>
          <a:p>
            <a:pPr lvl="1"/>
            <a:r>
              <a:rPr lang="da-DK" b="1" dirty="0" smtClean="0"/>
              <a:t>2019</a:t>
            </a:r>
            <a:r>
              <a:rPr lang="da-DK" dirty="0" smtClean="0"/>
              <a:t> Arctic (Spring) campaign with Ku/Ka altimetry</a:t>
            </a:r>
          </a:p>
          <a:p>
            <a:pPr lvl="1"/>
            <a:r>
              <a:rPr lang="da-DK" dirty="0" smtClean="0">
                <a:solidFill>
                  <a:schemeClr val="bg1">
                    <a:lumMod val="65000"/>
                  </a:schemeClr>
                </a:solidFill>
              </a:rPr>
              <a:t>2019 Arctic(Late Summer) campaign</a:t>
            </a:r>
          </a:p>
          <a:p>
            <a:pPr lvl="1"/>
            <a:r>
              <a:rPr lang="da-DK" dirty="0" smtClean="0">
                <a:solidFill>
                  <a:schemeClr val="bg1">
                    <a:lumMod val="65000"/>
                  </a:schemeClr>
                </a:solidFill>
              </a:rPr>
              <a:t>2020 Arctic(Spring) campaign - MOSAiC</a:t>
            </a:r>
            <a:endParaRPr lang="da-DK" dirty="0">
              <a:solidFill>
                <a:schemeClr val="bg1">
                  <a:lumMod val="65000"/>
                </a:schemeClr>
              </a:solidFill>
            </a:endParaRPr>
          </a:p>
        </p:txBody>
      </p:sp>
      <p:sp>
        <p:nvSpPr>
          <p:cNvPr id="4" name="Footer Placeholder 3"/>
          <p:cNvSpPr>
            <a:spLocks noGrp="1"/>
          </p:cNvSpPr>
          <p:nvPr>
            <p:ph type="ftr" sz="quarter" idx="11"/>
          </p:nvPr>
        </p:nvSpPr>
        <p:spPr/>
        <p:txBody>
          <a:bodyPr/>
          <a:lstStyle/>
          <a:p>
            <a:r>
              <a:rPr lang="en-US" smtClean="0"/>
              <a:t>ESA Living Planet Symposium 2019</a:t>
            </a:r>
            <a:endParaRPr lang="en-US" dirty="0"/>
          </a:p>
        </p:txBody>
      </p:sp>
      <p:sp>
        <p:nvSpPr>
          <p:cNvPr id="5" name="Slide Number Placeholder 4"/>
          <p:cNvSpPr>
            <a:spLocks noGrp="1"/>
          </p:cNvSpPr>
          <p:nvPr>
            <p:ph type="sldNum" sz="quarter" idx="12"/>
          </p:nvPr>
        </p:nvSpPr>
        <p:spPr/>
        <p:txBody>
          <a:bodyPr/>
          <a:lstStyle/>
          <a:p>
            <a:fld id="{B0B5C5E7-DE4A-594F-8F78-CEB37566F4A7}" type="slidenum">
              <a:rPr lang="en-US" smtClean="0"/>
              <a:t>6</a:t>
            </a:fld>
            <a:endParaRPr lang="en-US"/>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smtClean="0">
                <a:solidFill>
                  <a:schemeClr val="accent1"/>
                </a:solidFill>
              </a:rPr>
              <a:t> ESA/DTU Space </a:t>
            </a:r>
            <a:r>
              <a:rPr lang="da-DK" sz="4000" dirty="0" err="1" smtClean="0">
                <a:solidFill>
                  <a:schemeClr val="accent1"/>
                </a:solidFill>
              </a:rPr>
              <a:t>airborne</a:t>
            </a:r>
            <a:r>
              <a:rPr lang="da-DK" sz="4000" dirty="0" smtClean="0">
                <a:solidFill>
                  <a:schemeClr val="accent1"/>
                </a:solidFill>
              </a:rPr>
              <a:t> </a:t>
            </a:r>
            <a:r>
              <a:rPr lang="da-DK" sz="4000" dirty="0" err="1" smtClean="0">
                <a:solidFill>
                  <a:schemeClr val="accent1"/>
                </a:solidFill>
              </a:rPr>
              <a:t>campaigns</a:t>
            </a:r>
            <a:endParaRPr lang="da-DK" sz="4000" dirty="0">
              <a:solidFill>
                <a:schemeClr val="accent1"/>
              </a:solidFill>
            </a:endParaRPr>
          </a:p>
        </p:txBody>
      </p:sp>
      <p:sp>
        <p:nvSpPr>
          <p:cNvPr id="2" name="Rectangle 1"/>
          <p:cNvSpPr/>
          <p:nvPr/>
        </p:nvSpPr>
        <p:spPr>
          <a:xfrm>
            <a:off x="1001486" y="3200400"/>
            <a:ext cx="7513865" cy="1915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084542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p:txBody>
          <a:bodyPr/>
          <a:lstStyle/>
          <a:p>
            <a:r>
              <a:rPr lang="en-US" smtClean="0"/>
              <a:t>ESA Living Planet Symposium 2019</a:t>
            </a:r>
            <a:endParaRPr lang="en-US" dirty="0"/>
          </a:p>
        </p:txBody>
      </p:sp>
      <p:sp>
        <p:nvSpPr>
          <p:cNvPr id="10" name="Slide Number Placeholder 9"/>
          <p:cNvSpPr>
            <a:spLocks noGrp="1"/>
          </p:cNvSpPr>
          <p:nvPr>
            <p:ph type="sldNum" sz="quarter" idx="12"/>
          </p:nvPr>
        </p:nvSpPr>
        <p:spPr/>
        <p:txBody>
          <a:bodyPr/>
          <a:lstStyle/>
          <a:p>
            <a:fld id="{B0B5C5E7-DE4A-594F-8F78-CEB37566F4A7}" type="slidenum">
              <a:rPr lang="en-US" smtClean="0"/>
              <a:t>7</a:t>
            </a:fld>
            <a:endParaRPr lang="en-US"/>
          </a:p>
        </p:txBody>
      </p:sp>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628651" y="365128"/>
            <a:ext cx="8203622" cy="1325563"/>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smtClean="0">
                <a:solidFill>
                  <a:schemeClr val="accent1"/>
                </a:solidFill>
              </a:rPr>
              <a:t>Dual-</a:t>
            </a:r>
            <a:r>
              <a:rPr lang="da-DK" sz="4000" dirty="0" err="1" smtClean="0">
                <a:solidFill>
                  <a:schemeClr val="accent1"/>
                </a:solidFill>
              </a:rPr>
              <a:t>frequency</a:t>
            </a:r>
            <a:r>
              <a:rPr lang="da-DK" sz="4000" dirty="0" smtClean="0">
                <a:solidFill>
                  <a:schemeClr val="accent1"/>
                </a:solidFill>
              </a:rPr>
              <a:t> radars and laser</a:t>
            </a:r>
            <a:endParaRPr lang="da-DK" sz="4000" dirty="0">
              <a:solidFill>
                <a:schemeClr val="accent1"/>
              </a:solidFill>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396" y="1877740"/>
            <a:ext cx="3885522" cy="424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a:off x="4038596" y="1611091"/>
            <a:ext cx="528576" cy="1807028"/>
          </a:xfrm>
          <a:prstGeom prst="downArrow">
            <a:avLst/>
          </a:prstGeom>
          <a:solidFill>
            <a:srgbClr val="FE50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Box 3"/>
          <p:cNvSpPr txBox="1"/>
          <p:nvPr/>
        </p:nvSpPr>
        <p:spPr>
          <a:xfrm>
            <a:off x="3646712" y="1208316"/>
            <a:ext cx="1326004" cy="461665"/>
          </a:xfrm>
          <a:prstGeom prst="rect">
            <a:avLst/>
          </a:prstGeom>
          <a:noFill/>
        </p:spPr>
        <p:txBody>
          <a:bodyPr wrap="none" rtlCol="0">
            <a:spAutoFit/>
          </a:bodyPr>
          <a:lstStyle/>
          <a:p>
            <a:r>
              <a:rPr lang="da-DK" sz="2400" b="1" dirty="0" smtClean="0"/>
              <a:t>NIR laser</a:t>
            </a:r>
            <a:endParaRPr lang="da-DK" sz="2400" b="1" dirty="0"/>
          </a:p>
        </p:txBody>
      </p:sp>
    </p:spTree>
    <p:extLst>
      <p:ext uri="{BB962C8B-B14F-4D97-AF65-F5344CB8AC3E}">
        <p14:creationId xmlns:p14="http://schemas.microsoft.com/office/powerpoint/2010/main" val="3886318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2630" y="980903"/>
            <a:ext cx="4087067" cy="4351338"/>
          </a:xfrm>
        </p:spPr>
        <p:txBody>
          <a:bodyPr>
            <a:noAutofit/>
          </a:bodyPr>
          <a:lstStyle/>
          <a:p>
            <a:pPr marL="171450" indent="-171450">
              <a:spcBef>
                <a:spcPct val="0"/>
              </a:spcBef>
            </a:pPr>
            <a:endParaRPr lang="en-US" altLang="da-DK" sz="1600" dirty="0">
              <a:latin typeface="+mj-lt"/>
              <a:ea typeface="Verdana"/>
              <a:cs typeface="Verdana"/>
            </a:endParaRPr>
          </a:p>
          <a:p>
            <a:pPr marL="0" indent="0">
              <a:spcBef>
                <a:spcPct val="0"/>
              </a:spcBef>
              <a:buNone/>
            </a:pPr>
            <a:r>
              <a:rPr lang="en-US" altLang="da-DK" sz="1600" b="1" dirty="0">
                <a:latin typeface="+mj-lt"/>
              </a:rPr>
              <a:t>ASIRAS </a:t>
            </a:r>
            <a:r>
              <a:rPr lang="en-US" altLang="da-DK" sz="1600" b="1" dirty="0" smtClean="0">
                <a:latin typeface="+mj-lt"/>
              </a:rPr>
              <a:t>Radar (ESA/RST):</a:t>
            </a:r>
            <a:endParaRPr lang="en-US" altLang="da-DK" sz="1600" b="1" dirty="0">
              <a:latin typeface="+mj-lt"/>
              <a:ea typeface="Verdana"/>
              <a:cs typeface="Verdana"/>
            </a:endParaRPr>
          </a:p>
          <a:p>
            <a:pPr lvl="1">
              <a:spcBef>
                <a:spcPct val="0"/>
              </a:spcBef>
            </a:pPr>
            <a:r>
              <a:rPr lang="en-US" altLang="da-DK" sz="1600" dirty="0">
                <a:latin typeface="+mj-lt"/>
              </a:rPr>
              <a:t>Ku-band (13.5 GHz)</a:t>
            </a:r>
            <a:endParaRPr lang="en-US" altLang="da-DK" sz="1600" dirty="0">
              <a:latin typeface="+mj-lt"/>
              <a:ea typeface="Verdana"/>
              <a:cs typeface="Verdana"/>
            </a:endParaRPr>
          </a:p>
          <a:p>
            <a:pPr lvl="1">
              <a:spcBef>
                <a:spcPct val="0"/>
              </a:spcBef>
            </a:pPr>
            <a:r>
              <a:rPr lang="en-US" altLang="da-DK" sz="1600" dirty="0">
                <a:latin typeface="+mj-lt"/>
              </a:rPr>
              <a:t>Footprint area: 10m x 3m</a:t>
            </a:r>
            <a:endParaRPr lang="en-US" altLang="da-DK" sz="1600" dirty="0">
              <a:latin typeface="+mj-lt"/>
              <a:ea typeface="Verdana"/>
              <a:cs typeface="Verdana"/>
            </a:endParaRPr>
          </a:p>
          <a:p>
            <a:pPr lvl="1">
              <a:spcBef>
                <a:spcPct val="0"/>
              </a:spcBef>
            </a:pPr>
            <a:r>
              <a:rPr lang="en-US" altLang="da-DK" sz="1600" dirty="0">
                <a:latin typeface="+mj-lt"/>
                <a:ea typeface="Verdana"/>
                <a:cs typeface="Verdana"/>
              </a:rPr>
              <a:t>Range resolution: 0.1098m</a:t>
            </a:r>
          </a:p>
          <a:p>
            <a:pPr marL="171450" indent="-171450">
              <a:spcBef>
                <a:spcPct val="0"/>
              </a:spcBef>
            </a:pPr>
            <a:endParaRPr lang="en-US" altLang="da-DK" sz="1600" dirty="0">
              <a:latin typeface="+mj-lt"/>
            </a:endParaRPr>
          </a:p>
          <a:p>
            <a:pPr marL="0" indent="0">
              <a:spcBef>
                <a:spcPct val="0"/>
              </a:spcBef>
              <a:buNone/>
            </a:pPr>
            <a:r>
              <a:rPr lang="en-US" altLang="da-DK" sz="1600" b="1" dirty="0">
                <a:latin typeface="+mj-lt"/>
              </a:rPr>
              <a:t>KAREN </a:t>
            </a:r>
            <a:r>
              <a:rPr lang="en-US" altLang="da-DK" sz="1600" b="1" dirty="0" smtClean="0">
                <a:latin typeface="+mj-lt"/>
              </a:rPr>
              <a:t>Radar (</a:t>
            </a:r>
            <a:r>
              <a:rPr lang="en-US" altLang="da-DK" sz="1600" b="1" dirty="0" err="1" smtClean="0">
                <a:latin typeface="+mj-lt"/>
              </a:rPr>
              <a:t>MetaSensing</a:t>
            </a:r>
            <a:r>
              <a:rPr lang="en-US" altLang="da-DK" sz="1600" b="1" dirty="0" smtClean="0">
                <a:latin typeface="+mj-lt"/>
              </a:rPr>
              <a:t>):</a:t>
            </a:r>
            <a:endParaRPr lang="en-US" altLang="da-DK" sz="1600" b="1" dirty="0">
              <a:latin typeface="+mj-lt"/>
              <a:ea typeface="Verdana"/>
              <a:cs typeface="Verdana"/>
            </a:endParaRPr>
          </a:p>
          <a:p>
            <a:pPr lvl="1">
              <a:spcBef>
                <a:spcPct val="0"/>
              </a:spcBef>
            </a:pPr>
            <a:r>
              <a:rPr lang="en-US" altLang="da-DK" sz="1600" dirty="0" err="1">
                <a:latin typeface="+mj-lt"/>
              </a:rPr>
              <a:t>Ka</a:t>
            </a:r>
            <a:r>
              <a:rPr lang="en-US" altLang="da-DK" sz="1600" dirty="0">
                <a:latin typeface="+mj-lt"/>
              </a:rPr>
              <a:t>-band (34.525 GHz)</a:t>
            </a:r>
            <a:endParaRPr lang="en-US" altLang="da-DK" sz="1600" dirty="0">
              <a:latin typeface="+mj-lt"/>
              <a:ea typeface="Verdana"/>
              <a:cs typeface="Verdana"/>
            </a:endParaRPr>
          </a:p>
          <a:p>
            <a:pPr lvl="1">
              <a:spcBef>
                <a:spcPct val="0"/>
              </a:spcBef>
            </a:pPr>
            <a:r>
              <a:rPr lang="en-US" altLang="da-DK" sz="1600" dirty="0">
                <a:latin typeface="+mj-lt"/>
              </a:rPr>
              <a:t>Footprint area: 12m (20m) x 5m</a:t>
            </a:r>
            <a:endParaRPr lang="en-US" altLang="da-DK" sz="1600" dirty="0">
              <a:latin typeface="+mj-lt"/>
              <a:ea typeface="Verdana"/>
              <a:cs typeface="Verdana"/>
            </a:endParaRPr>
          </a:p>
          <a:p>
            <a:pPr lvl="1">
              <a:spcBef>
                <a:spcPct val="0"/>
              </a:spcBef>
            </a:pPr>
            <a:r>
              <a:rPr lang="en-US" altLang="da-DK" sz="1600" dirty="0">
                <a:latin typeface="+mj-lt"/>
                <a:ea typeface="Verdana"/>
                <a:cs typeface="Verdana"/>
              </a:rPr>
              <a:t>Range resolution: 0.1650m</a:t>
            </a:r>
          </a:p>
          <a:p>
            <a:pPr marL="171450" indent="-171450">
              <a:spcBef>
                <a:spcPct val="0"/>
              </a:spcBef>
            </a:pPr>
            <a:endParaRPr lang="en-US" altLang="da-DK" sz="1600" dirty="0">
              <a:latin typeface="+mj-lt"/>
            </a:endParaRPr>
          </a:p>
          <a:p>
            <a:pPr marL="0" indent="0">
              <a:buNone/>
            </a:pPr>
            <a:endParaRPr lang="da-DK" sz="1600" b="1" dirty="0" smtClean="0"/>
          </a:p>
        </p:txBody>
      </p:sp>
      <p:pic>
        <p:nvPicPr>
          <p:cNvPr id="4" name="Picture 5">
            <a:extLst>
              <a:ext uri="{FF2B5EF4-FFF2-40B4-BE49-F238E27FC236}">
                <a16:creationId xmlns="" xmlns:a16="http://schemas.microsoft.com/office/drawing/2014/main" id="{499765CF-4274-E943-9088-4AA11EEE63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64" b="-373"/>
          <a:stretch/>
        </p:blipFill>
        <p:spPr bwMode="auto">
          <a:xfrm>
            <a:off x="3764691" y="3370695"/>
            <a:ext cx="4265006" cy="294211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Billede 3" descr="Et billede, der indeholder rød, udendørs, bygning, sidder&#10;&#10;Beskrivelse, der er oprettet med meget høj tiltro">
            <a:extLst>
              <a:ext uri="{FF2B5EF4-FFF2-40B4-BE49-F238E27FC236}">
                <a16:creationId xmlns="" xmlns:a16="http://schemas.microsoft.com/office/drawing/2014/main" id="{4EA93CBB-4E45-40F6-9D42-4CBF172B55E5}"/>
              </a:ext>
            </a:extLst>
          </p:cNvPr>
          <p:cNvPicPr>
            <a:picLocks noChangeAspect="1"/>
          </p:cNvPicPr>
          <p:nvPr/>
        </p:nvPicPr>
        <p:blipFill>
          <a:blip r:embed="rId3"/>
          <a:stretch>
            <a:fillRect/>
          </a:stretch>
        </p:blipFill>
        <p:spPr>
          <a:xfrm>
            <a:off x="6618513" y="165771"/>
            <a:ext cx="2223459" cy="1482251"/>
          </a:xfrm>
          <a:prstGeom prst="ellipse">
            <a:avLst/>
          </a:prstGeom>
          <a:ln>
            <a:noFill/>
          </a:ln>
          <a:effectLst>
            <a:softEdge rad="112500"/>
          </a:effectLst>
        </p:spPr>
      </p:pic>
      <p:sp>
        <p:nvSpPr>
          <p:cNvPr id="10" name="Footer Placeholder 9"/>
          <p:cNvSpPr>
            <a:spLocks noGrp="1"/>
          </p:cNvSpPr>
          <p:nvPr>
            <p:ph type="ftr" sz="quarter" idx="11"/>
          </p:nvPr>
        </p:nvSpPr>
        <p:spPr/>
        <p:txBody>
          <a:bodyPr/>
          <a:lstStyle/>
          <a:p>
            <a:r>
              <a:rPr lang="en-US" smtClean="0"/>
              <a:t>ESA Living Planet Symposium 2019</a:t>
            </a:r>
            <a:endParaRPr lang="en-US" dirty="0"/>
          </a:p>
        </p:txBody>
      </p:sp>
      <p:sp>
        <p:nvSpPr>
          <p:cNvPr id="11" name="Slide Number Placeholder 10"/>
          <p:cNvSpPr>
            <a:spLocks noGrp="1"/>
          </p:cNvSpPr>
          <p:nvPr>
            <p:ph type="sldNum" sz="quarter" idx="12"/>
          </p:nvPr>
        </p:nvSpPr>
        <p:spPr/>
        <p:txBody>
          <a:bodyPr/>
          <a:lstStyle/>
          <a:p>
            <a:fld id="{B0B5C5E7-DE4A-594F-8F78-CEB37566F4A7}" type="slidenum">
              <a:rPr lang="en-US" smtClean="0"/>
              <a:t>8</a:t>
            </a:fld>
            <a:endParaRPr lang="en-US"/>
          </a:p>
        </p:txBody>
      </p:sp>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dirty="0" smtClean="0">
                <a:solidFill>
                  <a:schemeClr val="accent1"/>
                </a:solidFill>
              </a:rPr>
              <a:t>Instrument </a:t>
            </a:r>
            <a:r>
              <a:rPr lang="da-DK" sz="4000" dirty="0" err="1" smtClean="0">
                <a:solidFill>
                  <a:schemeClr val="accent1"/>
                </a:solidFill>
              </a:rPr>
              <a:t>setup</a:t>
            </a:r>
            <a:endParaRPr lang="da-DK" sz="4000" dirty="0">
              <a:solidFill>
                <a:schemeClr val="accent1"/>
              </a:solidFill>
            </a:endParaRP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570" y="1960357"/>
            <a:ext cx="2520759" cy="412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23285" y="1174729"/>
            <a:ext cx="4572000" cy="830997"/>
          </a:xfrm>
          <a:prstGeom prst="rect">
            <a:avLst/>
          </a:prstGeom>
        </p:spPr>
        <p:txBody>
          <a:bodyPr>
            <a:spAutoFit/>
          </a:bodyPr>
          <a:lstStyle/>
          <a:p>
            <a:pPr>
              <a:spcBef>
                <a:spcPct val="0"/>
              </a:spcBef>
            </a:pPr>
            <a:r>
              <a:rPr lang="en-US" altLang="da-DK" sz="1600" b="1" dirty="0" smtClean="0"/>
              <a:t>NIR Laser scanner (</a:t>
            </a:r>
            <a:r>
              <a:rPr lang="en-US" altLang="da-DK" sz="1600" b="1" dirty="0" err="1" smtClean="0"/>
              <a:t>Riegl</a:t>
            </a:r>
            <a:r>
              <a:rPr lang="en-US" altLang="da-DK" sz="1600" b="1" dirty="0" smtClean="0"/>
              <a:t>):</a:t>
            </a:r>
            <a:endParaRPr lang="en-US" altLang="da-DK" sz="1600" b="1" dirty="0">
              <a:ea typeface="Verdana"/>
              <a:cs typeface="Verdana"/>
            </a:endParaRPr>
          </a:p>
          <a:p>
            <a:pPr marL="285750" indent="-285750">
              <a:spcBef>
                <a:spcPct val="0"/>
              </a:spcBef>
              <a:buFont typeface="Arial" panose="020B0604020202020204" pitchFamily="34" charset="0"/>
              <a:buChar char="•"/>
            </a:pPr>
            <a:r>
              <a:rPr lang="en-US" altLang="da-DK" sz="1600" dirty="0" smtClean="0"/>
              <a:t>Resolution: 1mx1m</a:t>
            </a:r>
          </a:p>
          <a:p>
            <a:pPr marL="285750" indent="-285750">
              <a:spcBef>
                <a:spcPct val="0"/>
              </a:spcBef>
              <a:buFont typeface="Arial" panose="020B0604020202020204" pitchFamily="34" charset="0"/>
              <a:buChar char="•"/>
            </a:pPr>
            <a:r>
              <a:rPr lang="en-US" altLang="da-DK" sz="1600" dirty="0" smtClean="0"/>
              <a:t>Swath-width: 300m</a:t>
            </a:r>
            <a:endParaRPr lang="en-US" altLang="da-DK" sz="1600" dirty="0">
              <a:ea typeface="Verdana"/>
              <a:cs typeface="Verdana"/>
            </a:endParaRPr>
          </a:p>
        </p:txBody>
      </p:sp>
    </p:spTree>
    <p:extLst>
      <p:ext uri="{BB962C8B-B14F-4D97-AF65-F5344CB8AC3E}">
        <p14:creationId xmlns:p14="http://schemas.microsoft.com/office/powerpoint/2010/main" val="4182267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ESA Living Planet Symposium 2019</a:t>
            </a:r>
            <a:endParaRPr lang="en-US"/>
          </a:p>
        </p:txBody>
      </p:sp>
      <p:sp>
        <p:nvSpPr>
          <p:cNvPr id="3" name="Slide Number Placeholder 2"/>
          <p:cNvSpPr>
            <a:spLocks noGrp="1"/>
          </p:cNvSpPr>
          <p:nvPr>
            <p:ph type="sldNum" sz="quarter" idx="12"/>
          </p:nvPr>
        </p:nvSpPr>
        <p:spPr/>
        <p:txBody>
          <a:bodyPr/>
          <a:lstStyle/>
          <a:p>
            <a:fld id="{B0B5C5E7-DE4A-594F-8F78-CEB37566F4A7}" type="slidenum">
              <a:rPr lang="en-US" smtClean="0"/>
              <a:t>9</a:t>
            </a:fld>
            <a:endParaRPr lang="en-US"/>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37312"/>
            <a:ext cx="1728192" cy="5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illede 14" descr="Et billede, der indeholder skærmbillede&#10;&#10;Beskrivelse, der er oprettet med meget høj tiltro"/>
          <p:cNvPicPr>
            <a:picLocks noChangeAspect="1"/>
          </p:cNvPicPr>
          <p:nvPr/>
        </p:nvPicPr>
        <p:blipFill>
          <a:blip r:embed="rId3" cstate="print">
            <a:extLst>
              <a:ext uri="{28A0092B-C50C-407E-A947-70E740481C1C}">
                <a14:useLocalDpi xmlns:a14="http://schemas.microsoft.com/office/drawing/2010/main" val="0"/>
              </a:ext>
            </a:extLst>
          </a:blip>
          <a:srcRect r="-264" b="33057"/>
          <a:stretch>
            <a:fillRect/>
          </a:stretch>
        </p:blipFill>
        <p:spPr bwMode="auto">
          <a:xfrm>
            <a:off x="4343400" y="1228148"/>
            <a:ext cx="4189413"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5156200" y="1134486"/>
            <a:ext cx="3709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eaLnBrk="1" hangingPunct="1">
              <a:spcBef>
                <a:spcPct val="50000"/>
              </a:spcBef>
            </a:pPr>
            <a:endParaRPr lang="en-US" altLang="da-DK"/>
          </a:p>
        </p:txBody>
      </p:sp>
      <p:pic>
        <p:nvPicPr>
          <p:cNvPr id="7" name="Picture 3"/>
          <p:cNvPicPr>
            <a:picLocks noChangeAspect="1"/>
          </p:cNvPicPr>
          <p:nvPr/>
        </p:nvPicPr>
        <p:blipFill>
          <a:blip r:embed="rId4">
            <a:extLst>
              <a:ext uri="{28A0092B-C50C-407E-A947-70E740481C1C}">
                <a14:useLocalDpi xmlns:a14="http://schemas.microsoft.com/office/drawing/2010/main" val="0"/>
              </a:ext>
            </a:extLst>
          </a:blip>
          <a:srcRect b="15309"/>
          <a:stretch>
            <a:fillRect/>
          </a:stretch>
        </p:blipFill>
        <p:spPr bwMode="auto">
          <a:xfrm>
            <a:off x="611188" y="1261486"/>
            <a:ext cx="3444875"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8"/>
          <p:cNvSpPr txBox="1">
            <a:spLocks noChangeArrowheads="1"/>
          </p:cNvSpPr>
          <p:nvPr/>
        </p:nvSpPr>
        <p:spPr bwMode="auto">
          <a:xfrm>
            <a:off x="1835150" y="1477386"/>
            <a:ext cx="2184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eaLnBrk="1" hangingPunct="1">
              <a:spcBef>
                <a:spcPct val="50000"/>
              </a:spcBef>
              <a:buFontTx/>
              <a:buNone/>
            </a:pPr>
            <a:r>
              <a:rPr lang="da-DK" altLang="da-DK"/>
              <a:t>Qaarsut, 20170331</a:t>
            </a:r>
          </a:p>
        </p:txBody>
      </p:sp>
      <p:pic>
        <p:nvPicPr>
          <p:cNvPr id="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463" y="144463"/>
            <a:ext cx="11620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5-Point Star 9">
            <a:extLst>
              <a:ext uri="{FF2B5EF4-FFF2-40B4-BE49-F238E27FC236}"/>
            </a:extLst>
          </p:cNvPr>
          <p:cNvSpPr/>
          <p:nvPr/>
        </p:nvSpPr>
        <p:spPr bwMode="auto">
          <a:xfrm>
            <a:off x="382588" y="765175"/>
            <a:ext cx="157162" cy="14287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lIns="0" tIns="0" rIns="0" bIns="0"/>
          <a:lstStyle/>
          <a:p>
            <a:pPr>
              <a:defRPr/>
            </a:pPr>
            <a:endParaRPr lang="da-DK">
              <a:latin typeface="Verdana" pitchFamily="-65" charset="0"/>
              <a:ea typeface="MS PGothic" pitchFamily="34" charset="-128"/>
            </a:endParaRPr>
          </a:p>
        </p:txBody>
      </p:sp>
      <p:sp>
        <p:nvSpPr>
          <p:cNvPr id="11" name="Rectangle 10"/>
          <p:cNvSpPr/>
          <p:nvPr/>
        </p:nvSpPr>
        <p:spPr>
          <a:xfrm>
            <a:off x="4759325" y="1307523"/>
            <a:ext cx="665163" cy="2455863"/>
          </a:xfrm>
          <a:prstGeom prst="rect">
            <a:avLst/>
          </a:prstGeom>
          <a:solidFill>
            <a:schemeClr val="bg1">
              <a:lumMod val="95000"/>
              <a:alpha val="88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ln>
                <a:solidFill>
                  <a:schemeClr val="tx1"/>
                </a:solidFill>
              </a:ln>
            </a:endParaRPr>
          </a:p>
        </p:txBody>
      </p:sp>
      <p:sp>
        <p:nvSpPr>
          <p:cNvPr id="12" name="Rectangle 11"/>
          <p:cNvSpPr/>
          <p:nvPr/>
        </p:nvSpPr>
        <p:spPr>
          <a:xfrm>
            <a:off x="6719888" y="1307523"/>
            <a:ext cx="322262" cy="2455863"/>
          </a:xfrm>
          <a:prstGeom prst="rect">
            <a:avLst/>
          </a:prstGeom>
          <a:solidFill>
            <a:schemeClr val="bg1">
              <a:lumMod val="95000"/>
              <a:alpha val="88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ln>
                <a:solidFill>
                  <a:schemeClr val="tx1"/>
                </a:solidFill>
              </a:ln>
            </a:endParaRPr>
          </a:p>
        </p:txBody>
      </p:sp>
      <p:graphicFrame>
        <p:nvGraphicFramePr>
          <p:cNvPr id="13" name="Table 12">
            <a:extLst>
              <a:ext uri="{FF2B5EF4-FFF2-40B4-BE49-F238E27FC236}"/>
            </a:extLst>
          </p:cNvPr>
          <p:cNvGraphicFramePr>
            <a:graphicFrameLocks noGrp="1"/>
          </p:cNvGraphicFramePr>
          <p:nvPr>
            <p:extLst>
              <p:ext uri="{D42A27DB-BD31-4B8C-83A1-F6EECF244321}">
                <p14:modId xmlns:p14="http://schemas.microsoft.com/office/powerpoint/2010/main" val="2836066417"/>
              </p:ext>
            </p:extLst>
          </p:nvPr>
        </p:nvGraphicFramePr>
        <p:xfrm>
          <a:off x="3854481" y="4180898"/>
          <a:ext cx="4710355" cy="1871663"/>
        </p:xfrm>
        <a:graphic>
          <a:graphicData uri="http://schemas.openxmlformats.org/drawingml/2006/table">
            <a:tbl>
              <a:tblPr/>
              <a:tblGrid>
                <a:gridCol w="792831">
                  <a:extLst>
                    <a:ext uri="{9D8B030D-6E8A-4147-A177-3AD203B41FA5}"/>
                  </a:extLst>
                </a:gridCol>
                <a:gridCol w="768354">
                  <a:extLst>
                    <a:ext uri="{9D8B030D-6E8A-4147-A177-3AD203B41FA5}"/>
                  </a:extLst>
                </a:gridCol>
                <a:gridCol w="649314">
                  <a:extLst>
                    <a:ext uri="{9D8B030D-6E8A-4147-A177-3AD203B41FA5}"/>
                  </a:extLst>
                </a:gridCol>
                <a:gridCol w="638491">
                  <a:extLst>
                    <a:ext uri="{9D8B030D-6E8A-4147-A177-3AD203B41FA5}"/>
                  </a:extLst>
                </a:gridCol>
                <a:gridCol w="638491">
                  <a:extLst>
                    <a:ext uri="{9D8B030D-6E8A-4147-A177-3AD203B41FA5}"/>
                  </a:extLst>
                </a:gridCol>
                <a:gridCol w="638491">
                  <a:extLst>
                    <a:ext uri="{9D8B030D-6E8A-4147-A177-3AD203B41FA5}"/>
                  </a:extLst>
                </a:gridCol>
                <a:gridCol w="584383">
                  <a:extLst>
                    <a:ext uri="{9D8B030D-6E8A-4147-A177-3AD203B41FA5}"/>
                  </a:extLst>
                </a:gridCol>
              </a:tblGrid>
              <a:tr h="518451">
                <a:tc>
                  <a:txBody>
                    <a:bodyPr/>
                    <a:lstStyle/>
                    <a:p>
                      <a:pPr algn="l" rtl="0" fontAlgn="base"/>
                      <a:r>
                        <a:rPr lang="en-US" sz="1200" b="1" i="0" dirty="0">
                          <a:effectLst/>
                          <a:latin typeface="Calibri"/>
                        </a:rPr>
                        <a:t>Profile </a:t>
                      </a:r>
                      <a:endParaRPr lang="en-US" sz="1200" b="1"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base"/>
                      <a:r>
                        <a:rPr lang="en-US" sz="1200" b="1" i="0" dirty="0">
                          <a:effectLst/>
                          <a:latin typeface="Calibri"/>
                        </a:rPr>
                        <a:t># points </a:t>
                      </a:r>
                      <a:endParaRPr lang="en-US" sz="1200" b="1"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gridSpan="2">
                  <a:txBody>
                    <a:bodyPr/>
                    <a:lstStyle/>
                    <a:p>
                      <a:pPr algn="ctr" rtl="0" fontAlgn="base"/>
                      <a:r>
                        <a:rPr lang="en-US" sz="1200" b="0" i="0">
                          <a:effectLst/>
                          <a:latin typeface="Calibri"/>
                        </a:rPr>
                        <a:t>OCOG</a:t>
                      </a: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pPr algn="ctr" rtl="0" fontAlgn="base"/>
                      <a:endParaRPr lang="en-US"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gridSpan="2">
                  <a:txBody>
                    <a:bodyPr/>
                    <a:lstStyle/>
                    <a:p>
                      <a:pPr algn="ctr" rtl="0" fontAlgn="base"/>
                      <a:r>
                        <a:rPr lang="en-US" sz="1200" b="0" i="0">
                          <a:effectLst/>
                          <a:latin typeface="Calibri"/>
                        </a:rPr>
                        <a:t>TRMFA </a:t>
                      </a:r>
                      <a:r>
                        <a:rPr lang="en-US" sz="1200" b="0" i="0">
                          <a:latin typeface="Calibri"/>
                        </a:rPr>
                        <a:t>50</a:t>
                      </a:r>
                      <a:r>
                        <a:rPr lang="en-US" sz="1200" b="0" i="0">
                          <a:effectLst/>
                          <a:latin typeface="Calibri"/>
                        </a:rPr>
                        <a:t>%</a:t>
                      </a: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pPr algn="ctr" rtl="0" fontAlgn="base"/>
                      <a:endParaRPr lang="en-US" b="1"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base"/>
                      <a:endParaRPr lang="en-US" sz="1200" b="1" i="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extLst>
              </a:tr>
              <a:tr h="606814">
                <a:tc>
                  <a:txBody>
                    <a:bodyPr/>
                    <a:lstStyle/>
                    <a:p>
                      <a:endParaRPr lang="da-DK" sz="1200" dirty="0"/>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endParaRPr lang="da-DK" sz="1200"/>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base"/>
                      <a:r>
                        <a:rPr lang="en-US" sz="1200" b="1" i="0">
                          <a:effectLst/>
                          <a:latin typeface="Calibri"/>
                        </a:rPr>
                        <a:t>Off-set (m) </a:t>
                      </a:r>
                      <a:endParaRPr lang="en-US" sz="1200" b="1" i="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base"/>
                      <a:r>
                        <a:rPr lang="en-US" sz="1200" b="1" i="0">
                          <a:effectLst/>
                          <a:latin typeface="Calibri"/>
                        </a:rPr>
                        <a:t>Std  </a:t>
                      </a:r>
                      <a:endParaRPr lang="en-US" sz="1200" b="1" i="0">
                        <a:effectLst/>
                      </a:endParaRPr>
                    </a:p>
                    <a:p>
                      <a:pPr algn="ctr" rtl="0" fontAlgn="base"/>
                      <a:r>
                        <a:rPr lang="en-US" sz="1200" b="1" i="0">
                          <a:effectLst/>
                          <a:latin typeface="Calibri"/>
                        </a:rPr>
                        <a:t>(m) </a:t>
                      </a:r>
                      <a:endParaRPr lang="en-US" sz="1200" b="1" i="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base"/>
                      <a:r>
                        <a:rPr lang="en-US" sz="1200" b="1" i="0">
                          <a:effectLst/>
                          <a:latin typeface="Calibri"/>
                        </a:rPr>
                        <a:t>Off-set (m) </a:t>
                      </a:r>
                      <a:endParaRPr lang="en-US" sz="1200" b="1" i="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base"/>
                      <a:r>
                        <a:rPr lang="en-US" sz="1200" b="1" i="0">
                          <a:effectLst/>
                          <a:latin typeface="Calibri"/>
                        </a:rPr>
                        <a:t>Std  </a:t>
                      </a:r>
                      <a:endParaRPr lang="en-US" sz="1200" b="1" i="0">
                        <a:effectLst/>
                      </a:endParaRPr>
                    </a:p>
                    <a:p>
                      <a:pPr algn="ctr" rtl="0" fontAlgn="base"/>
                      <a:r>
                        <a:rPr lang="en-US" sz="1200" b="1" i="0">
                          <a:effectLst/>
                          <a:latin typeface="Calibri"/>
                        </a:rPr>
                        <a:t>(m) </a:t>
                      </a:r>
                      <a:endParaRPr lang="en-US" sz="1200" b="1" i="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base"/>
                      <a:r>
                        <a:rPr lang="en-US" sz="1200" b="1" i="0">
                          <a:effectLst/>
                          <a:latin typeface="Calibri"/>
                        </a:rPr>
                        <a:t>Roll (%) </a:t>
                      </a:r>
                      <a:endParaRPr lang="en-US" sz="1200" b="1" i="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extLst>
              </a:tr>
              <a:tr h="364050">
                <a:tc>
                  <a:txBody>
                    <a:bodyPr/>
                    <a:lstStyle/>
                    <a:p>
                      <a:pPr algn="l" rtl="0" fontAlgn="base"/>
                      <a:r>
                        <a:rPr lang="en-US" sz="1200" b="1" i="0" dirty="0">
                          <a:effectLst/>
                          <a:latin typeface="Calibri"/>
                        </a:rPr>
                        <a:t>ASIRAS  </a:t>
                      </a:r>
                      <a:endParaRPr lang="en-US" sz="1200" b="1"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effectLst/>
                          <a:latin typeface="Calibri"/>
                        </a:rPr>
                        <a:t>218 </a:t>
                      </a:r>
                      <a:endParaRPr lang="en-US" sz="1200" b="0" i="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dirty="0">
                          <a:effectLst/>
                          <a:latin typeface="Calibri"/>
                        </a:rPr>
                        <a:t>3.64 </a:t>
                      </a:r>
                      <a:endParaRPr lang="en-US" sz="1200" b="0"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dirty="0">
                          <a:effectLst/>
                          <a:latin typeface="Calibri"/>
                        </a:rPr>
                        <a:t>0.06 </a:t>
                      </a:r>
                      <a:endParaRPr lang="en-US" sz="1200" b="0"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1" i="0" dirty="0">
                          <a:latin typeface="Calibri"/>
                        </a:rPr>
                        <a:t>3.83</a:t>
                      </a:r>
                      <a:r>
                        <a:rPr lang="en-US" sz="1200" b="1" i="0" dirty="0">
                          <a:effectLst/>
                          <a:latin typeface="Calibri"/>
                        </a:rPr>
                        <a:t> </a:t>
                      </a:r>
                      <a:endParaRPr lang="en-US" sz="1200" b="1"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1" i="0">
                          <a:latin typeface="Calibri"/>
                        </a:rPr>
                        <a:t>0.04</a:t>
                      </a:r>
                      <a:r>
                        <a:rPr lang="en-US" sz="1200" b="1" i="0">
                          <a:effectLst/>
                          <a:latin typeface="Calibri"/>
                        </a:rPr>
                        <a:t> </a:t>
                      </a:r>
                      <a:endParaRPr lang="en-US" sz="1200" b="1" i="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dirty="0">
                          <a:effectLst/>
                          <a:latin typeface="Calibri"/>
                        </a:rPr>
                        <a:t>47 </a:t>
                      </a:r>
                      <a:endParaRPr lang="en-US" sz="1200" b="0"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382348">
                <a:tc>
                  <a:txBody>
                    <a:bodyPr/>
                    <a:lstStyle/>
                    <a:p>
                      <a:pPr algn="l" rtl="0" fontAlgn="base"/>
                      <a:r>
                        <a:rPr lang="en-US" sz="1200" b="1" i="0" dirty="0">
                          <a:effectLst/>
                          <a:latin typeface="Calibri"/>
                        </a:rPr>
                        <a:t>KAREN</a:t>
                      </a:r>
                      <a:endParaRPr lang="en-US" sz="1200" b="1"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dirty="0">
                          <a:effectLst/>
                          <a:latin typeface="Calibri"/>
                        </a:rPr>
                        <a:t>95 </a:t>
                      </a:r>
                      <a:endParaRPr lang="en-US" sz="1200" b="0"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dirty="0" smtClean="0">
                          <a:latin typeface="Calibri"/>
                        </a:rPr>
                        <a:t>0.03</a:t>
                      </a:r>
                      <a:r>
                        <a:rPr lang="en-US" sz="1200" b="0" i="0" dirty="0">
                          <a:effectLst/>
                          <a:latin typeface="Calibri"/>
                        </a:rPr>
                        <a:t> </a:t>
                      </a:r>
                      <a:endParaRPr lang="en-US" sz="1200" b="0"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dirty="0">
                          <a:latin typeface="Calibri"/>
                        </a:rPr>
                        <a:t>0.10</a:t>
                      </a:r>
                      <a:r>
                        <a:rPr lang="en-US" sz="1200" b="0" i="0" dirty="0">
                          <a:effectLst/>
                          <a:latin typeface="Calibri"/>
                        </a:rPr>
                        <a:t> </a:t>
                      </a:r>
                      <a:endParaRPr lang="en-US" sz="1200" b="0"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1" i="0" dirty="0" smtClean="0">
                          <a:latin typeface="Calibri"/>
                        </a:rPr>
                        <a:t>0.08</a:t>
                      </a:r>
                      <a:r>
                        <a:rPr lang="en-US" sz="1200" b="1" i="0" dirty="0">
                          <a:effectLst/>
                          <a:latin typeface="Calibri"/>
                        </a:rPr>
                        <a:t> </a:t>
                      </a:r>
                      <a:endParaRPr lang="en-US" sz="1200" b="1"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1" i="0" dirty="0" smtClean="0">
                          <a:latin typeface="Calibri"/>
                        </a:rPr>
                        <a:t>0.12</a:t>
                      </a:r>
                      <a:endParaRPr lang="en-US" sz="1200" b="1"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dirty="0">
                          <a:effectLst/>
                          <a:latin typeface="Calibri"/>
                        </a:rPr>
                        <a:t>47</a:t>
                      </a:r>
                      <a:endParaRPr lang="en-US" sz="1200" b="0" i="0" dirty="0">
                        <a:effectLst/>
                      </a:endParaRPr>
                    </a:p>
                  </a:txBody>
                  <a:tcPr marL="91449" marR="91449" marT="45671" marB="456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16" name="Title 1"/>
          <p:cNvSpPr txBox="1">
            <a:spLocks/>
          </p:cNvSpPr>
          <p:nvPr/>
        </p:nvSpPr>
        <p:spPr>
          <a:xfrm>
            <a:off x="628651" y="36512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dirty="0" err="1" smtClean="0">
                <a:solidFill>
                  <a:schemeClr val="accent1"/>
                </a:solidFill>
              </a:rPr>
              <a:t>Vertical</a:t>
            </a:r>
            <a:r>
              <a:rPr lang="da-DK" sz="4000" dirty="0" smtClean="0">
                <a:solidFill>
                  <a:schemeClr val="accent1"/>
                </a:solidFill>
              </a:rPr>
              <a:t> </a:t>
            </a:r>
            <a:r>
              <a:rPr lang="da-DK" sz="4000" dirty="0" err="1" smtClean="0">
                <a:solidFill>
                  <a:schemeClr val="accent1"/>
                </a:solidFill>
              </a:rPr>
              <a:t>alignment</a:t>
            </a:r>
            <a:r>
              <a:rPr lang="da-DK" sz="4000" dirty="0" smtClean="0">
                <a:solidFill>
                  <a:schemeClr val="accent1"/>
                </a:solidFill>
              </a:rPr>
              <a:t> </a:t>
            </a:r>
            <a:endParaRPr lang="da-DK" sz="4000" dirty="0">
              <a:solidFill>
                <a:schemeClr val="accent1"/>
              </a:solidFill>
            </a:endParaRPr>
          </a:p>
        </p:txBody>
      </p:sp>
      <p:sp>
        <p:nvSpPr>
          <p:cNvPr id="17" name="TextBox 16">
            <a:extLst>
              <a:ext uri="{FF2B5EF4-FFF2-40B4-BE49-F238E27FC236}">
                <a16:creationId xmlns:a16="http://schemas.microsoft.com/office/drawing/2014/main" xmlns="" id="{92755A43-1877-A546-B956-845B21DC098B}"/>
              </a:ext>
            </a:extLst>
          </p:cNvPr>
          <p:cNvSpPr txBox="1"/>
          <p:nvPr/>
        </p:nvSpPr>
        <p:spPr>
          <a:xfrm>
            <a:off x="403051" y="4145928"/>
            <a:ext cx="3710018" cy="2031325"/>
          </a:xfrm>
          <a:prstGeom prst="rect">
            <a:avLst/>
          </a:prstGeom>
          <a:noFill/>
        </p:spPr>
        <p:txBody>
          <a:bodyPr wrap="square" rtlCol="0" anchor="t">
            <a:spAutoFit/>
          </a:bodyPr>
          <a:lstStyle/>
          <a:p>
            <a:r>
              <a:rPr lang="en-US" dirty="0" smtClean="0">
                <a:latin typeface="+mj-lt"/>
              </a:rPr>
              <a:t>To get absolute heights need </a:t>
            </a:r>
            <a:r>
              <a:rPr lang="en-US" dirty="0">
                <a:latin typeface="+mj-lt"/>
              </a:rPr>
              <a:t>for performing an internal calibration between instruments at a known </a:t>
            </a:r>
            <a:r>
              <a:rPr lang="en-US" dirty="0" smtClean="0">
                <a:latin typeface="+mj-lt"/>
              </a:rPr>
              <a:t>surface</a:t>
            </a:r>
            <a:endParaRPr lang="en-US" dirty="0">
              <a:latin typeface="+mj-lt"/>
            </a:endParaRPr>
          </a:p>
          <a:p>
            <a:pPr marL="285750" indent="-285750">
              <a:buFont typeface="Arial" panose="020B0604020202020204" pitchFamily="34" charset="0"/>
              <a:buChar char="•"/>
            </a:pPr>
            <a:r>
              <a:rPr lang="en-US" dirty="0">
                <a:latin typeface="+mj-lt"/>
              </a:rPr>
              <a:t>Loss in cables </a:t>
            </a:r>
          </a:p>
          <a:p>
            <a:pPr marL="285750" indent="-285750">
              <a:buFont typeface="Arial" panose="020B0604020202020204" pitchFamily="34" charset="0"/>
              <a:buChar char="•"/>
            </a:pPr>
            <a:r>
              <a:rPr lang="en-US" dirty="0" smtClean="0">
                <a:latin typeface="+mj-lt"/>
              </a:rPr>
              <a:t>Re-tracker dependent</a:t>
            </a:r>
            <a:endParaRPr lang="en-US" dirty="0">
              <a:latin typeface="+mj-lt"/>
            </a:endParaRPr>
          </a:p>
          <a:p>
            <a:pPr marL="285750" indent="-285750">
              <a:buFont typeface="Arial" panose="020B0604020202020204" pitchFamily="34" charset="0"/>
              <a:buChar char="•"/>
            </a:pPr>
            <a:endParaRPr lang="en-US" dirty="0"/>
          </a:p>
        </p:txBody>
      </p:sp>
      <p:sp>
        <p:nvSpPr>
          <p:cNvPr id="18" name="Rectangle 12"/>
          <p:cNvSpPr>
            <a:spLocks noChangeArrowheads="1"/>
          </p:cNvSpPr>
          <p:nvPr/>
        </p:nvSpPr>
        <p:spPr bwMode="auto">
          <a:xfrm>
            <a:off x="5364163" y="4005263"/>
            <a:ext cx="2592387" cy="2160587"/>
          </a:xfrm>
          <a:prstGeom prst="rect">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1600">
                <a:solidFill>
                  <a:schemeClr val="tx1"/>
                </a:solidFill>
                <a:latin typeface="Verdana" pitchFamily="34" charset="0"/>
                <a:ea typeface="ＭＳ Ｐゴシック" pitchFamily="34" charset="-128"/>
              </a:defRPr>
            </a:lvl1pPr>
            <a:lvl2pPr marL="742950" indent="-285750" eaLnBrk="0" hangingPunct="0">
              <a:spcBef>
                <a:spcPct val="20000"/>
              </a:spcBef>
              <a:buChar char="–"/>
              <a:defRPr sz="1600">
                <a:solidFill>
                  <a:schemeClr val="tx1"/>
                </a:solidFill>
                <a:latin typeface="Verdana" pitchFamily="34" charset="0"/>
                <a:ea typeface="ＭＳ Ｐゴシック" pitchFamily="34" charset="-128"/>
              </a:defRPr>
            </a:lvl2pPr>
            <a:lvl3pPr marL="1143000" indent="-228600" eaLnBrk="0" hangingPunct="0">
              <a:spcBef>
                <a:spcPct val="20000"/>
              </a:spcBef>
              <a:buChar char="•"/>
              <a:defRPr sz="1600">
                <a:solidFill>
                  <a:schemeClr val="tx1"/>
                </a:solidFill>
                <a:latin typeface="Verdana" pitchFamily="34" charset="0"/>
                <a:ea typeface="ＭＳ Ｐゴシック" pitchFamily="34" charset="-128"/>
              </a:defRPr>
            </a:lvl3pPr>
            <a:lvl4pPr marL="1600200" indent="-228600" eaLnBrk="0" hangingPunct="0">
              <a:spcBef>
                <a:spcPct val="20000"/>
              </a:spcBef>
              <a:buChar char="–"/>
              <a:defRPr sz="1600">
                <a:solidFill>
                  <a:schemeClr val="tx1"/>
                </a:solidFill>
                <a:latin typeface="Verdana" pitchFamily="34" charset="0"/>
                <a:ea typeface="ＭＳ Ｐゴシック" pitchFamily="34" charset="-128"/>
              </a:defRPr>
            </a:lvl4pPr>
            <a:lvl5pPr marL="2057400" indent="-228600" eaLnBrk="0" hangingPunct="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eaLnBrk="1" hangingPunct="1">
              <a:spcBef>
                <a:spcPct val="50000"/>
              </a:spcBef>
              <a:buFontTx/>
              <a:buNone/>
            </a:pPr>
            <a:endParaRPr lang="da-DK" altLang="da-DK"/>
          </a:p>
        </p:txBody>
      </p:sp>
    </p:spTree>
    <p:extLst>
      <p:ext uri="{BB962C8B-B14F-4D97-AF65-F5344CB8AC3E}">
        <p14:creationId xmlns:p14="http://schemas.microsoft.com/office/powerpoint/2010/main" val="3404962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TotalTime>
  <Words>825</Words>
  <Application>Microsoft Office PowerPoint</Application>
  <PresentationFormat>On-screen Show (4:3)</PresentationFormat>
  <Paragraphs>218</Paragraphs>
  <Slides>21</Slides>
  <Notes>4</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Sebastian Bjerregaard Simonsen</dc:creator>
  <cp:lastModifiedBy>Henriette Skourup</cp:lastModifiedBy>
  <cp:revision>142</cp:revision>
  <cp:lastPrinted>2019-05-23T07:43:00Z</cp:lastPrinted>
  <dcterms:created xsi:type="dcterms:W3CDTF">2019-01-08T10:00:41Z</dcterms:created>
  <dcterms:modified xsi:type="dcterms:W3CDTF">2019-06-02T20:46:33Z</dcterms:modified>
</cp:coreProperties>
</file>