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89" r:id="rId2"/>
    <p:sldId id="404" r:id="rId3"/>
    <p:sldId id="407" r:id="rId4"/>
    <p:sldId id="408" r:id="rId5"/>
    <p:sldId id="410" r:id="rId6"/>
    <p:sldId id="406" r:id="rId7"/>
    <p:sldId id="396" r:id="rId8"/>
    <p:sldId id="397" r:id="rId9"/>
    <p:sldId id="409" r:id="rId10"/>
    <p:sldId id="411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</p:sldIdLst>
  <p:sldSz cx="12192000" cy="685800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CC0000"/>
    <a:srgbClr val="666633"/>
    <a:srgbClr val="9900CC"/>
    <a:srgbClr val="9900FF"/>
    <a:srgbClr val="336699"/>
    <a:srgbClr val="339933"/>
    <a:srgbClr val="BF00BF"/>
    <a:srgbClr val="FF00FF"/>
    <a:srgbClr val="00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2" autoAdjust="0"/>
    <p:restoredTop sz="86387" autoAdjust="0"/>
  </p:normalViewPr>
  <p:slideViewPr>
    <p:cSldViewPr>
      <p:cViewPr varScale="1">
        <p:scale>
          <a:sx n="77" d="100"/>
          <a:sy n="77" d="100"/>
        </p:scale>
        <p:origin x="427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146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45FC641D-426C-47DE-B288-4400C84A98D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077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6125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E773BA71-D943-4585-B224-14668FD8E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6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33733" y="116632"/>
            <a:ext cx="2618255" cy="2954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7435" y="2883149"/>
            <a:ext cx="10363200" cy="1362075"/>
          </a:xfrm>
        </p:spPr>
        <p:txBody>
          <a:bodyPr/>
          <a:lstStyle>
            <a:lvl1pPr algn="ctr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30507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72369982"/>
              </p:ext>
            </p:extLst>
          </p:nvPr>
        </p:nvGraphicFramePr>
        <p:xfrm>
          <a:off x="1727615" y="189779"/>
          <a:ext cx="8040793" cy="315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40793"/>
              </a:tblGrid>
              <a:tr h="0">
                <a:tc>
                  <a:txBody>
                    <a:bodyPr/>
                    <a:lstStyle/>
                    <a:p>
                      <a:pPr marR="20955">
                        <a:lnSpc>
                          <a:spcPct val="115000"/>
                        </a:lnSpc>
                        <a:spcAft>
                          <a:spcPts val="200"/>
                        </a:spcAft>
                        <a:tabLst>
                          <a:tab pos="3085465" algn="ctr"/>
                          <a:tab pos="5872480" algn="r"/>
                        </a:tabLst>
                      </a:pPr>
                      <a:r>
                        <a:rPr lang="en-GB" sz="1600" dirty="0">
                          <a:effectLst/>
                        </a:rPr>
                        <a:t>	</a:t>
                      </a:r>
                      <a:r>
                        <a:rPr lang="en-GB" sz="1600" dirty="0" smtClean="0">
                          <a:effectLst/>
                        </a:rPr>
                        <a:t>                                      </a:t>
                      </a:r>
                      <a:r>
                        <a:rPr lang="en-GB" sz="1800" b="1" cap="none" dirty="0" smtClean="0">
                          <a:solidFill>
                            <a:srgbClr val="0066CC"/>
                          </a:solidFill>
                          <a:latin typeface="+mj-lt"/>
                          <a:ea typeface="+mj-ea"/>
                          <a:cs typeface="+mj-cs"/>
                        </a:rPr>
                        <a:t>Data</a:t>
                      </a:r>
                      <a:r>
                        <a:rPr lang="en-GB" sz="1800" b="1" cap="none" dirty="0">
                          <a:solidFill>
                            <a:srgbClr val="0066CC"/>
                          </a:solidFill>
                          <a:latin typeface="+mj-lt"/>
                          <a:ea typeface="+mj-ea"/>
                          <a:cs typeface="+mj-cs"/>
                        </a:rPr>
                        <a:t>, Innovation, and Science Cluster</a:t>
                      </a:r>
                      <a:r>
                        <a:rPr lang="en-GB" sz="1600" dirty="0">
                          <a:effectLst/>
                        </a:rPr>
                        <a:t>	 </a:t>
                      </a:r>
                      <a:endParaRPr lang="en-GB" sz="1600" dirty="0">
                        <a:solidFill>
                          <a:srgbClr val="009ED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noFill/>
                  </a:tcPr>
                </a:tc>
              </a:tr>
            </a:tbl>
          </a:graphicData>
        </a:graphic>
      </p:graphicFrame>
      <p:pic>
        <p:nvPicPr>
          <p:cNvPr id="8" name="Picture 7175" descr="swarm (1)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83" y="90710"/>
            <a:ext cx="11811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188914"/>
            <a:ext cx="11523133" cy="69373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4434" y="1341438"/>
            <a:ext cx="11523133" cy="51839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188914"/>
            <a:ext cx="11523133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341438"/>
            <a:ext cx="1152313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 smtClean="0"/>
          </a:p>
        </p:txBody>
      </p:sp>
      <p:sp>
        <p:nvSpPr>
          <p:cNvPr id="1029" name="Rectangle 99"/>
          <p:cNvSpPr>
            <a:spLocks noChangeArrowheads="1"/>
          </p:cNvSpPr>
          <p:nvPr/>
        </p:nvSpPr>
        <p:spPr bwMode="ltGray">
          <a:xfrm>
            <a:off x="0" y="6711345"/>
            <a:ext cx="12192000" cy="180000"/>
          </a:xfrm>
          <a:prstGeom prst="rect">
            <a:avLst/>
          </a:prstGeom>
          <a:solidFill>
            <a:srgbClr val="0066CC"/>
          </a:solidFill>
          <a:ln w="952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nl-NL" sz="2400">
              <a:solidFill>
                <a:srgbClr val="808080"/>
              </a:solidFill>
              <a:latin typeface="Times" pitchFamily="18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 userDrawn="1"/>
        </p:nvSpPr>
        <p:spPr bwMode="auto">
          <a:xfrm>
            <a:off x="263352" y="6650506"/>
            <a:ext cx="11763369" cy="23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5600" algn="ctr"/>
                <a:tab pos="8337600" algn="r"/>
              </a:tabLst>
              <a:defRPr/>
            </a:pPr>
            <a:r>
              <a:rPr lang="en-US" sz="1100" b="0" baseline="0" dirty="0" smtClean="0">
                <a:solidFill>
                  <a:schemeClr val="bg1"/>
                </a:solidFill>
              </a:rPr>
              <a:t>7</a:t>
            </a:r>
            <a:r>
              <a:rPr lang="en-US" sz="1100" b="0" baseline="30000" dirty="0" smtClean="0">
                <a:solidFill>
                  <a:schemeClr val="bg1"/>
                </a:solidFill>
              </a:rPr>
              <a:t>th</a:t>
            </a:r>
            <a:r>
              <a:rPr lang="en-US" sz="1100" b="0" baseline="0" dirty="0" smtClean="0">
                <a:solidFill>
                  <a:schemeClr val="bg1"/>
                </a:solidFill>
              </a:rPr>
              <a:t> Swarm Data Quality Workshop</a:t>
            </a:r>
            <a:r>
              <a:rPr lang="en-US" sz="1100" b="0" dirty="0" smtClean="0">
                <a:solidFill>
                  <a:schemeClr val="bg1"/>
                </a:solidFill>
              </a:rPr>
              <a:t> 	                                                                  24</a:t>
            </a:r>
            <a:r>
              <a:rPr lang="en-US" sz="1100" b="0" baseline="0" dirty="0" smtClean="0">
                <a:solidFill>
                  <a:schemeClr val="bg1"/>
                </a:solidFill>
              </a:rPr>
              <a:t> – 27 October</a:t>
            </a:r>
            <a:r>
              <a:rPr lang="en-US" sz="1100" b="0" dirty="0" smtClean="0">
                <a:solidFill>
                  <a:schemeClr val="bg1"/>
                </a:solidFill>
              </a:rPr>
              <a:t> 2017	               			Delft/ NL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8568" y="123878"/>
            <a:ext cx="8382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2" r:id="rId3"/>
    <p:sldLayoutId id="2147483651" r:id="rId4"/>
    <p:sldLayoutId id="2147483650" r:id="rId5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400">
          <a:solidFill>
            <a:srgbClr val="0066C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35" y="2852936"/>
            <a:ext cx="10363200" cy="1362075"/>
          </a:xfrm>
        </p:spPr>
        <p:txBody>
          <a:bodyPr/>
          <a:lstStyle/>
          <a:p>
            <a:pPr algn="l"/>
            <a:r>
              <a:rPr lang="en-GB" dirty="0"/>
              <a:t>Geomagnetic Field </a:t>
            </a:r>
            <a:r>
              <a:rPr lang="en-GB" dirty="0" smtClean="0"/>
              <a:t>Modelling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Using Multi-Mission Data Sets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435" y="4653136"/>
            <a:ext cx="10363200" cy="1500187"/>
          </a:xfrm>
        </p:spPr>
        <p:txBody>
          <a:bodyPr/>
          <a:lstStyle/>
          <a:p>
            <a:r>
              <a:rPr lang="en-GB" dirty="0" smtClean="0"/>
              <a:t>Nils Olsen (DTU Space)</a:t>
            </a:r>
            <a:br>
              <a:rPr lang="en-GB" dirty="0" smtClean="0"/>
            </a:br>
            <a:r>
              <a:rPr lang="en-GB" dirty="0" smtClean="0"/>
              <a:t>with contributions from </a:t>
            </a:r>
            <a:r>
              <a:rPr lang="en-GB" dirty="0" err="1" smtClean="0"/>
              <a:t>Tiku</a:t>
            </a:r>
            <a:r>
              <a:rPr lang="en-GB" dirty="0" smtClean="0"/>
              <a:t> </a:t>
            </a:r>
            <a:r>
              <a:rPr lang="en-GB" dirty="0" err="1" smtClean="0"/>
              <a:t>Ravat</a:t>
            </a:r>
            <a:r>
              <a:rPr lang="en-GB" dirty="0" smtClean="0"/>
              <a:t>, Chris </a:t>
            </a:r>
            <a:r>
              <a:rPr lang="en-GB" dirty="0"/>
              <a:t>Finlay</a:t>
            </a:r>
            <a:r>
              <a:rPr lang="en-GB" dirty="0" smtClean="0"/>
              <a:t>, Lars </a:t>
            </a:r>
            <a:r>
              <a:rPr lang="en-GB" dirty="0" err="1" smtClean="0"/>
              <a:t>Tøffner</a:t>
            </a:r>
            <a:r>
              <a:rPr lang="en-GB" dirty="0" smtClean="0"/>
              <a:t>-Clausen, Mike </a:t>
            </a:r>
            <a:r>
              <a:rPr lang="en-GB" dirty="0" err="1" smtClean="0"/>
              <a:t>Purucker</a:t>
            </a:r>
            <a:endParaRPr lang="en-GB" dirty="0" smtClean="0"/>
          </a:p>
          <a:p>
            <a:r>
              <a:rPr lang="en-GB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Update on LCS-1 Lithospheric Field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Towards interpretation of LCS-1: estimation of depth-integrated magnetic susceptibility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6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1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LCS-1 lithospheric </a:t>
            </a:r>
            <a:r>
              <a:rPr lang="en-GB" dirty="0"/>
              <a:t>maps and </a:t>
            </a:r>
            <a:r>
              <a:rPr lang="en-GB" dirty="0" err="1"/>
              <a:t>powerspectra</a:t>
            </a:r>
            <a:r>
              <a:rPr lang="en-GB" dirty="0"/>
              <a:t> are determined by </a:t>
            </a:r>
            <a:endParaRPr lang="en-GB" dirty="0" smtClean="0"/>
          </a:p>
          <a:p>
            <a:pPr lvl="1"/>
            <a:r>
              <a:rPr lang="en-US" dirty="0" smtClean="0"/>
              <a:t>Data selection (only “gradient data”) and robust data processing</a:t>
            </a:r>
            <a:endParaRPr lang="en-GB" dirty="0" smtClean="0"/>
          </a:p>
          <a:p>
            <a:pPr lvl="1"/>
            <a:r>
              <a:rPr lang="en-GB" dirty="0" smtClean="0"/>
              <a:t>model regularization (L1 regularisation of |</a:t>
            </a:r>
            <a:r>
              <a:rPr lang="en-GB" i="1" dirty="0" smtClean="0"/>
              <a:t>Z</a:t>
            </a:r>
            <a:r>
              <a:rPr lang="en-GB" dirty="0" smtClean="0"/>
              <a:t> |) </a:t>
            </a:r>
          </a:p>
          <a:p>
            <a:pPr lvl="1"/>
            <a:r>
              <a:rPr lang="en-GB" dirty="0" smtClean="0"/>
              <a:t>… but </a:t>
            </a:r>
            <a:r>
              <a:rPr lang="en-GB" i="1" dirty="0" smtClean="0"/>
              <a:t>not  </a:t>
            </a:r>
            <a:r>
              <a:rPr lang="en-GB" dirty="0" smtClean="0"/>
              <a:t>by </a:t>
            </a:r>
            <a:r>
              <a:rPr lang="en-GB" dirty="0"/>
              <a:t>choice of basis functions (point sources vs. spherical harmonics)</a:t>
            </a:r>
            <a:br>
              <a:rPr lang="en-GB" dirty="0"/>
            </a:br>
            <a:r>
              <a:rPr lang="en-GB" dirty="0"/>
              <a:t> </a:t>
            </a:r>
          </a:p>
          <a:p>
            <a:r>
              <a:rPr lang="en-GB" dirty="0"/>
              <a:t>Advantage of point source representation:</a:t>
            </a:r>
          </a:p>
          <a:p>
            <a:pPr lvl="1"/>
            <a:r>
              <a:rPr lang="en-GB" dirty="0"/>
              <a:t>Faster accumulation of normal matrices for point sources (code optimization?) </a:t>
            </a:r>
          </a:p>
          <a:p>
            <a:pPr lvl="1"/>
            <a:r>
              <a:rPr lang="en-GB" dirty="0"/>
              <a:t>Point sources allow for higher spatial resolution in regions with better data coverage </a:t>
            </a:r>
            <a:br>
              <a:rPr lang="en-GB" dirty="0"/>
            </a:br>
            <a:r>
              <a:rPr lang="en-GB" dirty="0"/>
              <a:t>(e.g. joint analysis of satellite and </a:t>
            </a:r>
            <a:r>
              <a:rPr lang="en-GB" dirty="0" smtClean="0"/>
              <a:t>regional </a:t>
            </a:r>
            <a:r>
              <a:rPr lang="en-GB" dirty="0"/>
              <a:t>aeromagnetic data – not </a:t>
            </a:r>
            <a:r>
              <a:rPr lang="en-GB" dirty="0" smtClean="0"/>
              <a:t>done for </a:t>
            </a:r>
            <a:r>
              <a:rPr lang="en-GB" dirty="0"/>
              <a:t>LCS-1 model)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2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Depth-integrated susceptibility (crustal thickness) constrained by LCS-1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341438"/>
            <a:ext cx="11928648" cy="5183906"/>
          </a:xfrm>
        </p:spPr>
        <p:txBody>
          <a:bodyPr/>
          <a:lstStyle/>
          <a:p>
            <a:r>
              <a:rPr lang="en-US" dirty="0" smtClean="0"/>
              <a:t>Depth integrated susceptibility</a:t>
            </a:r>
            <a:endParaRPr lang="en-US" dirty="0" smtClean="0">
              <a:cs typeface="Times New Roman" panose="02020603050405020304" pitchFamily="18" charset="0"/>
            </a:endParaRPr>
          </a:p>
          <a:p>
            <a:endParaRPr lang="en-US" sz="700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Inducing magnetic field B</a:t>
            </a:r>
            <a:r>
              <a:rPr lang="en-US" baseline="-25000" dirty="0" smtClean="0">
                <a:cs typeface="Times New Roman" panose="02020603050405020304" pitchFamily="18" charset="0"/>
              </a:rPr>
              <a:t>0</a:t>
            </a:r>
            <a:r>
              <a:rPr lang="en-US" dirty="0" smtClean="0">
                <a:cs typeface="Times New Roman" panose="02020603050405020304" pitchFamily="18" charset="0"/>
              </a:rPr>
              <a:t> (given by CHAOS-6 core field model)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Linear relationship between Gauss coefficients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 smtClean="0">
                <a:cs typeface="Times New Roman" panose="02020603050405020304" pitchFamily="18" charset="0"/>
              </a:rPr>
              <a:t> of </a:t>
            </a:r>
            <a:r>
              <a:rPr lang="en-US" dirty="0" smtClean="0">
                <a:cs typeface="Times New Roman" panose="02020603050405020304" pitchFamily="18" charset="0"/>
              </a:rPr>
              <a:t>lithospheric field caused by </a:t>
            </a:r>
            <a:br>
              <a:rPr lang="en-US" dirty="0" smtClean="0">
                <a:cs typeface="Times New Roman" panose="02020603050405020304" pitchFamily="18" charset="0"/>
              </a:rPr>
            </a:br>
            <a:r>
              <a:rPr lang="en-US" dirty="0" smtClean="0">
                <a:cs typeface="Times New Roman" panose="02020603050405020304" pitchFamily="18" charset="0"/>
              </a:rPr>
              <a:t>induced magnetization and depth-integrated susceptibility (at global equal-area grid):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endParaRPr lang="en-US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/>
              <a:t>Crustal thickness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from model crust1.0 (</a:t>
            </a:r>
            <a:r>
              <a:rPr lang="en-US" dirty="0" err="1"/>
              <a:t>Laske</a:t>
            </a:r>
            <a:r>
              <a:rPr lang="en-US" dirty="0"/>
              <a:t> et al)</a:t>
            </a:r>
          </a:p>
          <a:p>
            <a:r>
              <a:rPr lang="en-US" dirty="0" smtClean="0"/>
              <a:t>A-priori value of magnetic </a:t>
            </a:r>
            <a:r>
              <a:rPr lang="en-US" dirty="0"/>
              <a:t>susceptibility </a:t>
            </a:r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c </a:t>
            </a:r>
            <a:r>
              <a:rPr lang="en-US" dirty="0" smtClean="0"/>
              <a:t>= 0.04 </a:t>
            </a:r>
            <a:r>
              <a:rPr lang="en-US" dirty="0"/>
              <a:t>SI </a:t>
            </a:r>
            <a:r>
              <a:rPr lang="en-US" dirty="0" smtClean="0"/>
              <a:t>(</a:t>
            </a:r>
            <a:r>
              <a:rPr lang="en-US" dirty="0"/>
              <a:t>assumed to be constant</a:t>
            </a:r>
            <a:r>
              <a:rPr lang="en-US" dirty="0" smtClean="0"/>
              <a:t>)</a:t>
            </a:r>
            <a:endParaRPr lang="en-US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4077072"/>
            <a:ext cx="1661384" cy="445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256386"/>
            <a:ext cx="1474615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3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5" y="188914"/>
            <a:ext cx="5473534" cy="693737"/>
          </a:xfrm>
        </p:spPr>
        <p:txBody>
          <a:bodyPr/>
          <a:lstStyle/>
          <a:p>
            <a:pPr algn="ctr"/>
            <a:r>
              <a:rPr lang="en-US" sz="2000" dirty="0"/>
              <a:t>Depth-integrated </a:t>
            </a:r>
            <a:r>
              <a:rPr lang="en-US" sz="2000" dirty="0" smtClean="0"/>
              <a:t>susceptibility </a:t>
            </a:r>
            <a:br>
              <a:rPr lang="en-US" sz="2000" dirty="0" smtClean="0"/>
            </a:br>
            <a:r>
              <a:rPr lang="en-US" sz="2000" dirty="0" smtClean="0"/>
              <a:t>from crust1.0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69" y="1165702"/>
            <a:ext cx="5692306" cy="5378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96752"/>
            <a:ext cx="5692306" cy="537813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175169" y="192334"/>
            <a:ext cx="5473534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CC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CC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CC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CC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000" kern="0" dirty="0" smtClean="0"/>
              <a:t>Resulting magnetic field</a:t>
            </a:r>
            <a:br>
              <a:rPr lang="en-US" sz="2000" kern="0" dirty="0" smtClean="0"/>
            </a:br>
            <a:r>
              <a:rPr lang="en-US" sz="2000" kern="0" dirty="0" smtClean="0"/>
              <a:t>B</a:t>
            </a:r>
            <a:r>
              <a:rPr lang="en-US" sz="2000" kern="0" baseline="-25000" dirty="0" smtClean="0"/>
              <a:t>r</a:t>
            </a:r>
            <a:r>
              <a:rPr lang="en-US" sz="2000" kern="0" dirty="0" smtClean="0"/>
              <a:t> at surface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20864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the inverse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882651"/>
            <a:ext cx="11523133" cy="5642693"/>
          </a:xfrm>
        </p:spPr>
        <p:txBody>
          <a:bodyPr/>
          <a:lstStyle/>
          <a:p>
            <a:r>
              <a:rPr lang="en-US" dirty="0" smtClean="0"/>
              <a:t>Forward problem</a:t>
            </a:r>
          </a:p>
          <a:p>
            <a:endParaRPr lang="en-US" dirty="0"/>
          </a:p>
          <a:p>
            <a:r>
              <a:rPr lang="en-US" dirty="0" smtClean="0"/>
              <a:t>Inverse problem</a:t>
            </a:r>
            <a:br>
              <a:rPr lang="en-US" dirty="0" smtClean="0"/>
            </a:br>
            <a:r>
              <a:rPr lang="en-US" dirty="0" smtClean="0"/>
              <a:t>with “generalized matrix inverse”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baseline="4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b="1" baseline="4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sz="900" dirty="0"/>
          </a:p>
          <a:p>
            <a:r>
              <a:rPr lang="en-US" dirty="0" smtClean="0"/>
              <a:t>Without </a:t>
            </a:r>
            <a:r>
              <a:rPr lang="en-US" dirty="0" smtClean="0"/>
              <a:t>additional </a:t>
            </a:r>
            <a:r>
              <a:rPr lang="en-US" dirty="0" smtClean="0"/>
              <a:t>information this is an unsolvable problem due to existence of “annihilators” (distribution of </a:t>
            </a:r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k</a:t>
            </a:r>
            <a:r>
              <a:rPr lang="en-US" dirty="0" smtClean="0"/>
              <a:t> that do not produce </a:t>
            </a:r>
            <a:r>
              <a:rPr lang="en-US" i="1" dirty="0" smtClean="0"/>
              <a:t>any</a:t>
            </a:r>
            <a:r>
              <a:rPr lang="en-US" dirty="0" smtClean="0"/>
              <a:t> magnetic field)</a:t>
            </a:r>
            <a:br>
              <a:rPr lang="en-US" dirty="0" smtClean="0"/>
            </a:br>
            <a:r>
              <a:rPr lang="en-US" dirty="0" smtClean="0"/>
              <a:t>e.g. a spherical shell of constant </a:t>
            </a:r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k </a:t>
            </a:r>
            <a:r>
              <a:rPr lang="en-US" dirty="0" smtClean="0"/>
              <a:t>(</a:t>
            </a:r>
            <a:r>
              <a:rPr lang="en-US" dirty="0" err="1" smtClean="0"/>
              <a:t>Runcorn’s</a:t>
            </a:r>
            <a:r>
              <a:rPr lang="en-US" dirty="0" smtClean="0"/>
              <a:t> theorem)</a:t>
            </a:r>
          </a:p>
          <a:p>
            <a:endParaRPr lang="en-US" sz="600" dirty="0"/>
          </a:p>
          <a:p>
            <a:r>
              <a:rPr lang="en-US" dirty="0" smtClean="0"/>
              <a:t>A-priori information is needed, e.g. from crust1.0</a:t>
            </a:r>
          </a:p>
          <a:p>
            <a:endParaRPr lang="en-US" sz="800" dirty="0"/>
          </a:p>
          <a:p>
            <a:r>
              <a:rPr lang="en-US" dirty="0" smtClean="0"/>
              <a:t>Estimation of depth-integrated susceptibility </a:t>
            </a:r>
            <a:r>
              <a:rPr lang="en-US" dirty="0">
                <a:latin typeface="Symbol" panose="05050102010706020507" pitchFamily="18" charset="2"/>
              </a:rPr>
              <a:t>k</a:t>
            </a:r>
            <a:r>
              <a:rPr lang="en-US" dirty="0"/>
              <a:t> </a:t>
            </a:r>
            <a:r>
              <a:rPr lang="en-US" dirty="0" smtClean="0"/>
              <a:t>by constrained Least-Squares inversion of LCS-1 Gauss coefficients for </a:t>
            </a:r>
            <a:r>
              <a:rPr lang="en-US" dirty="0" smtClean="0"/>
              <a:t>SH degrees </a:t>
            </a:r>
            <a:r>
              <a:rPr lang="en-US" i="1" dirty="0" smtClean="0"/>
              <a:t>n </a:t>
            </a:r>
            <a:r>
              <a:rPr lang="en-US" dirty="0" smtClean="0"/>
              <a:t>= 16 - 160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regularization parameter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, a-priori solution </a:t>
            </a:r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882652"/>
            <a:ext cx="1661384" cy="445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738421"/>
            <a:ext cx="2216481" cy="467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76" y="5589240"/>
            <a:ext cx="6472096" cy="4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1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66798" y="3198168"/>
            <a:ext cx="258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-25000" dirty="0"/>
              <a:t>r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0520"/>
            <a:ext cx="6516624" cy="6156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344" y="5919663"/>
            <a:ext cx="482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LCS-1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baseline="-25000" dirty="0" smtClean="0"/>
              <a:t>r</a:t>
            </a:r>
            <a:r>
              <a:rPr lang="en-US" dirty="0" smtClean="0"/>
              <a:t> at surface (</a:t>
            </a:r>
            <a:r>
              <a:rPr lang="en-US" dirty="0"/>
              <a:t>n=16 – 160)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7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66798" y="3198168"/>
            <a:ext cx="258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-25000" dirty="0"/>
              <a:t>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91344" y="5919663"/>
            <a:ext cx="482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as predicted by </a:t>
            </a:r>
            <a:br>
              <a:rPr lang="en-US" dirty="0" smtClean="0"/>
            </a:br>
            <a:r>
              <a:rPr lang="en-US" dirty="0" smtClean="0"/>
              <a:t>    “optimized” model of </a:t>
            </a:r>
            <a:r>
              <a:rPr lang="en-US" dirty="0" smtClean="0">
                <a:latin typeface="Symbol" panose="05050102010706020507" pitchFamily="18" charset="2"/>
              </a:rPr>
              <a:t>k</a:t>
            </a:r>
            <a:endParaRPr lang="en-GB" dirty="0">
              <a:latin typeface="Symbol" panose="05050102010706020507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0520"/>
            <a:ext cx="6516624" cy="6156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baseline="-25000" dirty="0" smtClean="0"/>
              <a:t>r</a:t>
            </a:r>
            <a:r>
              <a:rPr lang="en-US" dirty="0" smtClean="0"/>
              <a:t> at surface </a:t>
            </a:r>
            <a:r>
              <a:rPr lang="en-US" dirty="0"/>
              <a:t>(n=16 – 160)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1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0520"/>
            <a:ext cx="6516624" cy="6156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7368" y="404664"/>
            <a:ext cx="4176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0066CC"/>
                </a:solidFill>
                <a:latin typeface="Tahoma"/>
                <a:ea typeface="+mj-ea"/>
                <a:cs typeface="+mj-cs"/>
              </a:rPr>
              <a:t>Depth-integrated susceptibility </a:t>
            </a:r>
            <a:br>
              <a:rPr lang="en-US" sz="2000" b="1" kern="0" dirty="0">
                <a:solidFill>
                  <a:srgbClr val="0066CC"/>
                </a:solidFill>
                <a:latin typeface="Tahoma"/>
                <a:ea typeface="+mj-ea"/>
                <a:cs typeface="+mj-cs"/>
              </a:rPr>
            </a:br>
            <a:r>
              <a:rPr lang="en-US" sz="2000" b="1" kern="0" dirty="0">
                <a:solidFill>
                  <a:srgbClr val="0066CC"/>
                </a:solidFill>
                <a:latin typeface="Tahoma"/>
                <a:ea typeface="+mj-ea"/>
                <a:cs typeface="+mj-cs"/>
              </a:rPr>
              <a:t>from </a:t>
            </a:r>
            <a:r>
              <a:rPr lang="en-US" sz="2000" b="1" kern="0" dirty="0" smtClean="0">
                <a:solidFill>
                  <a:srgbClr val="0066CC"/>
                </a:solidFill>
                <a:latin typeface="Tahoma"/>
                <a:ea typeface="+mj-ea"/>
                <a:cs typeface="+mj-cs"/>
              </a:rPr>
              <a:t>LCS-1 and crust1.0</a:t>
            </a:r>
          </a:p>
          <a:p>
            <a:pPr algn="ctr"/>
            <a:r>
              <a:rPr lang="en-US" sz="2000" b="1" kern="0" dirty="0" smtClean="0">
                <a:solidFill>
                  <a:srgbClr val="0066CC"/>
                </a:solidFill>
                <a:latin typeface="Tahoma"/>
                <a:ea typeface="+mj-ea"/>
                <a:cs typeface="+mj-cs"/>
              </a:rPr>
              <a:t>- the “optimized” model of </a:t>
            </a:r>
            <a:r>
              <a:rPr lang="en-US" sz="2000" b="1" kern="0" dirty="0" smtClean="0">
                <a:solidFill>
                  <a:srgbClr val="0066CC"/>
                </a:solidFill>
                <a:latin typeface="Symbol" panose="05050102010706020507" pitchFamily="18" charset="2"/>
                <a:ea typeface="+mj-ea"/>
                <a:cs typeface="+mj-cs"/>
              </a:rPr>
              <a:t>k</a:t>
            </a:r>
            <a:endParaRPr lang="en-GB" dirty="0">
              <a:latin typeface="Symbol" panose="05050102010706020507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344" y="4883676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Note: this model is only valid in regions where induced magnetization dominates remnant </a:t>
            </a:r>
            <a:r>
              <a:rPr lang="en-US" sz="2000" dirty="0" err="1" smtClean="0"/>
              <a:t>magnetisation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839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</a:t>
            </a:r>
            <a:r>
              <a:rPr lang="en-US" dirty="0" err="1" smtClean="0"/>
              <a:t>powerspectra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39" y="692696"/>
            <a:ext cx="7535717" cy="58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LCS-1 lithospheric maps and </a:t>
            </a:r>
            <a:r>
              <a:rPr lang="en-GB" dirty="0" err="1"/>
              <a:t>powerspectra</a:t>
            </a:r>
            <a:r>
              <a:rPr lang="en-GB" dirty="0"/>
              <a:t> are determined by </a:t>
            </a:r>
          </a:p>
          <a:p>
            <a:pPr lvl="1"/>
            <a:r>
              <a:rPr lang="en-US" dirty="0"/>
              <a:t>Data selection (only “gradient data”) and robust data processing</a:t>
            </a:r>
            <a:endParaRPr lang="en-GB" dirty="0"/>
          </a:p>
          <a:p>
            <a:pPr lvl="1"/>
            <a:r>
              <a:rPr lang="en-GB" dirty="0"/>
              <a:t>model regularization (L1 regularisation of |</a:t>
            </a:r>
            <a:r>
              <a:rPr lang="en-GB" i="1" dirty="0"/>
              <a:t>Z</a:t>
            </a:r>
            <a:r>
              <a:rPr lang="en-GB" dirty="0"/>
              <a:t> |) </a:t>
            </a:r>
          </a:p>
          <a:p>
            <a:pPr lvl="1"/>
            <a:r>
              <a:rPr lang="en-GB" dirty="0"/>
              <a:t>… but </a:t>
            </a:r>
            <a:r>
              <a:rPr lang="en-GB" i="1" dirty="0"/>
              <a:t>not  </a:t>
            </a:r>
            <a:r>
              <a:rPr lang="en-GB" dirty="0"/>
              <a:t>by choice of basis functions (point sources vs. spherical harmonics)</a:t>
            </a:r>
            <a:br>
              <a:rPr lang="en-GB" dirty="0"/>
            </a:br>
            <a:r>
              <a:rPr lang="en-GB" dirty="0"/>
              <a:t> </a:t>
            </a:r>
          </a:p>
          <a:p>
            <a:r>
              <a:rPr lang="en-US" dirty="0" smtClean="0"/>
              <a:t>New method to determine </a:t>
            </a:r>
            <a:r>
              <a:rPr lang="en-US" dirty="0"/>
              <a:t>depth-integrated </a:t>
            </a:r>
            <a:r>
              <a:rPr lang="en-US" dirty="0" smtClean="0"/>
              <a:t>susceptibility from Gauss coefficients of lithospheric field model and a-priori information</a:t>
            </a:r>
          </a:p>
          <a:p>
            <a:endParaRPr lang="en-US" dirty="0"/>
          </a:p>
          <a:p>
            <a:r>
              <a:rPr lang="en-US" dirty="0" smtClean="0"/>
              <a:t>Model of depth-integrated susceptibility derived which explains &gt; 99% </a:t>
            </a:r>
            <a:br>
              <a:rPr lang="en-US" dirty="0" smtClean="0"/>
            </a:br>
            <a:r>
              <a:rPr lang="en-US" dirty="0" smtClean="0"/>
              <a:t>of LCS-1 spatial power </a:t>
            </a:r>
            <a:br>
              <a:rPr lang="en-US" dirty="0" smtClean="0"/>
            </a:br>
            <a:r>
              <a:rPr lang="en-US" dirty="0" smtClean="0"/>
              <a:t>(Note: this model is only valid in regions where induced magnetization dominates)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62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LCS-1 Lithospheric Field Model</a:t>
            </a:r>
            <a:br>
              <a:rPr lang="en-US" dirty="0" smtClean="0"/>
            </a:br>
            <a:r>
              <a:rPr lang="en-US" sz="2000" b="0" dirty="0" smtClean="0">
                <a:solidFill>
                  <a:srgbClr val="C00000"/>
                </a:solidFill>
              </a:rPr>
              <a:t>L</a:t>
            </a:r>
            <a:r>
              <a:rPr lang="en-US" sz="2000" b="0" dirty="0" smtClean="0"/>
              <a:t>ithospheric Model from </a:t>
            </a:r>
            <a:r>
              <a:rPr lang="en-US" sz="2000" b="0" dirty="0" smtClean="0">
                <a:solidFill>
                  <a:srgbClr val="C00000"/>
                </a:solidFill>
              </a:rPr>
              <a:t>C</a:t>
            </a:r>
            <a:r>
              <a:rPr lang="en-US" sz="2000" b="0" dirty="0" smtClean="0"/>
              <a:t>HAMP and </a:t>
            </a:r>
            <a:r>
              <a:rPr lang="en-US" sz="2000" b="0" dirty="0" smtClean="0">
                <a:solidFill>
                  <a:srgbClr val="C00000"/>
                </a:solidFill>
              </a:rPr>
              <a:t>S</a:t>
            </a:r>
            <a:r>
              <a:rPr lang="en-US" sz="2000" b="0" dirty="0" smtClean="0"/>
              <a:t>warm – Version </a:t>
            </a:r>
            <a:r>
              <a:rPr lang="en-US" sz="2000" b="0" dirty="0" smtClean="0">
                <a:solidFill>
                  <a:srgbClr val="C00000"/>
                </a:solidFill>
              </a:rPr>
              <a:t>1</a:t>
            </a:r>
            <a:endParaRPr lang="en-GB" b="0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4434" y="1124744"/>
            <a:ext cx="11523133" cy="5400600"/>
          </a:xfrm>
        </p:spPr>
        <p:txBody>
          <a:bodyPr/>
          <a:lstStyle/>
          <a:p>
            <a:r>
              <a:rPr lang="en-US" dirty="0" smtClean="0"/>
              <a:t>Swarm data (only Alpha and Charlie), Nov 2013 – Dec 2016 (3 years)</a:t>
            </a:r>
            <a:br>
              <a:rPr lang="en-US" dirty="0" smtClean="0"/>
            </a:br>
            <a:r>
              <a:rPr lang="en-US" dirty="0" smtClean="0"/>
              <a:t>CHAMP data, Oct 2006 – Sept 2010 (4 years)</a:t>
            </a:r>
          </a:p>
          <a:p>
            <a:r>
              <a:rPr lang="en-US" dirty="0" smtClean="0"/>
              <a:t>Only “gradient” data (finite spatial differences)</a:t>
            </a:r>
          </a:p>
          <a:p>
            <a:pPr lvl="1"/>
            <a:r>
              <a:rPr lang="en-US" dirty="0" smtClean="0"/>
              <a:t>NS-gradient approximated by </a:t>
            </a:r>
            <a:r>
              <a:rPr lang="en-US" dirty="0"/>
              <a:t>along-track </a:t>
            </a:r>
            <a:r>
              <a:rPr lang="en-US" dirty="0" smtClean="0"/>
              <a:t>first differences of 15 sec data, CHAMP + Swarm</a:t>
            </a:r>
          </a:p>
          <a:p>
            <a:pPr lvl="1"/>
            <a:r>
              <a:rPr lang="en-US" dirty="0" smtClean="0"/>
              <a:t>EW-gradient approximated by difference Swarm Alpha – Swarm Charlie (at same latitude)</a:t>
            </a:r>
          </a:p>
          <a:p>
            <a:pPr lvl="1"/>
            <a:r>
              <a:rPr lang="en-US" dirty="0" smtClean="0"/>
              <a:t>Removal of CHAOS-6 core field (n=1-15) and large-scale magnetospheric field </a:t>
            </a:r>
          </a:p>
          <a:p>
            <a:r>
              <a:rPr lang="en-US" dirty="0" smtClean="0"/>
              <a:t>Data misfit regularization: Robust (Tukey) weighting</a:t>
            </a:r>
          </a:p>
          <a:p>
            <a:r>
              <a:rPr lang="en-US" dirty="0" smtClean="0"/>
              <a:t>Model regularization: Minimization of |</a:t>
            </a:r>
            <a:r>
              <a:rPr lang="en-US" i="1" dirty="0" smtClean="0"/>
              <a:t>Z </a:t>
            </a:r>
            <a:r>
              <a:rPr lang="en-US" dirty="0" smtClean="0"/>
              <a:t>| averaged over Earth’s surface (ellipsoid)</a:t>
            </a:r>
          </a:p>
          <a:p>
            <a:r>
              <a:rPr lang="en-US" dirty="0" smtClean="0"/>
              <a:t>Model parameterization: 35 000 point sources at 100 km depth</a:t>
            </a:r>
            <a:br>
              <a:rPr lang="en-US" dirty="0" smtClean="0"/>
            </a:br>
            <a:r>
              <a:rPr lang="en-US" dirty="0" smtClean="0"/>
              <a:t>transformation to spherical harmonic expansion, formally up to degree n=185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Olsen et al, GJI, 2017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5402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 at Earth’s surface (ellipsoid)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877967"/>
            <a:ext cx="7733899" cy="5813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434" y="5805264"/>
            <a:ext cx="482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regularization parameter</a:t>
            </a:r>
            <a:br>
              <a:rPr lang="en-US" dirty="0" smtClean="0"/>
            </a:b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 =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4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8 months Swarm data (Jan – Aug 2017)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0" y="882651"/>
            <a:ext cx="7733899" cy="5808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434" y="5805264"/>
            <a:ext cx="5833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 = 3 </a:t>
            </a:r>
            <a:r>
              <a:rPr lang="en-US" sz="1600" dirty="0" smtClean="0"/>
              <a:t>(should be larger since more data are added)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652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8 months Swarm data (Jan – Aug 2017)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34434" y="5805264"/>
            <a:ext cx="1801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 = 4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25" y="882651"/>
            <a:ext cx="7742998" cy="5815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7688" y="4955115"/>
            <a:ext cx="4968552" cy="830997"/>
          </a:xfrm>
          <a:prstGeom prst="rect">
            <a:avLst/>
          </a:prstGeom>
          <a:solidFill>
            <a:srgbClr val="FFC000"/>
          </a:solidFill>
          <a:effectLst>
            <a:outerShdw blurRad="88900" dist="38100" dir="660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Waiting for more Swarm data … </a:t>
            </a:r>
          </a:p>
          <a:p>
            <a:r>
              <a:rPr lang="en-US" dirty="0" smtClean="0"/>
              <a:t>… obtained at lower altitudes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8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LCS-1 Lithospheric Field Model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4434" y="1124744"/>
            <a:ext cx="11523133" cy="5400600"/>
          </a:xfrm>
        </p:spPr>
        <p:txBody>
          <a:bodyPr/>
          <a:lstStyle/>
          <a:p>
            <a:r>
              <a:rPr lang="en-US" dirty="0" smtClean="0"/>
              <a:t>Swarm data (only Alpha and Charlie), Nov 2013 – Dec 2016 (3 years)</a:t>
            </a:r>
            <a:br>
              <a:rPr lang="en-US" dirty="0" smtClean="0"/>
            </a:br>
            <a:r>
              <a:rPr lang="en-US" dirty="0" smtClean="0"/>
              <a:t>CHAMP data, Oct 2006 – Sept 2010 (4 years)</a:t>
            </a:r>
          </a:p>
          <a:p>
            <a:r>
              <a:rPr lang="en-US" dirty="0" smtClean="0"/>
              <a:t>Only “gradient” data (finite spatial differences)</a:t>
            </a:r>
          </a:p>
          <a:p>
            <a:pPr lvl="1"/>
            <a:r>
              <a:rPr lang="en-US" dirty="0" smtClean="0"/>
              <a:t>NS-gradient approximated by </a:t>
            </a:r>
            <a:r>
              <a:rPr lang="en-US" dirty="0"/>
              <a:t>along-track </a:t>
            </a:r>
            <a:r>
              <a:rPr lang="en-US" dirty="0" smtClean="0"/>
              <a:t>first differences of 15 sec data, CHAMP + Swarm</a:t>
            </a:r>
          </a:p>
          <a:p>
            <a:pPr lvl="1"/>
            <a:r>
              <a:rPr lang="en-US" dirty="0" smtClean="0"/>
              <a:t>EW-gradient approximated by difference Swarm Alpha – Swarm Charlie (at same latitude)</a:t>
            </a:r>
          </a:p>
          <a:p>
            <a:pPr lvl="1"/>
            <a:r>
              <a:rPr lang="en-US" dirty="0" smtClean="0"/>
              <a:t>Removal of CHAOS-6 core field (n=1-15) and large-scale magnetospheric field </a:t>
            </a:r>
          </a:p>
          <a:p>
            <a:r>
              <a:rPr lang="en-US" dirty="0"/>
              <a:t>Data misfit regularization: Robust (Tukey) weighting</a:t>
            </a:r>
          </a:p>
          <a:p>
            <a:r>
              <a:rPr lang="en-US" dirty="0"/>
              <a:t>Model regularization: Minimization of |</a:t>
            </a:r>
            <a:r>
              <a:rPr lang="en-US" i="1" dirty="0" smtClean="0"/>
              <a:t>Z </a:t>
            </a:r>
            <a:r>
              <a:rPr lang="en-US" dirty="0" smtClean="0"/>
              <a:t>| </a:t>
            </a:r>
            <a:r>
              <a:rPr lang="en-US" dirty="0"/>
              <a:t>averaged over Earth’s surface (ellipsoid)</a:t>
            </a:r>
          </a:p>
          <a:p>
            <a:r>
              <a:rPr lang="en-US" dirty="0" smtClean="0"/>
              <a:t>Model parameterization: 35 000 point sources at 100 km depth</a:t>
            </a:r>
            <a:br>
              <a:rPr lang="en-US" dirty="0" smtClean="0"/>
            </a:br>
            <a:r>
              <a:rPr lang="en-US" dirty="0" smtClean="0"/>
              <a:t>transformation to spherical harmonic expansion, formally up to degree n=185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Alternative Model </a:t>
            </a:r>
            <a:r>
              <a:rPr lang="en-US" dirty="0">
                <a:solidFill>
                  <a:srgbClr val="FF0000"/>
                </a:solidFill>
              </a:rPr>
              <a:t>parameterization: </a:t>
            </a:r>
            <a:r>
              <a:rPr lang="en-US" dirty="0" smtClean="0">
                <a:solidFill>
                  <a:srgbClr val="FF0000"/>
                </a:solidFill>
              </a:rPr>
              <a:t>spherical harmonics up to n=185,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using same data set and model regularization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Olsen et al, GJI, 2017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89156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at Earth’s surface (ellipsoid)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34434" y="580526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SH expansion</a:t>
            </a:r>
            <a:br>
              <a:rPr lang="en-US" dirty="0" smtClean="0"/>
            </a:b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 = 3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877975"/>
            <a:ext cx="7733899" cy="580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1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at Earth’s surface (ellipsoid)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0" y="870928"/>
            <a:ext cx="7733899" cy="5808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434" y="5805264"/>
            <a:ext cx="482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point source expansion</a:t>
            </a:r>
            <a:br>
              <a:rPr lang="en-US" dirty="0" smtClean="0"/>
            </a:b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 =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47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81" y="620688"/>
            <a:ext cx="7719383" cy="5544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</a:t>
            </a:r>
            <a:r>
              <a:rPr lang="en-US" dirty="0" err="1" smtClean="0"/>
              <a:t>Powerspectra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81" y="620688"/>
            <a:ext cx="7719383" cy="5544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86" y="980728"/>
            <a:ext cx="4414454" cy="3416320"/>
          </a:xfrm>
          <a:prstGeom prst="rect">
            <a:avLst/>
          </a:prstGeom>
          <a:noFill/>
          <a:effectLst>
            <a:outerShdw blurRad="88900" dist="38100" dir="660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Shape of spectra is determined by model regularization, not by choice of basis functions </a:t>
            </a:r>
            <a:br>
              <a:rPr lang="en-US" dirty="0" smtClean="0"/>
            </a:br>
            <a:r>
              <a:rPr lang="en-US" dirty="0" smtClean="0"/>
              <a:t>(point sources vs. spherical harmonics)</a:t>
            </a:r>
            <a:br>
              <a:rPr lang="en-US" dirty="0" smtClean="0"/>
            </a:br>
            <a:r>
              <a:rPr lang="en-US" dirty="0" smtClean="0"/>
              <a:t> - for “reasonable” values of regularization</a:t>
            </a:r>
          </a:p>
          <a:p>
            <a:endParaRPr lang="en-US" dirty="0"/>
          </a:p>
          <a:p>
            <a:r>
              <a:rPr lang="en-US" dirty="0"/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5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,9861"/>
  <p:tag name="ORIGINALWIDTH" val="416,9479"/>
  <p:tag name="OUTPUTDPI" val="1200"/>
  <p:tag name="LATEXADDIN" val="\documentclass{article}&#10;\usepackage{amsmath}&#10;\pagestyle{empty}&#10;\begin{document}&#10;&#10;$$&#10;\bf g = G  \kappa &#10;$$&#10;&#10;&#10;\end{document}"/>
  <p:tag name="IGUANATEXSIZE" val="20"/>
  <p:tag name="IGUANATEXCURSOR" val="94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3,4608"/>
  <p:tag name="ORIGINALWIDTH" val="641,9197"/>
  <p:tag name="OUTPUTDPI" val="1200"/>
  <p:tag name="LATEXADDIN" val="\documentclass{article}&#10;\usepackage{xcolor}&#10;\pagestyle{empty}&#10;\begin{document}&#10;$$&#10;\color{blue}&#10;\kappa = \int_0^h \chi dz&#10;$$&#10;&#10;&#10;\end{document}"/>
  <p:tag name="IGUANATEXSIZE" val="20"/>
  <p:tag name="IGUANATEXCURSOR" val="37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,9861"/>
  <p:tag name="ORIGINALWIDTH" val="416,9479"/>
  <p:tag name="OUTPUTDPI" val="1200"/>
  <p:tag name="LATEXADDIN" val="\documentclass{article}&#10;\usepackage{amsmath}&#10;\pagestyle{empty}&#10;\begin{document}&#10;&#10;$$&#10;\bf g = G  \kappa &#10;$$&#10;&#10;&#10;\end{document}"/>
  <p:tag name="IGUANATEXSIZE" val="20"/>
  <p:tag name="IGUANATEXCURSOR" val="94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,2354"/>
  <p:tag name="ORIGINALWIDTH" val="555,6805"/>
  <p:tag name="OUTPUTDPI" val="1200"/>
  <p:tag name="LATEXADDIN" val="\documentclass{article}&#10;\usepackage{amsmath}&#10;\pagestyle{empty}&#10;\begin{document}&#10;&#10;$$&#10;\bf \kappa = G^{-g}  g &#10;$$&#10;&#10;&#10;\end{document}"/>
  <p:tag name="IGUANATEXSIZE" val="20"/>
  <p:tag name="IGUANATEXCURSOR" val="104"/>
  <p:tag name="TRANSPARENCY" val="True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7319"/>
  <p:tag name="ORIGINALWIDTH" val="1909,261"/>
  <p:tag name="OUTPUTDPI" val="1200"/>
  <p:tag name="LATEXADDIN" val="\documentclass{article}&#10;\usepackage{amsmath}&#10;\pagestyle{empty}&#10;\begin{document}&#10;&#10;$$&#10;\bf \kappa = (\textbf{G}^T \textbf{G} + \alpha^2 \textbf{I})^{-1} (\textbf{G}^T \textbf{g} + \alpha^2 \kappa_0) &#10;$$&#10;&#10;&#10;\end{document}"/>
  <p:tag name="IGUANATEXSIZE" val="20"/>
  <p:tag name="IGUANATEXCURSOR" val="97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Swarm_DISC_PPT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9705B83-CAB1-43F2-9433-2940625482D3}" vid="{C7E714C6-2BD8-407B-BE6A-9690C7D08DC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Swarm_DISC_PPT_Template</Template>
  <TotalTime>7085</TotalTime>
  <Words>320</Words>
  <Application>Microsoft Office PowerPoint</Application>
  <PresentationFormat>Widescreen</PresentationFormat>
  <Paragraphs>96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Symbol</vt:lpstr>
      <vt:lpstr>Tahoma</vt:lpstr>
      <vt:lpstr>Times</vt:lpstr>
      <vt:lpstr>Times New Roman</vt:lpstr>
      <vt:lpstr>Swarm_DISC_PPT_Template</vt:lpstr>
      <vt:lpstr>Geomagnetic Field Modelling  Using Multi-Mission Data Sets</vt:lpstr>
      <vt:lpstr>LCS-1 Lithospheric Field Model Lithospheric Model from CHAMP and Swarm – Version 1</vt:lpstr>
      <vt:lpstr>Z at Earth’s surface (ellipsoid)</vt:lpstr>
      <vt:lpstr>Adding 8 months Swarm data (Jan – Aug 2017)</vt:lpstr>
      <vt:lpstr>Adding 8 months Swarm data (Jan – Aug 2017)</vt:lpstr>
      <vt:lpstr>LCS-1 Lithospheric Field Model</vt:lpstr>
      <vt:lpstr>Z at Earth’s surface (ellipsoid)</vt:lpstr>
      <vt:lpstr>Z at Earth’s surface (ellipsoid)</vt:lpstr>
      <vt:lpstr>Spatial Powerspectra</vt:lpstr>
      <vt:lpstr>Conclusions 1</vt:lpstr>
      <vt:lpstr>Outlook: Depth-integrated susceptibility (crustal thickness) constrained by LCS-1</vt:lpstr>
      <vt:lpstr>Depth-integrated susceptibility  from crust1.0</vt:lpstr>
      <vt:lpstr>Solving the inverse problem</vt:lpstr>
      <vt:lpstr>Br at surface (n=16 – 160) </vt:lpstr>
      <vt:lpstr>Br at surface (n=16 – 160) </vt:lpstr>
      <vt:lpstr>PowerPoint Presentation</vt:lpstr>
      <vt:lpstr>Spectral powerspectra</vt:lpstr>
      <vt:lpstr>Conclusions</vt:lpstr>
    </vt:vector>
  </TitlesOfParts>
  <Manager>Swarm, SCARF, L2PS</Manager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Failure Cases</dc:subject>
  <dc:creator>Jonas Bregnhøj Nielsen</dc:creator>
  <cp:keywords>Swarm, SCARF, L2PS, DSAT, Test Result, CI</cp:keywords>
  <cp:lastModifiedBy>Nils Olsen</cp:lastModifiedBy>
  <cp:revision>95</cp:revision>
  <cp:lastPrinted>2011-06-15T12:53:26Z</cp:lastPrinted>
  <dcterms:created xsi:type="dcterms:W3CDTF">2016-05-26T08:01:12Z</dcterms:created>
  <dcterms:modified xsi:type="dcterms:W3CDTF">2020-01-14T18:19:03Z</dcterms:modified>
</cp:coreProperties>
</file>