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4" r:id="rId2"/>
    <p:sldId id="410" r:id="rId3"/>
    <p:sldId id="411" r:id="rId4"/>
    <p:sldId id="412" r:id="rId5"/>
    <p:sldId id="413" r:id="rId6"/>
    <p:sldId id="414" r:id="rId7"/>
    <p:sldId id="409" r:id="rId8"/>
    <p:sldId id="396" r:id="rId9"/>
    <p:sldId id="407" r:id="rId10"/>
    <p:sldId id="397" r:id="rId11"/>
    <p:sldId id="398" r:id="rId12"/>
    <p:sldId id="400" r:id="rId13"/>
    <p:sldId id="408" r:id="rId14"/>
    <p:sldId id="401" r:id="rId15"/>
    <p:sldId id="402" r:id="rId16"/>
    <p:sldId id="403" r:id="rId17"/>
    <p:sldId id="404" r:id="rId18"/>
    <p:sldId id="405" r:id="rId19"/>
  </p:sldIdLst>
  <p:sldSz cx="12192000" cy="68580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56"/>
    <a:srgbClr val="0054CC"/>
    <a:srgbClr val="1270AF"/>
    <a:srgbClr val="F4D381"/>
    <a:srgbClr val="00659F"/>
    <a:srgbClr val="DA551B"/>
    <a:srgbClr val="00639C"/>
    <a:srgbClr val="F8020B"/>
    <a:srgbClr val="2B7E2B"/>
    <a:srgbClr val="579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933" autoAdjust="0"/>
  </p:normalViewPr>
  <p:slideViewPr>
    <p:cSldViewPr>
      <p:cViewPr>
        <p:scale>
          <a:sx n="50" d="100"/>
          <a:sy n="50" d="100"/>
        </p:scale>
        <p:origin x="816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46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45FC641D-426C-47DE-B288-4400C84A98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0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6125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E773BA71-D943-4585-B224-14668F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6125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1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33733" y="692695"/>
            <a:ext cx="2618255" cy="2954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435" y="3459212"/>
            <a:ext cx="10363200" cy="1362075"/>
          </a:xfrm>
          <a:prstGeom prst="rect">
            <a:avLst/>
          </a:prstGeo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88114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719039"/>
            <a:ext cx="11451125" cy="693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718691"/>
            <a:ext cx="11523133" cy="693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719039"/>
            <a:ext cx="11523133" cy="693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1484784"/>
            <a:ext cx="11523133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-1227"/>
            <a:ext cx="12223686" cy="4245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520571"/>
            <a:ext cx="1152313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507" y="1294497"/>
            <a:ext cx="11523133" cy="527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6" name="Rectangle 99"/>
          <p:cNvSpPr>
            <a:spLocks noChangeArrowheads="1"/>
          </p:cNvSpPr>
          <p:nvPr userDrawn="1"/>
        </p:nvSpPr>
        <p:spPr bwMode="ltGray">
          <a:xfrm>
            <a:off x="0" y="6730199"/>
            <a:ext cx="12192000" cy="180000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 sz="90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263352" y="6680935"/>
            <a:ext cx="11763369" cy="2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5600" algn="ctr"/>
                <a:tab pos="8337600" algn="r"/>
              </a:tabLst>
              <a:defRPr/>
            </a:pPr>
            <a:r>
              <a:rPr lang="en-US" sz="900" b="0" baseline="0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900" b="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900" b="0" baseline="0" dirty="0" smtClean="0">
                <a:solidFill>
                  <a:schemeClr val="bg1"/>
                </a:solidFill>
                <a:latin typeface="+mj-lt"/>
              </a:rPr>
              <a:t> Swarm QWG</a:t>
            </a:r>
            <a:r>
              <a:rPr lang="en-US" sz="900" b="0" dirty="0" smtClean="0">
                <a:solidFill>
                  <a:schemeClr val="bg1"/>
                </a:solidFill>
                <a:latin typeface="+mj-lt"/>
              </a:rPr>
              <a:t>	                                                                  5</a:t>
            </a:r>
            <a:r>
              <a:rPr lang="en-US" sz="900" b="0" baseline="0" dirty="0" smtClean="0">
                <a:solidFill>
                  <a:schemeClr val="bg1"/>
                </a:solidFill>
                <a:latin typeface="+mj-lt"/>
              </a:rPr>
              <a:t> - 9</a:t>
            </a:r>
            <a:r>
              <a:rPr lang="en-US" sz="900" b="0" dirty="0" smtClean="0">
                <a:solidFill>
                  <a:schemeClr val="bg1"/>
                </a:solidFill>
                <a:latin typeface="+mj-lt"/>
              </a:rPr>
              <a:t> October 2020	               			somewhere</a:t>
            </a:r>
            <a:r>
              <a:rPr lang="en-US" sz="900" b="0" baseline="0" dirty="0" smtClean="0">
                <a:solidFill>
                  <a:schemeClr val="bg1"/>
                </a:solidFill>
                <a:latin typeface="+mj-lt"/>
              </a:rPr>
              <a:t> in the Universe</a:t>
            </a:r>
            <a:endParaRPr lang="en-US" sz="9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22" y="59864"/>
            <a:ext cx="795005" cy="3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" y="35466"/>
            <a:ext cx="969476" cy="34972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655840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760989" y="38819"/>
            <a:ext cx="8435974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2095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085465" algn="ctr"/>
                <a:tab pos="5872480" algn="r"/>
              </a:tabLst>
              <a:defRPr/>
            </a:pPr>
            <a:r>
              <a:rPr kumimoji="0" lang="en-GB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39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                                      Data, Innovation, and Science Cluster	 </a:t>
            </a:r>
            <a:endParaRPr kumimoji="0" lang="en-GB" sz="1700" b="1" i="0" u="none" strike="noStrike" kern="1200" cap="none" spc="0" normalizeH="0" baseline="0" noProof="0" dirty="0" smtClean="0">
              <a:ln>
                <a:noFill/>
              </a:ln>
              <a:solidFill>
                <a:srgbClr val="00639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448"/>
            <a:ext cx="1152128" cy="394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tp://ftp.spacecenter.dk/data/magnetic-satellites/GRACE/" TargetMode="External"/><Relationship Id="rId2" Type="http://schemas.openxmlformats.org/officeDocument/2006/relationships/hyperlink" Target="ftp://swarm-diss.eo.esa.int/#CryoSat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tp://isdcftp.gfz-potsdam.de/grace-fo/MAGNETIC_FIEL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44072" y="502379"/>
            <a:ext cx="5472608" cy="617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791047"/>
            <a:ext cx="11451125" cy="693737"/>
          </a:xfrm>
        </p:spPr>
        <p:txBody>
          <a:bodyPr/>
          <a:lstStyle/>
          <a:p>
            <a:r>
              <a:rPr lang="en-GB" dirty="0" smtClean="0"/>
              <a:t>Satellites in support of “Internal Field” Swarm Science</a:t>
            </a:r>
            <a:br>
              <a:rPr lang="en-GB" dirty="0" smtClean="0"/>
            </a:br>
            <a:r>
              <a:rPr lang="en-GB" b="0" dirty="0" smtClean="0"/>
              <a:t>GRACE platform </a:t>
            </a:r>
            <a:r>
              <a:rPr lang="en-GB" b="0" dirty="0" smtClean="0"/>
              <a:t>magnetometer </a:t>
            </a:r>
            <a:r>
              <a:rPr lang="en-GB" b="0" dirty="0" smtClean="0"/>
              <a:t>data  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and </a:t>
            </a:r>
            <a:r>
              <a:rPr lang="en-GB" b="0" dirty="0" smtClean="0"/>
              <a:t>lithospheric </a:t>
            </a:r>
            <a:r>
              <a:rPr lang="en-GB" b="0" dirty="0"/>
              <a:t>f</a:t>
            </a:r>
            <a:r>
              <a:rPr lang="en-GB" b="0" dirty="0" smtClean="0"/>
              <a:t>ield </a:t>
            </a:r>
            <a:r>
              <a:rPr lang="en-GB" b="0" dirty="0"/>
              <a:t>m</a:t>
            </a:r>
            <a:r>
              <a:rPr lang="en-GB" b="0" dirty="0" smtClean="0"/>
              <a:t>odelling </a:t>
            </a:r>
            <a:br>
              <a:rPr lang="en-GB" b="0" dirty="0" smtClean="0"/>
            </a:br>
            <a:r>
              <a:rPr lang="en-GB" b="0" dirty="0" smtClean="0"/>
              <a:t>	using </a:t>
            </a:r>
            <a:r>
              <a:rPr lang="en-GB" b="0" dirty="0" smtClean="0"/>
              <a:t>proposed </a:t>
            </a:r>
            <a:r>
              <a:rPr lang="en-GB" b="0" dirty="0" smtClean="0"/>
              <a:t>EOP Daedalus </a:t>
            </a:r>
            <a:r>
              <a:rPr lang="en-GB" b="0" dirty="0" smtClean="0"/>
              <a:t>satellite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35360" y="2852936"/>
            <a:ext cx="7478218" cy="3384376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Nils Olsen (DTU Space, Denmark)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with help from many experts</a:t>
            </a:r>
            <a:r>
              <a:rPr lang="en-GB" sz="1400" i="1" dirty="0" smtClean="0">
                <a:solidFill>
                  <a:schemeClr val="tx1"/>
                </a:solidFill>
              </a:rPr>
              <a:t/>
            </a:r>
            <a:br>
              <a:rPr lang="en-GB" sz="1400" i="1" dirty="0" smtClean="0">
                <a:solidFill>
                  <a:schemeClr val="tx1"/>
                </a:solidFill>
              </a:rPr>
            </a:br>
            <a:endParaRPr lang="en-GB" sz="1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i="1" dirty="0" smtClean="0">
              <a:solidFill>
                <a:schemeClr val="tx1"/>
              </a:solidFill>
            </a:endParaRPr>
          </a:p>
          <a:p>
            <a:r>
              <a:rPr lang="en-GB" sz="2000" dirty="0" smtClean="0"/>
              <a:t>CryoSat-2, </a:t>
            </a:r>
            <a:r>
              <a:rPr lang="en-GB" sz="2000" b="1" dirty="0" smtClean="0"/>
              <a:t>GRACE</a:t>
            </a:r>
            <a:r>
              <a:rPr lang="en-GB" sz="2000" dirty="0" smtClean="0"/>
              <a:t> and GRACE-FO</a:t>
            </a:r>
          </a:p>
          <a:p>
            <a:r>
              <a:rPr lang="en-GB" sz="2000" dirty="0" smtClean="0">
                <a:solidFill>
                  <a:srgbClr val="0054CC"/>
                </a:solidFill>
              </a:rPr>
              <a:t>Lithospheric field </a:t>
            </a:r>
            <a:r>
              <a:rPr lang="en-GB" sz="2000" dirty="0">
                <a:solidFill>
                  <a:srgbClr val="0054CC"/>
                </a:solidFill>
              </a:rPr>
              <a:t>d</a:t>
            </a:r>
            <a:r>
              <a:rPr lang="en-GB" sz="2000" dirty="0" smtClean="0">
                <a:solidFill>
                  <a:srgbClr val="0054CC"/>
                </a:solidFill>
              </a:rPr>
              <a:t>etermination using </a:t>
            </a:r>
            <a:br>
              <a:rPr lang="en-GB" sz="2000" dirty="0" smtClean="0">
                <a:solidFill>
                  <a:srgbClr val="0054CC"/>
                </a:solidFill>
              </a:rPr>
            </a:br>
            <a:r>
              <a:rPr lang="en-GB" sz="2000" dirty="0" smtClean="0">
                <a:solidFill>
                  <a:srgbClr val="0054CC"/>
                </a:solidFill>
              </a:rPr>
              <a:t>ultra-low elliptical satellite orbits: the </a:t>
            </a:r>
            <a:r>
              <a:rPr lang="en-GB" sz="2000" b="1" dirty="0" smtClean="0">
                <a:solidFill>
                  <a:srgbClr val="0054CC"/>
                </a:solidFill>
              </a:rPr>
              <a:t>Daedalus</a:t>
            </a:r>
            <a:r>
              <a:rPr lang="en-GB" sz="2000" dirty="0" smtClean="0">
                <a:solidFill>
                  <a:srgbClr val="0054CC"/>
                </a:solidFill>
              </a:rPr>
              <a:t> mission</a:t>
            </a:r>
            <a:endParaRPr lang="en-GB" sz="2000" dirty="0">
              <a:solidFill>
                <a:srgbClr val="0054CC"/>
              </a:solidFill>
            </a:endParaRPr>
          </a:p>
          <a:p>
            <a:pPr marL="0" indent="0"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>
              <a:solidFill>
                <a:srgbClr val="0054CC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54CC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54CC"/>
              </a:solidFill>
            </a:endParaRPr>
          </a:p>
          <a:p>
            <a:pPr marL="0" indent="0">
              <a:buNone/>
            </a:pPr>
            <a:endParaRPr lang="en-GB" sz="3200" dirty="0" smtClean="0">
              <a:solidFill>
                <a:srgbClr val="005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Main science goal: to investigate physical processes in the “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ignorosphere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e.g. “Joule heating” and related space-weather phenomena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Highly elliptical orbit 140 x 1500 km (threshold), down to 120 km (target)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Suite of instruments including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magnetometers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0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Can </a:t>
            </a:r>
            <a:r>
              <a:rPr lang="en-GB" dirty="0" smtClean="0">
                <a:solidFill>
                  <a:srgbClr val="C00000"/>
                </a:solidFill>
              </a:rPr>
              <a:t>low-altitude magnetic data be used for determining the lithospheric field</a:t>
            </a:r>
            <a:r>
              <a:rPr lang="en-GB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en-GB" sz="105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Sensitivity Analysis: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Simulated 140 x 1500 km orbits for one year, 15 s sampling rate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Compare 140 x 1500 km elliptical Daedalus orbit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with 300 x 350 km “circular” reference orbit </a:t>
            </a:r>
          </a:p>
          <a:p>
            <a:r>
              <a:rPr lang="en-GB" dirty="0">
                <a:solidFill>
                  <a:srgbClr val="0070C0"/>
                </a:solidFill>
              </a:rPr>
              <a:t>Mission sensitivity analysis: determine </a:t>
            </a:r>
            <a:r>
              <a:rPr lang="en-GB" dirty="0" smtClean="0">
                <a:solidFill>
                  <a:srgbClr val="0070C0"/>
                </a:solidFill>
              </a:rPr>
              <a:t>error (variance) of </a:t>
            </a:r>
            <a:r>
              <a:rPr lang="en-GB" dirty="0">
                <a:solidFill>
                  <a:srgbClr val="0070C0"/>
                </a:solidFill>
              </a:rPr>
              <a:t>Gauss coefficients 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44" y="620688"/>
            <a:ext cx="11523133" cy="693737"/>
          </a:xfrm>
        </p:spPr>
        <p:txBody>
          <a:bodyPr/>
          <a:lstStyle/>
          <a:p>
            <a:r>
              <a:rPr lang="en-GB" dirty="0" smtClean="0"/>
              <a:t>Daedalus – one of 3 ESA EE-10 candidate missions in Phase 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24744"/>
            <a:ext cx="9137562" cy="55433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575023"/>
            <a:ext cx="11451125" cy="693737"/>
          </a:xfrm>
        </p:spPr>
        <p:txBody>
          <a:bodyPr/>
          <a:lstStyle/>
          <a:p>
            <a:r>
              <a:rPr lang="en-GB" dirty="0" smtClean="0"/>
              <a:t>Altitude distribution of simulated Daedalus orbits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07468" y="191815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BF00BF"/>
                </a:solidFill>
              </a:rPr>
              <a:t>15 % of time at altitudes &lt; 250 km</a:t>
            </a:r>
          </a:p>
          <a:p>
            <a:endParaRPr lang="en-GB" sz="400" dirty="0">
              <a:solidFill>
                <a:srgbClr val="339933"/>
              </a:solidFill>
            </a:endParaRPr>
          </a:p>
          <a:p>
            <a:r>
              <a:rPr lang="en-GB" sz="1800" dirty="0" smtClean="0">
                <a:solidFill>
                  <a:srgbClr val="339933"/>
                </a:solidFill>
              </a:rPr>
              <a:t>11 % of time at altitudes &lt; 200 km</a:t>
            </a:r>
            <a:endParaRPr lang="en-GB" sz="1800" dirty="0">
              <a:solidFill>
                <a:srgbClr val="339933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927648" y="3439135"/>
            <a:ext cx="288032" cy="288032"/>
          </a:xfrm>
          <a:prstGeom prst="ellipse">
            <a:avLst/>
          </a:prstGeom>
          <a:noFill/>
          <a:ln w="190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64224" y="3049343"/>
            <a:ext cx="288032" cy="288032"/>
          </a:xfrm>
          <a:prstGeom prst="ellipse">
            <a:avLst/>
          </a:prstGeom>
          <a:noFill/>
          <a:ln w="19050" cap="flat" cmpd="sng" algn="ctr">
            <a:solidFill>
              <a:srgbClr val="D968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Latitude of perigee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9" y="1268685"/>
            <a:ext cx="7419975" cy="540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2224" y="1700808"/>
            <a:ext cx="3674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Daedalus will provide low-altitude data of global coverage within </a:t>
            </a:r>
            <a:r>
              <a:rPr lang="en-GB" dirty="0"/>
              <a:t>its mission lifetime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Allows for lithospheric field modelling (static!)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Magnetic measurements collected in data vector </a:t>
            </a:r>
            <a:r>
              <a:rPr lang="en-GB" b="1" dirty="0" smtClean="0">
                <a:solidFill>
                  <a:schemeClr val="tx1"/>
                </a:solidFill>
              </a:rPr>
              <a:t>d</a:t>
            </a:r>
            <a:r>
              <a:rPr lang="en-GB" dirty="0" smtClean="0"/>
              <a:t> (millions of data …) </a:t>
            </a:r>
          </a:p>
          <a:p>
            <a:r>
              <a:rPr lang="en-GB" dirty="0" smtClean="0"/>
              <a:t>Gauss coefficients collected in model vector </a:t>
            </a:r>
            <a:r>
              <a:rPr lang="en-GB" b="1" dirty="0" smtClean="0">
                <a:solidFill>
                  <a:schemeClr val="tx1"/>
                </a:solidFill>
              </a:rPr>
              <a:t>m</a:t>
            </a:r>
            <a:r>
              <a:rPr lang="en-GB" dirty="0" smtClean="0"/>
              <a:t> (a few thousand numbers)</a:t>
            </a:r>
          </a:p>
          <a:p>
            <a:r>
              <a:rPr lang="en-GB" dirty="0" smtClean="0"/>
              <a:t>Linear relationship between model and data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 allows to estimate model (Gauss coefficients) from magnetic measurements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02432"/>
            <a:ext cx="1453958" cy="274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915" y="287674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ata vector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 vector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GB" dirty="0"/>
              <a:t>d</a:t>
            </a:r>
            <a:r>
              <a:rPr lang="en-GB" dirty="0" smtClean="0"/>
              <a:t>ata kernel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434" y="575023"/>
            <a:ext cx="11523133" cy="693737"/>
          </a:xfrm>
        </p:spPr>
        <p:txBody>
          <a:bodyPr/>
          <a:lstStyle/>
          <a:p>
            <a:r>
              <a:rPr lang="en-GB" dirty="0" smtClean="0"/>
              <a:t>From magnetic field measurement to global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4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575023"/>
            <a:ext cx="11523133" cy="693737"/>
          </a:xfrm>
        </p:spPr>
        <p:txBody>
          <a:bodyPr/>
          <a:lstStyle/>
          <a:p>
            <a:r>
              <a:rPr lang="en-GB" dirty="0" smtClean="0"/>
              <a:t>From magnetic field measurement to global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Magnetic measurements collected in data vector </a:t>
            </a:r>
            <a:r>
              <a:rPr lang="en-GB" b="1" dirty="0" smtClean="0">
                <a:solidFill>
                  <a:schemeClr val="tx1"/>
                </a:solidFill>
              </a:rPr>
              <a:t>d</a:t>
            </a:r>
            <a:r>
              <a:rPr lang="en-GB" dirty="0" smtClean="0"/>
              <a:t> (millions of data …) </a:t>
            </a:r>
          </a:p>
          <a:p>
            <a:r>
              <a:rPr lang="en-GB" dirty="0" smtClean="0"/>
              <a:t>Gauss coefficients collected in model vector </a:t>
            </a:r>
            <a:r>
              <a:rPr lang="en-GB" b="1" dirty="0" smtClean="0">
                <a:solidFill>
                  <a:schemeClr val="tx1"/>
                </a:solidFill>
              </a:rPr>
              <a:t>m</a:t>
            </a:r>
            <a:r>
              <a:rPr lang="en-GB" dirty="0" smtClean="0"/>
              <a:t> (a few thousand numbers)</a:t>
            </a:r>
          </a:p>
          <a:p>
            <a:r>
              <a:rPr lang="en-GB" dirty="0" smtClean="0"/>
              <a:t>Linear relationship between model and data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 allows to estimate model (Gauss coefficients) from magnetic measurements</a:t>
            </a:r>
          </a:p>
          <a:p>
            <a:r>
              <a:rPr lang="en-GB" dirty="0" smtClean="0"/>
              <a:t>No data, no model (obviously …)</a:t>
            </a:r>
          </a:p>
          <a:p>
            <a:r>
              <a:rPr lang="en-GB" dirty="0" smtClean="0"/>
              <a:t>But: model </a:t>
            </a:r>
            <a:r>
              <a:rPr lang="en-GB" i="1" dirty="0" smtClean="0"/>
              <a:t>uncertainty</a:t>
            </a:r>
            <a:r>
              <a:rPr lang="en-GB" dirty="0" smtClean="0"/>
              <a:t> (error) can be estimated without actual data</a:t>
            </a:r>
            <a:br>
              <a:rPr lang="en-GB" dirty="0" smtClean="0"/>
            </a:br>
            <a:r>
              <a:rPr lang="en-GB" dirty="0" smtClean="0"/>
              <a:t>Requires knowledge about data </a:t>
            </a:r>
            <a:r>
              <a:rPr lang="en-GB" i="1" dirty="0" smtClean="0"/>
              <a:t>uncertainty</a:t>
            </a:r>
            <a:r>
              <a:rPr lang="en-GB" dirty="0" smtClean="0"/>
              <a:t> (error)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02432"/>
            <a:ext cx="1453958" cy="274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3915" y="287674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ata vector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 vector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GB" dirty="0"/>
              <a:t>d</a:t>
            </a:r>
            <a:r>
              <a:rPr lang="en-GB" dirty="0" smtClean="0"/>
              <a:t>ata kernel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6496" y="1125248"/>
            <a:ext cx="11449272" cy="3600400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76672"/>
            <a:ext cx="11451125" cy="693737"/>
          </a:xfrm>
        </p:spPr>
        <p:txBody>
          <a:bodyPr/>
          <a:lstStyle/>
          <a:p>
            <a:r>
              <a:rPr lang="en-GB" dirty="0" smtClean="0"/>
              <a:t>Variances of Gauss coefficients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89" y="1196752"/>
            <a:ext cx="3412047" cy="101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360" y="11247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ata vector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 vector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GB" dirty="0"/>
              <a:t>d</a:t>
            </a:r>
            <a:r>
              <a:rPr lang="en-GB" dirty="0" smtClean="0"/>
              <a:t>ata kernel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9" y="1207172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</a:t>
            </a:r>
            <a:r>
              <a:rPr lang="en-GB" dirty="0"/>
              <a:t>covariance </a:t>
            </a:r>
            <a:r>
              <a:rPr lang="en-GB" dirty="0" smtClean="0"/>
              <a:t>matrix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192" y="2455135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covariance matrix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baseline="-25000" dirty="0" smtClean="0"/>
              <a:t>0</a:t>
            </a:r>
            <a:r>
              <a:rPr lang="en-GB" baseline="30000" dirty="0" smtClean="0"/>
              <a:t>2 </a:t>
            </a:r>
            <a:r>
              <a:rPr lang="en-GB" b="1" dirty="0" smtClean="0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measurement error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baseline="-25000" dirty="0" smtClean="0"/>
              <a:t>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1000 times smaller variance </a:t>
            </a:r>
            <a:r>
              <a:rPr lang="en-GB" dirty="0" smtClean="0"/>
              <a:t>at </a:t>
            </a:r>
            <a:r>
              <a:rPr lang="en-GB" i="1" dirty="0" smtClean="0"/>
              <a:t>n</a:t>
            </a:r>
            <a:r>
              <a:rPr lang="en-GB" dirty="0" smtClean="0"/>
              <a:t> = 180 when using data from elliptical Daedalus orbit compared to circular 350 km reference orbit</a:t>
            </a:r>
            <a:r>
              <a:rPr lang="en-GB" baseline="30000" dirty="0" smtClean="0"/>
              <a:t>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2" y="2335646"/>
            <a:ext cx="7328000" cy="4333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2" y="2335646"/>
            <a:ext cx="7328000" cy="433371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6534024" y="2636912"/>
            <a:ext cx="925936" cy="3816424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59" y="980728"/>
            <a:ext cx="6906721" cy="568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6032100"/>
            <a:ext cx="4033375" cy="571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573119" y="980728"/>
            <a:ext cx="3618881" cy="56873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3" y="1378425"/>
            <a:ext cx="1453958" cy="27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5" y="3068960"/>
            <a:ext cx="4057768" cy="1293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5588" y="10527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ata vector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 vector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GB" dirty="0"/>
              <a:t>d</a:t>
            </a:r>
            <a:r>
              <a:rPr lang="en-GB" dirty="0" smtClean="0"/>
              <a:t>ata kernel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69" y="25898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</a:t>
            </a:r>
            <a:r>
              <a:rPr lang="en-GB" dirty="0"/>
              <a:t>covariance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51" y="4672112"/>
            <a:ext cx="469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covariance matrix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baseline="-25000" dirty="0" smtClean="0"/>
              <a:t>0</a:t>
            </a:r>
            <a:r>
              <a:rPr lang="en-GB" baseline="30000" dirty="0" smtClean="0"/>
              <a:t>2 </a:t>
            </a:r>
            <a:r>
              <a:rPr lang="en-GB" b="1" dirty="0" smtClean="0"/>
              <a:t>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measurement error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baseline="-25000" dirty="0" smtClean="0"/>
              <a:t>0</a:t>
            </a:r>
            <a:r>
              <a:rPr lang="en-GB" baseline="30000" dirty="0" smtClean="0"/>
              <a:t>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75023"/>
            <a:ext cx="11451125" cy="693737"/>
          </a:xfrm>
        </p:spPr>
        <p:txBody>
          <a:bodyPr/>
          <a:lstStyle/>
          <a:p>
            <a:r>
              <a:rPr lang="en-GB" dirty="0" smtClean="0"/>
              <a:t>Variances of Gauss coefficients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472" y="5809438"/>
            <a:ext cx="3299437" cy="853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719"/>
            <a:ext cx="12192000" cy="4822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96001" y="980728"/>
            <a:ext cx="6096000" cy="56873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03015"/>
            <a:ext cx="11451125" cy="693737"/>
          </a:xfrm>
        </p:spPr>
        <p:txBody>
          <a:bodyPr/>
          <a:lstStyle/>
          <a:p>
            <a:r>
              <a:rPr lang="en-GB" dirty="0" smtClean="0"/>
              <a:t>Improvement of elliptical vs reference orbit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US" dirty="0" smtClean="0"/>
              <a:t>What next? After Swarm? Or in parallel with remaining Swarm mission?</a:t>
            </a:r>
            <a:br>
              <a:rPr lang="en-US" dirty="0" smtClean="0"/>
            </a:br>
            <a:r>
              <a:rPr lang="en-US" sz="1800" dirty="0" smtClean="0"/>
              <a:t>Macau-satellite</a:t>
            </a:r>
            <a:br>
              <a:rPr lang="en-US" sz="1800" dirty="0" smtClean="0"/>
            </a:br>
            <a:r>
              <a:rPr lang="en-US" sz="1800" dirty="0" err="1" smtClean="0"/>
              <a:t>NanoMagsat</a:t>
            </a:r>
            <a:r>
              <a:rPr lang="en-US" sz="1800" dirty="0" smtClean="0"/>
              <a:t> (ESA Scout mission in Phase A)</a:t>
            </a:r>
          </a:p>
          <a:p>
            <a:endParaRPr lang="en-US" sz="1800" dirty="0"/>
          </a:p>
          <a:p>
            <a:r>
              <a:rPr lang="en-US" dirty="0" smtClean="0"/>
              <a:t>Daedalus …</a:t>
            </a:r>
          </a:p>
          <a:p>
            <a:pPr lvl="1"/>
            <a:r>
              <a:rPr lang="en-US" dirty="0" smtClean="0"/>
              <a:t>Only 10% of time at low altitudes (elliptical orbit)</a:t>
            </a:r>
            <a:br>
              <a:rPr lang="en-US" dirty="0" smtClean="0"/>
            </a:br>
            <a:r>
              <a:rPr lang="en-US" dirty="0" smtClean="0"/>
              <a:t>but 1000 better resolution of high-degree crustal field compared to Swarm + CHAMP</a:t>
            </a:r>
            <a:br>
              <a:rPr lang="en-US" dirty="0" smtClean="0"/>
            </a:br>
            <a:r>
              <a:rPr lang="en-US" dirty="0" smtClean="0"/>
              <a:t>(provided that Daedalus can provide magnetic data of same quality than Swarm 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451125" cy="172819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54CC"/>
                </a:solidFill>
              </a:rPr>
              <a:t>“Platform” Magnetometer Data </a:t>
            </a:r>
            <a:br>
              <a:rPr lang="en-GB" dirty="0" smtClean="0">
                <a:solidFill>
                  <a:srgbClr val="0054CC"/>
                </a:solidFill>
              </a:rPr>
            </a:br>
            <a:r>
              <a:rPr lang="en-GB" dirty="0" smtClean="0">
                <a:solidFill>
                  <a:srgbClr val="0054CC"/>
                </a:solidFill>
              </a:rPr>
              <a:t>from past and present satellites</a:t>
            </a:r>
            <a:br>
              <a:rPr lang="en-GB" dirty="0" smtClean="0">
                <a:solidFill>
                  <a:srgbClr val="0054CC"/>
                </a:solidFill>
              </a:rPr>
            </a:br>
            <a:r>
              <a:rPr lang="en-GB" dirty="0" smtClean="0">
                <a:solidFill>
                  <a:srgbClr val="0054CC"/>
                </a:solidFill>
              </a:rPr>
              <a:t>in support of Swarm</a:t>
            </a:r>
            <a:br>
              <a:rPr lang="en-GB" dirty="0" smtClean="0">
                <a:solidFill>
                  <a:srgbClr val="0054CC"/>
                </a:solidFill>
              </a:rPr>
            </a:b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95400" y="2060848"/>
            <a:ext cx="97949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kern="0" dirty="0" smtClean="0">
                <a:solidFill>
                  <a:srgbClr val="0054CC"/>
                </a:solidFill>
              </a:rPr>
              <a:t>CryoSat-2 (since 2010</a:t>
            </a:r>
            <a:r>
              <a:rPr lang="en-GB" b="0" kern="0" dirty="0" smtClean="0">
                <a:solidFill>
                  <a:srgbClr val="0054CC"/>
                </a:solidFill>
              </a:rPr>
              <a:t>)</a:t>
            </a:r>
            <a:br>
              <a:rPr lang="en-GB" b="0" kern="0" dirty="0" smtClean="0">
                <a:solidFill>
                  <a:srgbClr val="0054CC"/>
                </a:solidFill>
              </a:rPr>
            </a:br>
            <a:r>
              <a:rPr lang="en-GB" sz="1600" b="0" kern="0" dirty="0">
                <a:solidFill>
                  <a:schemeClr val="tx1"/>
                </a:solidFill>
              </a:rPr>
              <a:t>3 magnetometers, 4 sec sampling</a:t>
            </a:r>
            <a:br>
              <a:rPr lang="en-GB" sz="1600" b="0" kern="0" dirty="0">
                <a:solidFill>
                  <a:schemeClr val="tx1"/>
                </a:solidFill>
              </a:rPr>
            </a:br>
            <a:r>
              <a:rPr lang="en-GB" sz="1600" b="0" kern="0" dirty="0">
                <a:solidFill>
                  <a:schemeClr val="tx1"/>
                </a:solidFill>
              </a:rPr>
              <a:t>Olsen et al</a:t>
            </a:r>
            <a:r>
              <a:rPr lang="en-GB" sz="1600" b="0" kern="0" dirty="0">
                <a:solidFill>
                  <a:schemeClr val="tx1"/>
                </a:solidFill>
              </a:rPr>
              <a:t>., </a:t>
            </a:r>
            <a:r>
              <a:rPr lang="en-GB" sz="1600" b="0" i="1" kern="0" dirty="0">
                <a:solidFill>
                  <a:schemeClr val="tx1"/>
                </a:solidFill>
              </a:rPr>
              <a:t>Magnetic observations from CryoSat-2: Calibration and processing of satellite platform magnetometer </a:t>
            </a:r>
            <a:r>
              <a:rPr lang="en-GB" sz="1600" b="0" i="1" kern="0" dirty="0" smtClean="0">
                <a:solidFill>
                  <a:schemeClr val="tx1"/>
                </a:solidFill>
              </a:rPr>
              <a:t>data</a:t>
            </a:r>
            <a:r>
              <a:rPr lang="en-GB" sz="1600" b="0" kern="0" dirty="0" smtClean="0">
                <a:solidFill>
                  <a:schemeClr val="tx1"/>
                </a:solidFill>
              </a:rPr>
              <a:t>, </a:t>
            </a:r>
            <a:r>
              <a:rPr lang="en-GB" sz="1600" b="0" kern="0" dirty="0" smtClean="0">
                <a:solidFill>
                  <a:schemeClr val="tx1"/>
                </a:solidFill>
              </a:rPr>
              <a:t>Earth Planets Space</a:t>
            </a:r>
            <a:r>
              <a:rPr lang="en-GB" sz="1600" b="0" kern="0" dirty="0">
                <a:solidFill>
                  <a:schemeClr val="tx1"/>
                </a:solidFill>
              </a:rPr>
              <a:t>, 2020, doi:10.1186/s40623-020-01171-9</a:t>
            </a:r>
            <a:r>
              <a:rPr lang="en-GB" sz="2000" b="0" kern="0" dirty="0" smtClean="0">
                <a:solidFill>
                  <a:schemeClr val="tx1"/>
                </a:solidFill>
              </a:rPr>
              <a:t/>
            </a:r>
            <a:br>
              <a:rPr lang="en-GB" sz="2000" b="0" kern="0" dirty="0" smtClean="0">
                <a:solidFill>
                  <a:schemeClr val="tx1"/>
                </a:solidFill>
              </a:rPr>
            </a:br>
            <a:r>
              <a:rPr lang="en-GB" sz="1600" b="0" kern="0" dirty="0" smtClean="0">
                <a:solidFill>
                  <a:schemeClr val="tx1"/>
                </a:solidFill>
              </a:rPr>
              <a:t>daily CDF files in “Swarm-like format” </a:t>
            </a:r>
            <a:r>
              <a:rPr lang="en-GB" sz="1600" b="0" kern="0" dirty="0">
                <a:solidFill>
                  <a:schemeClr val="tx1"/>
                </a:solidFill>
              </a:rPr>
              <a:t>available </a:t>
            </a:r>
            <a:r>
              <a:rPr lang="en-GB" sz="1600" b="0" kern="0" dirty="0" smtClean="0">
                <a:solidFill>
                  <a:schemeClr val="tx1"/>
                </a:solidFill>
              </a:rPr>
              <a:t>at </a:t>
            </a:r>
            <a:r>
              <a:rPr lang="en-GB" sz="1600" b="0" kern="0" dirty="0" smtClean="0">
                <a:solidFill>
                  <a:schemeClr val="tx1"/>
                </a:solidFill>
                <a:hlinkClick r:id="rId2"/>
              </a:rPr>
              <a:t>ftp</a:t>
            </a:r>
            <a:r>
              <a:rPr lang="en-GB" sz="1600" b="0" kern="0" dirty="0">
                <a:solidFill>
                  <a:schemeClr val="tx1"/>
                </a:solidFill>
                <a:hlinkClick r:id="rId2"/>
              </a:rPr>
              <a:t>://swarm-diss.eo.esa.int/#CryoSat-2</a:t>
            </a:r>
            <a:r>
              <a:rPr lang="en-GB" sz="1600" b="0" kern="0" dirty="0" smtClean="0">
                <a:solidFill>
                  <a:schemeClr val="tx1"/>
                </a:solidFill>
                <a:hlinkClick r:id="rId2"/>
              </a:rPr>
              <a:t>/</a:t>
            </a:r>
            <a:endParaRPr lang="en-GB" sz="1600" b="0" kern="0" dirty="0" smtClean="0">
              <a:solidFill>
                <a:schemeClr val="tx1"/>
              </a:solidFill>
            </a:endParaRPr>
          </a:p>
          <a:p>
            <a:r>
              <a:rPr lang="en-GB" sz="1600" b="0" kern="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kern="0" dirty="0" smtClean="0">
                <a:solidFill>
                  <a:srgbClr val="C00000"/>
                </a:solidFill>
              </a:rPr>
              <a:t>GRACE ( </a:t>
            </a:r>
            <a:r>
              <a:rPr lang="en-GB" b="0" kern="0" dirty="0" smtClean="0">
                <a:solidFill>
                  <a:srgbClr val="C00000"/>
                </a:solidFill>
              </a:rPr>
              <a:t>&lt; 2008 – 2017</a:t>
            </a:r>
            <a:r>
              <a:rPr lang="en-GB" b="0" kern="0" dirty="0" smtClean="0">
                <a:solidFill>
                  <a:srgbClr val="C00000"/>
                </a:solidFill>
              </a:rPr>
              <a:t>)</a:t>
            </a:r>
            <a:r>
              <a:rPr lang="en-GB" b="0" kern="0" dirty="0" smtClean="0">
                <a:solidFill>
                  <a:srgbClr val="0054CC"/>
                </a:solidFill>
              </a:rPr>
              <a:t/>
            </a:r>
            <a:br>
              <a:rPr lang="en-GB" b="0" kern="0" dirty="0" smtClean="0">
                <a:solidFill>
                  <a:srgbClr val="0054CC"/>
                </a:solidFill>
              </a:rPr>
            </a:b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2 </a:t>
            </a: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satellites each with 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1 </a:t>
            </a: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magnetometer, 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1 sec </a:t>
            </a: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sampling (since 2008)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Olsen, 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submitted to Earth Planets Space</a:t>
            </a:r>
            <a:b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preliminary daily 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t>CDF files available at </a:t>
            </a:r>
            <a:r>
              <a:rPr lang="en-GB" sz="1600" b="0" kern="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  <a:hlinkClick r:id="rId3"/>
              </a:rPr>
              <a:t>ftp://ftp.spacecenter.dk/data/magnetic-satellites/GRACE</a:t>
            </a:r>
            <a:r>
              <a:rPr lang="en-GB" sz="1600" b="0" kern="0" dirty="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  <a:hlinkClick r:id="rId3"/>
              </a:rPr>
              <a:t>/</a:t>
            </a:r>
            <a:r>
              <a:rPr lang="en-GB" b="0" kern="0" dirty="0" smtClean="0">
                <a:solidFill>
                  <a:srgbClr val="0054CC"/>
                </a:solidFill>
              </a:rPr>
              <a:t/>
            </a:r>
            <a:br>
              <a:rPr lang="en-GB" b="0" kern="0" dirty="0" smtClean="0">
                <a:solidFill>
                  <a:srgbClr val="0054CC"/>
                </a:solidFill>
              </a:rPr>
            </a:br>
            <a:r>
              <a:rPr lang="en-GB" sz="1600" b="0" kern="0" dirty="0">
                <a:solidFill>
                  <a:schemeClr val="tx1"/>
                </a:solidFill>
              </a:rPr>
              <a:t> </a:t>
            </a:r>
            <a:endParaRPr lang="en-GB" b="0" kern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kern="0" dirty="0" smtClean="0">
                <a:solidFill>
                  <a:srgbClr val="0054CC"/>
                </a:solidFill>
              </a:rPr>
              <a:t>GRACE-FO </a:t>
            </a:r>
            <a:r>
              <a:rPr lang="en-GB" b="0" kern="0" dirty="0" smtClean="0">
                <a:solidFill>
                  <a:srgbClr val="0054CC"/>
                </a:solidFill>
              </a:rPr>
              <a:t>(since 2018) </a:t>
            </a:r>
            <a:r>
              <a:rPr lang="en-GB" b="0" kern="0" dirty="0" smtClean="0">
                <a:solidFill>
                  <a:srgbClr val="0054CC"/>
                </a:solidFill>
              </a:rPr>
              <a:t/>
            </a:r>
            <a:br>
              <a:rPr lang="en-GB" b="0" kern="0" dirty="0" smtClean="0">
                <a:solidFill>
                  <a:srgbClr val="0054CC"/>
                </a:solidFill>
              </a:rPr>
            </a:br>
            <a:r>
              <a:rPr lang="en-GB" sz="1600" b="0" kern="0" dirty="0">
                <a:solidFill>
                  <a:schemeClr val="tx1"/>
                </a:solidFill>
              </a:rPr>
              <a:t>2</a:t>
            </a:r>
            <a:r>
              <a:rPr lang="en-GB" sz="1600" b="0" kern="0" dirty="0" smtClean="0">
                <a:solidFill>
                  <a:schemeClr val="tx1"/>
                </a:solidFill>
              </a:rPr>
              <a:t> satellites each with 1 magnetometer, </a:t>
            </a:r>
            <a:r>
              <a:rPr lang="en-GB" sz="1600" b="0" kern="0" dirty="0">
                <a:solidFill>
                  <a:schemeClr val="tx1"/>
                </a:solidFill>
              </a:rPr>
              <a:t>1</a:t>
            </a:r>
            <a:r>
              <a:rPr lang="en-GB" sz="1600" b="0" kern="0" dirty="0" smtClean="0">
                <a:solidFill>
                  <a:schemeClr val="tx1"/>
                </a:solidFill>
              </a:rPr>
              <a:t> </a:t>
            </a:r>
            <a:r>
              <a:rPr lang="en-GB" sz="1600" b="0" kern="0" dirty="0">
                <a:solidFill>
                  <a:schemeClr val="tx1"/>
                </a:solidFill>
              </a:rPr>
              <a:t>sec sampling</a:t>
            </a:r>
            <a:br>
              <a:rPr lang="en-GB" sz="1600" b="0" kern="0" dirty="0">
                <a:solidFill>
                  <a:schemeClr val="tx1"/>
                </a:solidFill>
              </a:rPr>
            </a:br>
            <a:r>
              <a:rPr lang="en-GB" sz="1600" b="0" kern="0" dirty="0" err="1" smtClean="0">
                <a:solidFill>
                  <a:schemeClr val="tx1"/>
                </a:solidFill>
              </a:rPr>
              <a:t>Stolle</a:t>
            </a:r>
            <a:r>
              <a:rPr lang="en-GB" sz="1600" b="0" kern="0" dirty="0" smtClean="0">
                <a:solidFill>
                  <a:schemeClr val="tx1"/>
                </a:solidFill>
              </a:rPr>
              <a:t> </a:t>
            </a:r>
            <a:r>
              <a:rPr lang="en-GB" sz="1600" b="0" kern="0" dirty="0">
                <a:solidFill>
                  <a:schemeClr val="tx1"/>
                </a:solidFill>
              </a:rPr>
              <a:t>et al., </a:t>
            </a:r>
            <a:r>
              <a:rPr lang="en-GB" sz="1600" b="0" kern="0" dirty="0" smtClean="0">
                <a:solidFill>
                  <a:schemeClr val="tx1"/>
                </a:solidFill>
              </a:rPr>
              <a:t>submitted to </a:t>
            </a:r>
            <a:r>
              <a:rPr lang="en-GB" sz="1600" b="0" kern="0" dirty="0">
                <a:solidFill>
                  <a:schemeClr val="tx1"/>
                </a:solidFill>
              </a:rPr>
              <a:t>Earth Planets </a:t>
            </a:r>
            <a:r>
              <a:rPr lang="en-GB" sz="1600" b="0" kern="0" dirty="0" smtClean="0">
                <a:solidFill>
                  <a:schemeClr val="tx1"/>
                </a:solidFill>
              </a:rPr>
              <a:t>Space</a:t>
            </a:r>
            <a:r>
              <a:rPr lang="en-GB" sz="1600" b="0" kern="0" dirty="0">
                <a:solidFill>
                  <a:schemeClr val="tx1"/>
                </a:solidFill>
              </a:rPr>
              <a:t/>
            </a:r>
            <a:br>
              <a:rPr lang="en-GB" sz="1600" b="0" kern="0" dirty="0">
                <a:solidFill>
                  <a:schemeClr val="tx1"/>
                </a:solidFill>
              </a:rPr>
            </a:br>
            <a:r>
              <a:rPr lang="en-GB" sz="1600" b="0" kern="0" dirty="0">
                <a:solidFill>
                  <a:schemeClr val="tx1"/>
                </a:solidFill>
              </a:rPr>
              <a:t>daily CDF files </a:t>
            </a:r>
            <a:r>
              <a:rPr lang="en-GB" sz="1600" b="0" kern="0" dirty="0" smtClean="0">
                <a:solidFill>
                  <a:schemeClr val="tx1"/>
                </a:solidFill>
              </a:rPr>
              <a:t>available </a:t>
            </a:r>
            <a:r>
              <a:rPr lang="en-GB" sz="1600" b="0" kern="0" dirty="0">
                <a:solidFill>
                  <a:schemeClr val="tx1"/>
                </a:solidFill>
              </a:rPr>
              <a:t>at </a:t>
            </a:r>
            <a:r>
              <a:rPr lang="en-GB" sz="1600" b="0" kern="0" dirty="0">
                <a:solidFill>
                  <a:schemeClr val="tx1"/>
                </a:solidFill>
                <a:hlinkClick r:id="rId4"/>
              </a:rPr>
              <a:t>ftp://isdcftp.gfz-potsdam.de/grace-fo/MAGNETIC_FIELD</a:t>
            </a:r>
            <a:r>
              <a:rPr lang="en-GB" sz="1600" b="0" kern="0" dirty="0" smtClean="0">
                <a:solidFill>
                  <a:schemeClr val="tx1"/>
                </a:solidFill>
                <a:hlinkClick r:id="rId4"/>
              </a:rPr>
              <a:t>/</a:t>
            </a:r>
            <a:endParaRPr lang="en-GB" sz="1600" b="0" kern="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b="0" kern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0" kern="0" dirty="0">
                <a:solidFill>
                  <a:schemeClr val="tx1"/>
                </a:solidFill>
              </a:rPr>
              <a:t/>
            </a:r>
            <a:br>
              <a:rPr lang="en-GB" sz="1600" b="0" kern="0" dirty="0">
                <a:solidFill>
                  <a:schemeClr val="tx1"/>
                </a:solidFill>
              </a:rPr>
            </a:br>
            <a:r>
              <a:rPr lang="en-GB" b="0" kern="0" dirty="0" smtClean="0">
                <a:solidFill>
                  <a:srgbClr val="0054CC"/>
                </a:solidFill>
              </a:rPr>
              <a:t/>
            </a:r>
            <a:br>
              <a:rPr lang="en-GB" b="0" kern="0" dirty="0" smtClean="0">
                <a:solidFill>
                  <a:srgbClr val="0054CC"/>
                </a:solidFill>
              </a:rPr>
            </a:b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774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GRACE 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924944"/>
            <a:ext cx="10109512" cy="3766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68" y="1307675"/>
            <a:ext cx="11593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7188"/>
            <a:r>
              <a:rPr lang="en-GB" sz="2000" dirty="0" smtClean="0">
                <a:solidFill>
                  <a:srgbClr val="00B050"/>
                </a:solidFill>
              </a:rPr>
              <a:t>+	2 years overlap before and after CHAMP/Swarm data gap</a:t>
            </a:r>
          </a:p>
          <a:p>
            <a:pPr marL="342900" indent="-342900" defTabSz="357188">
              <a:buFontTx/>
              <a:buChar char="-"/>
            </a:pPr>
            <a:r>
              <a:rPr lang="en-GB" sz="2000" dirty="0" smtClean="0">
                <a:solidFill>
                  <a:srgbClr val="C00000"/>
                </a:solidFill>
              </a:rPr>
              <a:t>12 bit magnetometer, 26 </a:t>
            </a:r>
            <a:r>
              <a:rPr lang="en-GB" sz="2000" dirty="0" err="1" smtClean="0">
                <a:solidFill>
                  <a:srgbClr val="C00000"/>
                </a:solidFill>
              </a:rPr>
              <a:t>nT</a:t>
            </a:r>
            <a:r>
              <a:rPr lang="en-GB" sz="2000" dirty="0" smtClean="0">
                <a:solidFill>
                  <a:srgbClr val="C00000"/>
                </a:solidFill>
              </a:rPr>
              <a:t> quantisation steps (7.5 </a:t>
            </a:r>
            <a:r>
              <a:rPr lang="en-GB" sz="2000" dirty="0" err="1" smtClean="0">
                <a:solidFill>
                  <a:srgbClr val="C00000"/>
                </a:solidFill>
              </a:rPr>
              <a:t>nT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</a:rPr>
              <a:t>rms</a:t>
            </a:r>
            <a:r>
              <a:rPr lang="en-GB" sz="2000" dirty="0" smtClean="0">
                <a:solidFill>
                  <a:srgbClr val="C00000"/>
                </a:solidFill>
              </a:rPr>
              <a:t> quantisation noise)</a:t>
            </a:r>
          </a:p>
          <a:p>
            <a:pPr marL="342900" indent="-342900" defTabSz="357188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v</a:t>
            </a:r>
            <a:r>
              <a:rPr lang="en-GB" sz="2000" dirty="0" smtClean="0">
                <a:solidFill>
                  <a:srgbClr val="C00000"/>
                </a:solidFill>
              </a:rPr>
              <a:t>ery large (&gt; 1000 </a:t>
            </a:r>
            <a:r>
              <a:rPr lang="en-GB" sz="2000" dirty="0" err="1" smtClean="0">
                <a:solidFill>
                  <a:srgbClr val="C00000"/>
                </a:solidFill>
              </a:rPr>
              <a:t>nT</a:t>
            </a:r>
            <a:r>
              <a:rPr lang="en-GB" sz="2000" dirty="0" smtClean="0">
                <a:solidFill>
                  <a:srgbClr val="C00000"/>
                </a:solidFill>
              </a:rPr>
              <a:t>) magnetorquer disturbance</a:t>
            </a:r>
          </a:p>
          <a:p>
            <a:pPr marL="342900" indent="-342900" defTabSz="357188">
              <a:buFontTx/>
              <a:buChar char="-"/>
            </a:pPr>
            <a:r>
              <a:rPr lang="en-GB" sz="2000" dirty="0">
                <a:solidFill>
                  <a:srgbClr val="C00000"/>
                </a:solidFill>
              </a:rPr>
              <a:t>p</a:t>
            </a:r>
            <a:r>
              <a:rPr lang="en-GB" sz="2000" dirty="0" smtClean="0">
                <a:solidFill>
                  <a:srgbClr val="C00000"/>
                </a:solidFill>
              </a:rPr>
              <a:t>resently no HK data (solar array and battery currents, temperatures …) available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03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118 months (Jan 2008 – Oct 2017) </a:t>
            </a:r>
          </a:p>
          <a:p>
            <a:r>
              <a:rPr lang="en-GB" dirty="0" smtClean="0"/>
              <a:t>12 “classical” calibrations parameters (3 offsets, 3 scale values, </a:t>
            </a:r>
            <a:br>
              <a:rPr lang="en-GB" dirty="0" smtClean="0"/>
            </a:br>
            <a:r>
              <a:rPr lang="en-GB" dirty="0" smtClean="0"/>
              <a:t>3 non-</a:t>
            </a:r>
            <a:r>
              <a:rPr lang="en-GB" dirty="0" err="1" smtClean="0"/>
              <a:t>orthogonalities</a:t>
            </a:r>
            <a:r>
              <a:rPr lang="en-GB" dirty="0" smtClean="0"/>
              <a:t>, 3 Euler angles) estimated in monthly bins</a:t>
            </a:r>
            <a:br>
              <a:rPr lang="en-GB" dirty="0" smtClean="0"/>
            </a:br>
            <a:r>
              <a:rPr lang="en-GB" dirty="0" smtClean="0"/>
              <a:t>								118 x 12 = 1416 parameters</a:t>
            </a:r>
          </a:p>
          <a:p>
            <a:r>
              <a:rPr lang="en-GB" dirty="0"/>
              <a:t>w</a:t>
            </a:r>
            <a:r>
              <a:rPr lang="en-GB" dirty="0" smtClean="0"/>
              <a:t>eak regularisation of month-to-month variation</a:t>
            </a:r>
          </a:p>
          <a:p>
            <a:r>
              <a:rPr lang="en-GB" dirty="0" smtClean="0"/>
              <a:t>“common parameters” (assumed to be valid for whole mission)</a:t>
            </a:r>
            <a:br>
              <a:rPr lang="en-GB" dirty="0" smtClean="0"/>
            </a:br>
            <a:r>
              <a:rPr lang="en-GB" dirty="0" smtClean="0"/>
              <a:t>3 x 3 matrix of magnetorquer magnetic signature: 			   9 parameters</a:t>
            </a:r>
            <a:br>
              <a:rPr lang="en-GB" dirty="0" smtClean="0"/>
            </a:br>
            <a:r>
              <a:rPr lang="en-GB" dirty="0" smtClean="0"/>
              <a:t>magnetometer non-</a:t>
            </a:r>
            <a:r>
              <a:rPr lang="en-GB" dirty="0" err="1" smtClean="0"/>
              <a:t>linearities</a:t>
            </a:r>
            <a:r>
              <a:rPr lang="en-GB" dirty="0" smtClean="0"/>
              <a:t> and sensor cross-talk: 		 48 parameters</a:t>
            </a:r>
          </a:p>
          <a:p>
            <a:r>
              <a:rPr lang="en-GB" dirty="0" smtClean="0"/>
              <a:t>Total of 1473 model parameters estimated by robust inversion </a:t>
            </a:r>
            <a:br>
              <a:rPr lang="en-GB" dirty="0" smtClean="0"/>
            </a:br>
            <a:r>
              <a:rPr lang="en-GB" dirty="0" smtClean="0"/>
              <a:t>by minimizing average of </a:t>
            </a:r>
            <a:br>
              <a:rPr lang="en-GB" dirty="0" smtClean="0"/>
            </a:br>
            <a:r>
              <a:rPr lang="en-GB" dirty="0" smtClean="0"/>
              <a:t>where </a:t>
            </a:r>
            <a:r>
              <a:rPr lang="en-GB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mod,CRF</a:t>
            </a:r>
            <a:r>
              <a:rPr lang="en-GB" dirty="0" smtClean="0"/>
              <a:t> is given by CHAOS-7 model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157192"/>
            <a:ext cx="3982629" cy="3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476672"/>
            <a:ext cx="11523133" cy="693737"/>
          </a:xfrm>
        </p:spPr>
        <p:txBody>
          <a:bodyPr/>
          <a:lstStyle/>
          <a:p>
            <a:r>
              <a:rPr lang="en-GB" dirty="0" smtClean="0"/>
              <a:t>Daily mean and </a:t>
            </a:r>
            <a:r>
              <a:rPr lang="en-GB" dirty="0" err="1" smtClean="0"/>
              <a:t>rms</a:t>
            </a:r>
            <a:r>
              <a:rPr lang="en-GB" dirty="0" smtClean="0"/>
              <a:t> misfit in dependence on Local Time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01" y="1412776"/>
            <a:ext cx="5639855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" y="1397536"/>
            <a:ext cx="5669934" cy="51571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126288" y="1000160"/>
            <a:ext cx="111857" cy="5661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191936" y="1043444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</a:rPr>
              <a:t>d</a:t>
            </a:r>
            <a:r>
              <a:rPr lang="en-GB" sz="1800" dirty="0" smtClean="0">
                <a:solidFill>
                  <a:srgbClr val="0070C0"/>
                </a:solidFill>
              </a:rPr>
              <a:t>aily mean values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839" y="1028204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</a:rPr>
              <a:t>d</a:t>
            </a:r>
            <a:r>
              <a:rPr lang="en-GB" sz="1800" dirty="0" smtClean="0">
                <a:solidFill>
                  <a:srgbClr val="0070C0"/>
                </a:solidFill>
              </a:rPr>
              <a:t>aily </a:t>
            </a:r>
            <a:r>
              <a:rPr lang="en-GB" sz="1800" dirty="0" err="1" smtClean="0">
                <a:solidFill>
                  <a:srgbClr val="0070C0"/>
                </a:solidFill>
              </a:rPr>
              <a:t>rms</a:t>
            </a:r>
            <a:r>
              <a:rPr lang="en-GB" sz="1800" dirty="0" smtClean="0">
                <a:solidFill>
                  <a:srgbClr val="0070C0"/>
                </a:solidFill>
              </a:rPr>
              <a:t> misfit  values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8220" y="3292147"/>
            <a:ext cx="3500694" cy="120032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A656"/>
                </a:solidFill>
              </a:rPr>
              <a:t>Bending of boom</a:t>
            </a:r>
            <a:br>
              <a:rPr lang="en-GB" b="1" dirty="0" smtClean="0">
                <a:solidFill>
                  <a:srgbClr val="FFA656"/>
                </a:solidFill>
              </a:rPr>
            </a:br>
            <a:r>
              <a:rPr lang="en-GB" dirty="0" smtClean="0">
                <a:solidFill>
                  <a:srgbClr val="FFA656"/>
                </a:solidFill>
              </a:rPr>
              <a:t>since mainly in </a:t>
            </a:r>
            <a:r>
              <a:rPr lang="en-GB" dirty="0" smtClean="0">
                <a:solidFill>
                  <a:srgbClr val="FFA656"/>
                </a:solidFill>
                <a:latin typeface="Symbol" panose="05050102010706020507" pitchFamily="18" charset="2"/>
              </a:rPr>
              <a:t>D</a:t>
            </a:r>
            <a:r>
              <a:rPr lang="en-GB" b="1" dirty="0" smtClean="0">
                <a:solidFill>
                  <a:srgbClr val="FFA656"/>
                </a:solidFill>
              </a:rPr>
              <a:t>B</a:t>
            </a:r>
            <a:r>
              <a:rPr lang="en-GB" dirty="0" smtClean="0">
                <a:solidFill>
                  <a:srgbClr val="FFA656"/>
                </a:solidFill>
              </a:rPr>
              <a:t> </a:t>
            </a:r>
            <a:br>
              <a:rPr lang="en-GB" dirty="0" smtClean="0">
                <a:solidFill>
                  <a:srgbClr val="FFA656"/>
                </a:solidFill>
              </a:rPr>
            </a:br>
            <a:r>
              <a:rPr lang="en-GB" dirty="0" smtClean="0">
                <a:solidFill>
                  <a:srgbClr val="FFA656"/>
                </a:solidFill>
              </a:rPr>
              <a:t>but </a:t>
            </a:r>
            <a:r>
              <a:rPr lang="en-GB" dirty="0">
                <a:solidFill>
                  <a:srgbClr val="FFA656"/>
                </a:solidFill>
              </a:rPr>
              <a:t>w</a:t>
            </a:r>
            <a:r>
              <a:rPr lang="en-GB" dirty="0" smtClean="0">
                <a:solidFill>
                  <a:srgbClr val="FFA656"/>
                </a:solidFill>
              </a:rPr>
              <a:t>eaker in </a:t>
            </a:r>
            <a:r>
              <a:rPr lang="en-GB" dirty="0">
                <a:solidFill>
                  <a:srgbClr val="FFA656"/>
                </a:solidFill>
                <a:latin typeface="Symbol" panose="05050102010706020507" pitchFamily="18" charset="2"/>
              </a:rPr>
              <a:t>D</a:t>
            </a:r>
            <a:r>
              <a:rPr lang="en-GB" dirty="0" smtClean="0">
                <a:solidFill>
                  <a:srgbClr val="FFA656"/>
                </a:solidFill>
              </a:rPr>
              <a:t>F</a:t>
            </a:r>
            <a:endParaRPr lang="en-GB" dirty="0">
              <a:solidFill>
                <a:srgbClr val="FFA656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 rot="19233849">
            <a:off x="5810073" y="2489264"/>
            <a:ext cx="6651884" cy="2564904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4" y="2872972"/>
            <a:ext cx="4114259" cy="120032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A656"/>
                </a:solidFill>
              </a:rPr>
              <a:t>Magnetic disturbance of solar arrays / batteries ?</a:t>
            </a:r>
            <a:br>
              <a:rPr lang="en-GB" b="1" dirty="0" smtClean="0">
                <a:solidFill>
                  <a:srgbClr val="FFA656"/>
                </a:solidFill>
              </a:rPr>
            </a:br>
            <a:r>
              <a:rPr lang="en-GB" dirty="0" smtClean="0">
                <a:solidFill>
                  <a:srgbClr val="FFA656"/>
                </a:solidFill>
              </a:rPr>
              <a:t>since also in </a:t>
            </a:r>
            <a:r>
              <a:rPr lang="en-GB" dirty="0">
                <a:solidFill>
                  <a:srgbClr val="FFA656"/>
                </a:solidFill>
                <a:latin typeface="Symbol" panose="05050102010706020507" pitchFamily="18" charset="2"/>
              </a:rPr>
              <a:t>D</a:t>
            </a:r>
            <a:r>
              <a:rPr lang="en-GB" dirty="0" smtClean="0">
                <a:solidFill>
                  <a:srgbClr val="FFA656"/>
                </a:solidFill>
              </a:rPr>
              <a:t>F</a:t>
            </a:r>
            <a:endParaRPr lang="en-GB" dirty="0">
              <a:solidFill>
                <a:srgbClr val="FFA656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18344" y="3700264"/>
            <a:ext cx="3139496" cy="2564904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11523133" cy="693737"/>
          </a:xfrm>
        </p:spPr>
        <p:txBody>
          <a:bodyPr/>
          <a:lstStyle/>
          <a:p>
            <a:r>
              <a:rPr lang="en-GB" dirty="0" smtClean="0"/>
              <a:t>GRACE-A magnetic residuals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" y="1052736"/>
            <a:ext cx="8334991" cy="5544368"/>
          </a:xfrm>
        </p:spPr>
      </p:pic>
      <p:sp>
        <p:nvSpPr>
          <p:cNvPr id="5" name="Rectangle 4"/>
          <p:cNvSpPr/>
          <p:nvPr/>
        </p:nvSpPr>
        <p:spPr>
          <a:xfrm>
            <a:off x="8806735" y="1170409"/>
            <a:ext cx="29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 smtClean="0"/>
              <a:t>10 – 19 August 2010</a:t>
            </a:r>
            <a:br>
              <a:rPr lang="en-GB" sz="1800" dirty="0" smtClean="0"/>
            </a:br>
            <a:r>
              <a:rPr lang="en-GB" sz="1800" dirty="0" smtClean="0"/>
              <a:t>removal </a:t>
            </a:r>
            <a:r>
              <a:rPr lang="en-GB" sz="1800" dirty="0"/>
              <a:t>of CHAOS-7 </a:t>
            </a:r>
            <a:r>
              <a:rPr lang="en-GB" sz="1800" dirty="0" smtClean="0"/>
              <a:t>model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456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96752"/>
            <a:ext cx="11451125" cy="259228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54CC"/>
                </a:solidFill>
              </a:rPr>
              <a:t>Lithospheric field determination using </a:t>
            </a:r>
            <a:br>
              <a:rPr lang="en-GB" dirty="0">
                <a:solidFill>
                  <a:srgbClr val="0054CC"/>
                </a:solidFill>
              </a:rPr>
            </a:br>
            <a:r>
              <a:rPr lang="en-GB" dirty="0">
                <a:solidFill>
                  <a:srgbClr val="0054CC"/>
                </a:solidFill>
              </a:rPr>
              <a:t>ultra-low elliptical satellite </a:t>
            </a:r>
            <a:r>
              <a:rPr lang="en-GB" dirty="0" smtClean="0">
                <a:solidFill>
                  <a:srgbClr val="0054CC"/>
                </a:solidFill>
              </a:rPr>
              <a:t>orbits</a:t>
            </a:r>
            <a:br>
              <a:rPr lang="en-GB" dirty="0" smtClean="0">
                <a:solidFill>
                  <a:srgbClr val="0054CC"/>
                </a:solidFill>
              </a:rPr>
            </a:br>
            <a:r>
              <a:rPr lang="en-GB" dirty="0" smtClean="0">
                <a:solidFill>
                  <a:srgbClr val="0054CC"/>
                </a:solidFill>
              </a:rPr>
              <a:t/>
            </a:r>
            <a:br>
              <a:rPr lang="en-GB" dirty="0" smtClean="0">
                <a:solidFill>
                  <a:srgbClr val="0054CC"/>
                </a:solidFill>
              </a:rPr>
            </a:br>
            <a:r>
              <a:rPr lang="en-GB" dirty="0" smtClean="0">
                <a:solidFill>
                  <a:srgbClr val="0054CC"/>
                </a:solidFill>
              </a:rPr>
              <a:t>The </a:t>
            </a:r>
            <a:r>
              <a:rPr lang="en-GB" dirty="0">
                <a:solidFill>
                  <a:srgbClr val="0054CC"/>
                </a:solidFill>
              </a:rPr>
              <a:t>Daedalus </a:t>
            </a:r>
            <a:r>
              <a:rPr lang="en-GB" dirty="0" smtClean="0">
                <a:solidFill>
                  <a:srgbClr val="0054CC"/>
                </a:solidFill>
              </a:rPr>
              <a:t>satellite mission</a:t>
            </a:r>
            <a:r>
              <a:rPr lang="en-GB" dirty="0">
                <a:solidFill>
                  <a:srgbClr val="0054CC"/>
                </a:solidFill>
              </a:rPr>
              <a:t/>
            </a:r>
            <a:br>
              <a:rPr lang="en-GB" dirty="0">
                <a:solidFill>
                  <a:srgbClr val="0054CC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0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620688"/>
            <a:ext cx="11523133" cy="693737"/>
          </a:xfrm>
        </p:spPr>
        <p:txBody>
          <a:bodyPr/>
          <a:lstStyle/>
          <a:p>
            <a:r>
              <a:rPr lang="en-GB" dirty="0" smtClean="0"/>
              <a:t>Daedalus – one of 3 ESA EE-10 candidate missions in Phase 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science goal: to investigate physical processes in the lower thermosphere and ionosphere (“</a:t>
            </a:r>
            <a:r>
              <a:rPr lang="en-GB" dirty="0" err="1" smtClean="0"/>
              <a:t>ignorosphere</a:t>
            </a:r>
            <a:r>
              <a:rPr lang="en-GB" dirty="0" smtClean="0"/>
              <a:t>”)</a:t>
            </a:r>
            <a:br>
              <a:rPr lang="en-GB" dirty="0" smtClean="0"/>
            </a:br>
            <a:r>
              <a:rPr lang="en-GB" dirty="0" smtClean="0"/>
              <a:t>e.g. “Joule heating” and related space-weather phenomena</a:t>
            </a:r>
          </a:p>
          <a:p>
            <a:r>
              <a:rPr lang="en-GB" dirty="0" smtClean="0"/>
              <a:t>In-situ measurements at low altitudes – never done before!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Highly elliptical orbit 140 x 1500 km </a:t>
            </a:r>
            <a:r>
              <a:rPr lang="en-GB" dirty="0" smtClean="0"/>
              <a:t>(threshold), down to 120 km (target)</a:t>
            </a:r>
          </a:p>
          <a:p>
            <a:endParaRPr lang="en-GB" dirty="0"/>
          </a:p>
          <a:p>
            <a:r>
              <a:rPr lang="en-GB" dirty="0" smtClean="0"/>
              <a:t>Suite of instruments including </a:t>
            </a:r>
            <a:r>
              <a:rPr lang="en-GB" dirty="0" smtClean="0"/>
              <a:t>(absolute) </a:t>
            </a:r>
            <a:r>
              <a:rPr lang="en-GB" dirty="0" smtClean="0">
                <a:solidFill>
                  <a:srgbClr val="C00000"/>
                </a:solidFill>
              </a:rPr>
              <a:t>magnetometers</a:t>
            </a:r>
            <a:endParaRPr lang="en-GB" dirty="0" smtClean="0">
              <a:solidFill>
                <a:srgbClr val="C00000"/>
              </a:solidFill>
            </a:endParaRPr>
          </a:p>
          <a:p>
            <a:endParaRPr lang="en-GB" dirty="0"/>
          </a:p>
          <a:p>
            <a:r>
              <a:rPr lang="en-GB" dirty="0" smtClean="0"/>
              <a:t>Presently in Phase-0, ready for Phase-A (decision </a:t>
            </a:r>
            <a:r>
              <a:rPr lang="en-GB" dirty="0" smtClean="0"/>
              <a:t>at end </a:t>
            </a:r>
            <a:r>
              <a:rPr lang="en-GB" dirty="0" smtClean="0"/>
              <a:t>of November 2020)</a:t>
            </a:r>
          </a:p>
        </p:txBody>
      </p:sp>
    </p:spTree>
    <p:extLst>
      <p:ext uri="{BB962C8B-B14F-4D97-AF65-F5344CB8AC3E}">
        <p14:creationId xmlns:p14="http://schemas.microsoft.com/office/powerpoint/2010/main" val="32816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5" y="396734"/>
            <a:ext cx="11352178" cy="588186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+mn-lt"/>
              </a:rPr>
              <a:t>Lithospheric Magnetic Signature at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GB" sz="3600" dirty="0" smtClean="0">
                <a:solidFill>
                  <a:srgbClr val="0070C0"/>
                </a:solidFill>
                <a:latin typeface="+mn-lt"/>
              </a:rPr>
              <a:t>arious Altitudes</a:t>
            </a:r>
            <a:endParaRPr lang="en-GB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6240" y="3878318"/>
            <a:ext cx="3893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Lithospheric field power </a:t>
            </a:r>
            <a:br>
              <a:rPr lang="en-GB" sz="2000" i="1" dirty="0" smtClean="0"/>
            </a:br>
            <a:r>
              <a:rPr lang="en-GB" sz="2000" i="1" dirty="0" smtClean="0"/>
              <a:t>at SH degree n = 120 </a:t>
            </a:r>
            <a:br>
              <a:rPr lang="en-GB" sz="2000" i="1" dirty="0" smtClean="0"/>
            </a:br>
            <a:r>
              <a:rPr lang="en-GB" sz="2000" i="1" dirty="0" smtClean="0"/>
              <a:t>( = 420 km horizontal scale) is </a:t>
            </a:r>
            <a:r>
              <a:rPr lang="en-GB" sz="2000" i="1" dirty="0"/>
              <a:t>5</a:t>
            </a:r>
            <a:r>
              <a:rPr lang="en-GB" sz="2000" i="1" dirty="0" smtClean="0"/>
              <a:t>00 times stronger at 140 </a:t>
            </a:r>
            <a:r>
              <a:rPr lang="en-GB" sz="2000" i="1" dirty="0"/>
              <a:t>km altitude </a:t>
            </a:r>
            <a:r>
              <a:rPr lang="en-GB" sz="2000" i="1" dirty="0" smtClean="0"/>
              <a:t>compared to 300 km altitude (end of Swarm mission), and 10</a:t>
            </a:r>
            <a:r>
              <a:rPr lang="en-GB" sz="2000" i="1" baseline="30000" dirty="0" smtClean="0"/>
              <a:t>5</a:t>
            </a:r>
            <a:r>
              <a:rPr lang="en-GB" sz="2000" i="1" dirty="0" smtClean="0"/>
              <a:t> times stronger as presently seen by Swarm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53846"/>
            <a:ext cx="7992888" cy="5715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53846"/>
            <a:ext cx="7992888" cy="5715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53846"/>
            <a:ext cx="7992888" cy="5715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53846"/>
            <a:ext cx="7992888" cy="5715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53846"/>
            <a:ext cx="7992888" cy="5715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1504" y="1890584"/>
            <a:ext cx="7776864" cy="1384995"/>
          </a:xfrm>
          <a:prstGeom prst="rect">
            <a:avLst/>
          </a:prstGeom>
          <a:solidFill>
            <a:schemeClr val="bg1"/>
          </a:solidFill>
          <a:effectLst>
            <a:outerShdw blurRad="114300" dist="38100" dir="5400000" sx="104000" sy="104000" algn="t" rotWithShape="0">
              <a:prstClr val="black">
                <a:alpha val="3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Rule of thumb: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Detection of magnetic structure of spatial size </a:t>
            </a:r>
            <a:r>
              <a:rPr lang="en-GB" sz="2800" i="1" dirty="0" smtClean="0">
                <a:solidFill>
                  <a:srgbClr val="C00000"/>
                </a:solidFill>
              </a:rPr>
              <a:t>h</a:t>
            </a:r>
            <a:r>
              <a:rPr lang="en-GB" sz="2800" dirty="0" smtClean="0">
                <a:solidFill>
                  <a:srgbClr val="C00000"/>
                </a:solidFill>
              </a:rPr>
              <a:t> requires observations from distances &lt; </a:t>
            </a:r>
            <a:r>
              <a:rPr lang="en-GB" sz="2800" i="1" dirty="0" smtClean="0">
                <a:solidFill>
                  <a:srgbClr val="C00000"/>
                </a:solidFill>
              </a:rPr>
              <a:t>h</a:t>
            </a:r>
            <a:endParaRPr lang="en-GB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633,296"/>
  <p:tag name="LATEXADDIN" val="\documentclass{article}&#10;\usepackage{amsmath}&#10;\pagestyle{empty}&#10;\begin{document}&#10;&#10;$$&#10;  |\Delta {\bf B}|^2 = |{\bf B}_\text{CRF}  - {\bf B}_\text{mod,CRF} |^2,&#10;  $$ &#10;&#10;&#10;\end{document}"/>
  <p:tag name="IGUANATEXSIZE" val="2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470,9411"/>
  <p:tag name="LATEXADDIN" val="\documentclass{article}&#10;\usepackage{amsmath}&#10;\pagestyle{empty}&#10;\begin{document}&#10;&#10;$$&#10;\bf d = G  m &#10;$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470,9411"/>
  <p:tag name="LATEXADDIN" val="\documentclass{article}&#10;\usepackage{amsmath}&#10;\pagestyle{empty}&#10;\begin{document}&#10;&#10;$$&#10;\bf d = G  m &#10;$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9487"/>
  <p:tag name="ORIGINALWIDTH" val="1310,086"/>
  <p:tag name="LATEXADDIN" val="\documentclass{article}&#10;\usepackage{amsmath}&#10;\pagestyle{empty}&#10;\begin{document}&#10;&#10;\begin{eqnarray*}&#10;{\bf C}_m &amp;=&amp; \left({\bf G}^T {\bf C}_d^{-1} {\bf G} \right)^{-1} \\&#10;&amp;=&amp; \sigma_0^2 \left({\bf G}^T {\bf G} \right)^{-1}&#10;\end{eqnarray*}&#10;&#10;&#10;&#10;\end{document}"/>
  <p:tag name="IGUANATEXSIZE" val="20"/>
  <p:tag name="IGUANATEXCURSOR" val="1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470,9411"/>
  <p:tag name="LATEXADDIN" val="\documentclass{article}&#10;\usepackage{amsmath}&#10;\pagestyle{empty}&#10;\begin{document}&#10;&#10;$$&#10;\bf d = G  m &#10;$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9487"/>
  <p:tag name="ORIGINALWIDTH" val="1310,086"/>
  <p:tag name="LATEXADDIN" val="\documentclass{article}&#10;\usepackage{amsmath}&#10;\pagestyle{empty}&#10;\begin{document}&#10;&#10;\begin{eqnarray*}&#10;{\bf C}_m &amp;=&amp; \left({\bf G}^T {\bf C}_d^{-1} {\bf G} \right)^{-1} \\&#10;&amp;=&amp; \sigma_0^2 \left({\bf G}^T {\bf G} \right)^{-1}&#10;\end{eqnarray*}&#10;&#10;&#10;&#10;\end{document}"/>
  <p:tag name="IGUANATEXSIZE" val="20"/>
  <p:tag name="IGUANATEXCURSOR" val="1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Swarm_DISC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3D7BC9E2-5910-4D9C-91A4-0D84E83B4301}" vid="{2C46D66F-438F-4745-862E-6B383508E2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Swarm_DISC_PPT_Template_16_9</Template>
  <TotalTime>8248</TotalTime>
  <Words>346</Words>
  <Application>Microsoft Office PowerPoint</Application>
  <PresentationFormat>Widescreen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Symbol</vt:lpstr>
      <vt:lpstr>Tahoma</vt:lpstr>
      <vt:lpstr>Times</vt:lpstr>
      <vt:lpstr>Times New Roman</vt:lpstr>
      <vt:lpstr>Swarm_DISC_PPT_Template</vt:lpstr>
      <vt:lpstr>Satellites in support of “Internal Field” Swarm Science GRACE platform magnetometer data    and lithospheric field modelling   using proposed EOP Daedalus satellite  </vt:lpstr>
      <vt:lpstr>“Platform” Magnetometer Data  from past and present satellites in support of Swarm </vt:lpstr>
      <vt:lpstr>Why GRACE ?</vt:lpstr>
      <vt:lpstr>Calibration steps</vt:lpstr>
      <vt:lpstr>Daily mean and rms misfit in dependence on Local Time</vt:lpstr>
      <vt:lpstr>GRACE-A magnetic residuals</vt:lpstr>
      <vt:lpstr>Lithospheric field determination using  ultra-low elliptical satellite orbits  The Daedalus satellite mission </vt:lpstr>
      <vt:lpstr>Daedalus – one of 3 ESA EE-10 candidate missions in Phase 0</vt:lpstr>
      <vt:lpstr>Lithospheric Magnetic Signature at Various Altitudes</vt:lpstr>
      <vt:lpstr>Daedalus – one of 3 ESA EE-10 candidate missions in Phase 0</vt:lpstr>
      <vt:lpstr>Altitude distribution of simulated Daedalus orbits</vt:lpstr>
      <vt:lpstr>Latitude of perigee</vt:lpstr>
      <vt:lpstr>From magnetic field measurement to global model</vt:lpstr>
      <vt:lpstr>From magnetic field measurement to global model</vt:lpstr>
      <vt:lpstr>Variances of Gauss coefficients</vt:lpstr>
      <vt:lpstr>Variances of Gauss coefficients</vt:lpstr>
      <vt:lpstr>Improvement of elliptical vs reference orbit</vt:lpstr>
      <vt:lpstr>Conclusions</vt:lpstr>
    </vt:vector>
  </TitlesOfParts>
  <Manager>Swarm, SCARF, L2PS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Failure Cases</dc:subject>
  <dc:creator>Nils Olsen</dc:creator>
  <cp:keywords>Swarm, SCARF, L2PS, DSAT, Test Result, CI</cp:keywords>
  <cp:lastModifiedBy>Nils Olsen</cp:lastModifiedBy>
  <cp:revision>115</cp:revision>
  <cp:lastPrinted>2011-06-15T12:53:26Z</cp:lastPrinted>
  <dcterms:created xsi:type="dcterms:W3CDTF">2019-05-10T11:08:45Z</dcterms:created>
  <dcterms:modified xsi:type="dcterms:W3CDTF">2020-10-04T19:44:28Z</dcterms:modified>
</cp:coreProperties>
</file>