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26" r:id="rId5"/>
  </p:sldMasterIdLst>
  <p:notesMasterIdLst>
    <p:notesMasterId r:id="rId38"/>
  </p:notesMasterIdLst>
  <p:handoutMasterIdLst>
    <p:handoutMasterId r:id="rId39"/>
  </p:handoutMasterIdLst>
  <p:sldIdLst>
    <p:sldId id="674" r:id="rId6"/>
    <p:sldId id="614" r:id="rId7"/>
    <p:sldId id="644" r:id="rId8"/>
    <p:sldId id="634" r:id="rId9"/>
    <p:sldId id="679" r:id="rId10"/>
    <p:sldId id="558" r:id="rId11"/>
    <p:sldId id="663" r:id="rId12"/>
    <p:sldId id="552" r:id="rId13"/>
    <p:sldId id="645" r:id="rId14"/>
    <p:sldId id="658" r:id="rId15"/>
    <p:sldId id="659" r:id="rId16"/>
    <p:sldId id="660" r:id="rId17"/>
    <p:sldId id="661" r:id="rId18"/>
    <p:sldId id="664" r:id="rId19"/>
    <p:sldId id="665" r:id="rId20"/>
    <p:sldId id="666" r:id="rId21"/>
    <p:sldId id="667" r:id="rId22"/>
    <p:sldId id="668" r:id="rId23"/>
    <p:sldId id="670" r:id="rId24"/>
    <p:sldId id="675" r:id="rId25"/>
    <p:sldId id="635" r:id="rId26"/>
    <p:sldId id="669" r:id="rId27"/>
    <p:sldId id="629" r:id="rId28"/>
    <p:sldId id="433" r:id="rId29"/>
    <p:sldId id="501" r:id="rId30"/>
    <p:sldId id="617" r:id="rId31"/>
    <p:sldId id="672" r:id="rId32"/>
    <p:sldId id="671" r:id="rId33"/>
    <p:sldId id="618" r:id="rId34"/>
    <p:sldId id="619" r:id="rId35"/>
    <p:sldId id="625" r:id="rId36"/>
    <p:sldId id="676" r:id="rId37"/>
  </p:sldIdLst>
  <p:sldSz cx="9144000" cy="5143500" type="screen16x9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 Verbauwhede" initials="MV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000"/>
    <a:srgbClr val="090609"/>
    <a:srgbClr val="3A3B38"/>
    <a:srgbClr val="383839"/>
    <a:srgbClr val="393B31"/>
    <a:srgbClr val="001933"/>
    <a:srgbClr val="092F44"/>
    <a:srgbClr val="326596"/>
    <a:srgbClr val="FDC82F"/>
    <a:srgbClr val="1A4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5" autoAdjust="0"/>
    <p:restoredTop sz="94980" autoAdjust="0"/>
  </p:normalViewPr>
  <p:slideViewPr>
    <p:cSldViewPr snapToGrid="0">
      <p:cViewPr varScale="1">
        <p:scale>
          <a:sx n="91" d="100"/>
          <a:sy n="91" d="100"/>
        </p:scale>
        <p:origin x="485" y="53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93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557" cy="4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3" y="2"/>
            <a:ext cx="2945557" cy="4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953"/>
            <a:ext cx="2945557" cy="4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3" y="9428953"/>
            <a:ext cx="2945557" cy="4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17899" cy="51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484" y="0"/>
            <a:ext cx="2917898" cy="51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4/17/2026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6050" y="739775"/>
            <a:ext cx="6565900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5832" y="4729713"/>
            <a:ext cx="5033721" cy="44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59424"/>
            <a:ext cx="2917899" cy="4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484" y="9459424"/>
            <a:ext cx="2917898" cy="4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87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5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782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39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05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35546"/>
            <a:ext cx="8642350" cy="3780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0825" y="141685"/>
            <a:ext cx="8642350" cy="43184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60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26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07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35546"/>
            <a:ext cx="8642350" cy="3780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0825" y="141685"/>
            <a:ext cx="8642350" cy="43184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48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49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41685"/>
            <a:ext cx="8642350" cy="43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735546"/>
            <a:ext cx="8642350" cy="415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029" name="Rectangle 99"/>
          <p:cNvSpPr>
            <a:spLocks noChangeArrowheads="1"/>
          </p:cNvSpPr>
          <p:nvPr/>
        </p:nvSpPr>
        <p:spPr bwMode="ltGray">
          <a:xfrm>
            <a:off x="0" y="5001111"/>
            <a:ext cx="9144000" cy="141480"/>
          </a:xfrm>
          <a:prstGeom prst="rect">
            <a:avLst/>
          </a:prstGeom>
          <a:solidFill>
            <a:srgbClr val="0066CC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nl-NL" sz="1800">
              <a:solidFill>
                <a:srgbClr val="808080"/>
              </a:solidFill>
              <a:latin typeface="Times" pitchFamily="18" charset="0"/>
              <a:ea typeface="ＭＳ Ｐゴシック" pitchFamily="-80" charset="-128"/>
            </a:endParaRPr>
          </a:p>
        </p:txBody>
      </p:sp>
      <p:sp>
        <p:nvSpPr>
          <p:cNvPr id="1030" name="Text Box 31"/>
          <p:cNvSpPr txBox="1">
            <a:spLocks noChangeArrowheads="1"/>
          </p:cNvSpPr>
          <p:nvPr userDrawn="1"/>
        </p:nvSpPr>
        <p:spPr bwMode="auto">
          <a:xfrm>
            <a:off x="0" y="4963744"/>
            <a:ext cx="9143999" cy="14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just" eaLnBrk="0" hangingPunct="0">
              <a:spcBef>
                <a:spcPct val="50000"/>
              </a:spcBef>
              <a:tabLst>
                <a:tab pos="3094200" algn="ctr"/>
                <a:tab pos="6253200" algn="r"/>
              </a:tabLst>
            </a:pPr>
            <a:r>
              <a:rPr lang="en-US" sz="900" dirty="0">
                <a:solidFill>
                  <a:srgbClr val="FFFFFF"/>
                </a:solidFill>
                <a:latin typeface="Tahoma" pitchFamily="34" charset="0"/>
                <a:ea typeface="ＭＳ Ｐゴシック" pitchFamily="-80" charset="-128"/>
              </a:rPr>
              <a:t>AMOG Final Presentation                                              	                              ESTEC, 16 April 2026 		 	                                           </a:t>
            </a:r>
            <a:fld id="{4B722564-0D8B-4F04-A52F-D3B70581FD98}" type="slidenum">
              <a:rPr lang="en-US" sz="900" smtClean="0">
                <a:solidFill>
                  <a:srgbClr val="FFFFFF"/>
                </a:solidFill>
                <a:latin typeface="Tahoma" pitchFamily="34" charset="0"/>
                <a:ea typeface="ＭＳ Ｐゴシック" pitchFamily="-80" charset="-128"/>
              </a:rPr>
              <a:pPr algn="just" eaLnBrk="0" hangingPunct="0">
                <a:spcBef>
                  <a:spcPct val="50000"/>
                </a:spcBef>
                <a:tabLst>
                  <a:tab pos="3094200" algn="ctr"/>
                  <a:tab pos="6253200" algn="r"/>
                </a:tabLst>
              </a:pPr>
              <a:t>‹#›</a:t>
            </a:fld>
            <a:r>
              <a:rPr lang="en-US" sz="900" dirty="0">
                <a:solidFill>
                  <a:srgbClr val="FFFFFF"/>
                </a:solidFill>
                <a:latin typeface="Tahoma" pitchFamily="34" charset="0"/>
                <a:ea typeface="ＭＳ Ｐゴシック" pitchFamily="-80" charset="-128"/>
              </a:rPr>
              <a:t> 	                                             	</a:t>
            </a:r>
          </a:p>
        </p:txBody>
      </p:sp>
      <p:sp>
        <p:nvSpPr>
          <p:cNvPr id="6" name="Logo color">
            <a:extLst>
              <a:ext uri="{FF2B5EF4-FFF2-40B4-BE49-F238E27FC236}">
                <a16:creationId xmlns:a16="http://schemas.microsoft.com/office/drawing/2014/main" id="{ECE3CCDE-4FEE-4D34-B030-00DBBBB24FDC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 bwMode="auto">
          <a:xfrm>
            <a:off x="8473564" y="141685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541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15" r:id="rId6"/>
    <p:sldLayoutId id="2147484916" r:id="rId7"/>
    <p:sldLayoutId id="2147484917" r:id="rId8"/>
    <p:sldLayoutId id="2147484922" r:id="rId9"/>
    <p:sldLayoutId id="2147484923" r:id="rId1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66CC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66CC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66CC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66CC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Tahom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500">
          <a:solidFill>
            <a:srgbClr val="0066CC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200">
          <a:solidFill>
            <a:srgbClr val="0066CC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200">
          <a:solidFill>
            <a:srgbClr val="0066CC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200">
          <a:solidFill>
            <a:srgbClr val="0066CC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200">
          <a:solidFill>
            <a:srgbClr val="0066CC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ftp://swarm-diss.eo.esa.int/Multimission/CryoSat-2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Review AGENDA: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DCA242-73C7-EBF3-660E-60698A708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81540"/>
            <a:ext cx="8642350" cy="378042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AMOG Public Presentation</a:t>
            </a:r>
          </a:p>
          <a:p>
            <a:pPr marL="0" indent="0">
              <a:buNone/>
            </a:pPr>
            <a:r>
              <a:rPr lang="en-US" sz="1100" dirty="0"/>
              <a:t>14:30-14:40 	</a:t>
            </a:r>
            <a:r>
              <a:rPr lang="en-US" sz="1100" b="1" dirty="0"/>
              <a:t>Welcome and introduction (ESA)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14:40-15:10 	</a:t>
            </a:r>
            <a:r>
              <a:rPr lang="en-US" sz="1100" b="1" dirty="0"/>
              <a:t>AMOG Final Presentation (DTU/NIO)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15:10-15:30 	</a:t>
            </a:r>
            <a:r>
              <a:rPr lang="en-US" sz="1100" b="1" dirty="0"/>
              <a:t>AMOG Technical Status Presentation (DTU/PLT)</a:t>
            </a:r>
          </a:p>
          <a:p>
            <a:pPr marL="0" indent="0">
              <a:buNone/>
            </a:pPr>
            <a:r>
              <a:rPr lang="en-US" sz="1100" dirty="0"/>
              <a:t>15:30- 15:45 	</a:t>
            </a:r>
            <a:r>
              <a:rPr lang="en-US" sz="1100" b="1" dirty="0"/>
              <a:t>Q&amp;A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/>
              <a:t>15:45-16:00 	</a:t>
            </a:r>
            <a:r>
              <a:rPr lang="en-US" sz="1100" b="1" dirty="0"/>
              <a:t>Coffee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400" b="1" dirty="0"/>
              <a:t>AMOG Contractual Meeting</a:t>
            </a:r>
          </a:p>
          <a:p>
            <a:pPr marL="0" indent="0">
              <a:buNone/>
            </a:pPr>
            <a:r>
              <a:rPr lang="en-US" sz="1100" dirty="0"/>
              <a:t>16:00-17:00 	</a:t>
            </a:r>
            <a:r>
              <a:rPr lang="en-US" sz="1100" b="1" dirty="0"/>
              <a:t>Review and agreement of RID's.(Discussion)</a:t>
            </a:r>
          </a:p>
          <a:p>
            <a:pPr lvl="3"/>
            <a:r>
              <a:rPr lang="en-US" sz="1100" dirty="0"/>
              <a:t>Address comments which have been raised on the documents if any and questions that will be asked live- some comments might result in updates</a:t>
            </a:r>
          </a:p>
          <a:p>
            <a:pPr marL="0" indent="0">
              <a:buNone/>
            </a:pPr>
            <a:r>
              <a:rPr lang="en-US" sz="1100" dirty="0"/>
              <a:t>17:00-17:30 	</a:t>
            </a:r>
            <a:r>
              <a:rPr lang="en-US" sz="1100" b="1" dirty="0"/>
              <a:t>Conclude and Agree on way forward (Discussion)</a:t>
            </a:r>
          </a:p>
          <a:p>
            <a:pPr lvl="3"/>
            <a:r>
              <a:rPr lang="en-US" sz="1100" dirty="0"/>
              <a:t>Review the schedule and anticipate on next steps until the contract closure</a:t>
            </a:r>
          </a:p>
          <a:p>
            <a:pPr lvl="3"/>
            <a:r>
              <a:rPr lang="en-US" sz="1100" dirty="0"/>
              <a:t>Assess whether the FR is successful</a:t>
            </a:r>
          </a:p>
          <a:p>
            <a:pPr lvl="3"/>
            <a:r>
              <a:rPr lang="en-US" sz="1100" dirty="0"/>
              <a:t>After that, discuss on possible follow-on</a:t>
            </a:r>
          </a:p>
          <a:p>
            <a:pPr marL="0" indent="0">
              <a:buNone/>
            </a:pPr>
            <a:r>
              <a:rPr lang="en-US" sz="1100" b="1" dirty="0"/>
              <a:t>AOB</a:t>
            </a:r>
            <a:br>
              <a:rPr lang="en-US" sz="1400" dirty="0"/>
            </a:b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44056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EB081-C3CE-BDC4-8DC9-7C5D18833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681037"/>
            <a:ext cx="6304186" cy="418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4989AF-4EBC-36C6-D4DB-CBC83C13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 on 6 May 2024 18:00 – 19:30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2E64C-9DEF-941A-6686-C83A2DEF8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81036"/>
            <a:ext cx="6304186" cy="4181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5C48D-2D60-1893-C2B4-5D601B11044D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9DB8C-82BB-D540-8733-75F29D922B6F}"/>
              </a:ext>
            </a:extLst>
          </p:cNvPr>
          <p:cNvSpPr txBox="1"/>
          <p:nvPr/>
        </p:nvSpPr>
        <p:spPr>
          <a:xfrm>
            <a:off x="6708531" y="967154"/>
            <a:ext cx="218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Swarm A + B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CryoSat-2</a:t>
            </a:r>
          </a:p>
        </p:txBody>
      </p:sp>
    </p:spTree>
    <p:extLst>
      <p:ext uri="{BB962C8B-B14F-4D97-AF65-F5344CB8AC3E}">
        <p14:creationId xmlns:p14="http://schemas.microsoft.com/office/powerpoint/2010/main" val="240378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15CB1-E96F-4924-A92D-F08716C93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80929C-7B75-28DC-EFA5-A3DDB4294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 on 6 May 2024 18:00 – 19:30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8567C-DE00-EC15-8055-5BB9AFCD06C3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38CB28-76D8-38AC-CB99-69CBC66F4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81036"/>
            <a:ext cx="6304186" cy="4181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C9918-532A-69BE-9473-71F07BBC0011}"/>
              </a:ext>
            </a:extLst>
          </p:cNvPr>
          <p:cNvSpPr txBox="1"/>
          <p:nvPr/>
        </p:nvSpPr>
        <p:spPr>
          <a:xfrm>
            <a:off x="6708531" y="967154"/>
            <a:ext cx="218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Swarm A + B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CryoSat-2</a:t>
            </a:r>
          </a:p>
        </p:txBody>
      </p:sp>
    </p:spTree>
    <p:extLst>
      <p:ext uri="{BB962C8B-B14F-4D97-AF65-F5344CB8AC3E}">
        <p14:creationId xmlns:p14="http://schemas.microsoft.com/office/powerpoint/2010/main" val="103548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33CF8-63B4-C856-D394-B871BBA73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488EC3-126F-502D-B234-AA589D3EB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 on 6 May 2024 18:00 – 21:00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45172-1300-F6B6-D345-53921CDF7305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2B1C6998-9CF6-F484-2BC2-EC3E9EBAD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4" y="681036"/>
            <a:ext cx="6304185" cy="418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037EE-7000-B148-054D-F03206A92AB7}"/>
              </a:ext>
            </a:extLst>
          </p:cNvPr>
          <p:cNvSpPr txBox="1"/>
          <p:nvPr/>
        </p:nvSpPr>
        <p:spPr>
          <a:xfrm>
            <a:off x="6708531" y="967154"/>
            <a:ext cx="218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Swarm A + B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CryoSat-2</a:t>
            </a:r>
          </a:p>
        </p:txBody>
      </p:sp>
    </p:spTree>
    <p:extLst>
      <p:ext uri="{BB962C8B-B14F-4D97-AF65-F5344CB8AC3E}">
        <p14:creationId xmlns:p14="http://schemas.microsoft.com/office/powerpoint/2010/main" val="43544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D032E1-46A4-BFC1-E20F-CCB95708C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5" y="681037"/>
            <a:ext cx="5309012" cy="4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7D47E5-A077-5ECA-9683-9435CCBC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Trade-off between good spatial and good temporal resolution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9C500-3FA1-EBC4-289E-C35C7DF48EFC}"/>
              </a:ext>
            </a:extLst>
          </p:cNvPr>
          <p:cNvSpPr txBox="1"/>
          <p:nvPr/>
        </p:nvSpPr>
        <p:spPr>
          <a:xfrm>
            <a:off x="4026716" y="2841426"/>
            <a:ext cx="4866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spatial resolution (large N)</a:t>
            </a:r>
            <a:br>
              <a:rPr lang="en-GB" dirty="0"/>
            </a:br>
            <a:r>
              <a:rPr lang="en-GB" dirty="0"/>
              <a:t>and good temporal resolution (small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t)</a:t>
            </a:r>
            <a:br>
              <a:rPr lang="en-GB" dirty="0"/>
            </a:br>
            <a:r>
              <a:rPr lang="en-GB" dirty="0"/>
              <a:t>requires simultaneous magnetic data from many locations in space</a:t>
            </a:r>
          </a:p>
        </p:txBody>
      </p:sp>
    </p:spTree>
    <p:extLst>
      <p:ext uri="{BB962C8B-B14F-4D97-AF65-F5344CB8AC3E}">
        <p14:creationId xmlns:p14="http://schemas.microsoft.com/office/powerpoint/2010/main" val="78729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BC475-31DD-3F41-4F26-332A52762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9AAC1-7C75-38BA-DB2B-5B8BEADF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90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12AF8-792C-5BB8-8D1E-BB8D29E1CCA2}"/>
              </a:ext>
            </a:extLst>
          </p:cNvPr>
          <p:cNvSpPr txBox="1"/>
          <p:nvPr/>
        </p:nvSpPr>
        <p:spPr>
          <a:xfrm>
            <a:off x="6708531" y="967154"/>
            <a:ext cx="218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Swarm A + B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CryoSat-2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98523-C2B6-4574-98AD-B9D0A315E8D3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SW+Cr_pos_90">
            <a:hlinkClick r:id="" action="ppaction://media"/>
            <a:extLst>
              <a:ext uri="{FF2B5EF4-FFF2-40B4-BE49-F238E27FC236}">
                <a16:creationId xmlns:a16="http://schemas.microsoft.com/office/drawing/2014/main" id="{B62089F4-438E-FEA7-6225-71453E54C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8"/>
            <a:ext cx="6642431" cy="44282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025EB-63B9-6343-AA8F-F958980C3294}"/>
              </a:ext>
            </a:extLst>
          </p:cNvPr>
          <p:cNvSpPr/>
          <p:nvPr/>
        </p:nvSpPr>
        <p:spPr bwMode="auto">
          <a:xfrm>
            <a:off x="2214694" y="813732"/>
            <a:ext cx="889233" cy="2516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5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D8D55-339F-7248-5531-2BA90D1A4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8888D4-76F8-C07C-D67C-E283CF76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90 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2D8BF-408E-C34C-B242-5AB390FC648C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ESA_pos_90">
            <a:hlinkClick r:id="" action="ppaction://media"/>
            <a:extLst>
              <a:ext uri="{FF2B5EF4-FFF2-40B4-BE49-F238E27FC236}">
                <a16:creationId xmlns:a16="http://schemas.microsoft.com/office/drawing/2014/main" id="{F59B7E39-E012-FE09-199C-CA67469D7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6"/>
            <a:ext cx="6642431" cy="44282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0AC52E-C066-3F69-E09C-53978C3BE8A0}"/>
              </a:ext>
            </a:extLst>
          </p:cNvPr>
          <p:cNvSpPr/>
          <p:nvPr/>
        </p:nvSpPr>
        <p:spPr bwMode="auto">
          <a:xfrm>
            <a:off x="2214694" y="813732"/>
            <a:ext cx="889233" cy="2516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BB6CB-55D8-1950-701F-095EC1243392}"/>
              </a:ext>
            </a:extLst>
          </p:cNvPr>
          <p:cNvSpPr txBox="1"/>
          <p:nvPr/>
        </p:nvSpPr>
        <p:spPr>
          <a:xfrm>
            <a:off x="6107186" y="967154"/>
            <a:ext cx="288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12 ESA EOP satellites</a:t>
            </a:r>
            <a:br>
              <a:rPr lang="en-GB" sz="1600" b="1" dirty="0">
                <a:solidFill>
                  <a:srgbClr val="0070C0"/>
                </a:solidFill>
              </a:rPr>
            </a:br>
            <a:endParaRPr lang="en-GB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D8DB6-6652-DE65-504A-1CD5E9C0C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557DE1-2C69-A126-94E7-61ECD620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30 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29851-5794-63B4-2107-38E42466C2C0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4" name="ESA_pos_30">
            <a:hlinkClick r:id="" action="ppaction://media"/>
            <a:extLst>
              <a:ext uri="{FF2B5EF4-FFF2-40B4-BE49-F238E27FC236}">
                <a16:creationId xmlns:a16="http://schemas.microsoft.com/office/drawing/2014/main" id="{20D6D640-EE98-AC4A-6EFA-22162211D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5"/>
            <a:ext cx="6642431" cy="44282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A9FDA0-9AB6-A627-2C0B-688FEF01E3FA}"/>
              </a:ext>
            </a:extLst>
          </p:cNvPr>
          <p:cNvSpPr/>
          <p:nvPr/>
        </p:nvSpPr>
        <p:spPr bwMode="auto">
          <a:xfrm>
            <a:off x="2214694" y="813732"/>
            <a:ext cx="889233" cy="2516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B2592-7D06-BD7D-D3F2-383F31B1B130}"/>
              </a:ext>
            </a:extLst>
          </p:cNvPr>
          <p:cNvSpPr txBox="1"/>
          <p:nvPr/>
        </p:nvSpPr>
        <p:spPr>
          <a:xfrm>
            <a:off x="6107186" y="967154"/>
            <a:ext cx="288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12 ESA EOP satellites</a:t>
            </a:r>
            <a:br>
              <a:rPr lang="en-GB" sz="1600" b="1" dirty="0">
                <a:solidFill>
                  <a:srgbClr val="0070C0"/>
                </a:solidFill>
              </a:rPr>
            </a:br>
            <a:endParaRPr lang="en-GB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44EE9-C130-A6D6-2991-8B4FC9BD7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6D25A-B612-1B5A-6E03-27910798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30 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917D9-414D-B59E-9E2D-D1A2A0208026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ESA+NASA_pos_30">
            <a:hlinkClick r:id="" action="ppaction://media"/>
            <a:extLst>
              <a:ext uri="{FF2B5EF4-FFF2-40B4-BE49-F238E27FC236}">
                <a16:creationId xmlns:a16="http://schemas.microsoft.com/office/drawing/2014/main" id="{39425029-7AA2-0BD7-259F-4656D5BC3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573525"/>
            <a:ext cx="6642429" cy="44282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4B538E-2D9A-2FA7-E3EA-89B0E0E751C6}"/>
              </a:ext>
            </a:extLst>
          </p:cNvPr>
          <p:cNvSpPr/>
          <p:nvPr/>
        </p:nvSpPr>
        <p:spPr bwMode="auto">
          <a:xfrm>
            <a:off x="2214694" y="813732"/>
            <a:ext cx="889233" cy="2516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C64D7-72F6-E713-0D65-8BD467A9BF1E}"/>
              </a:ext>
            </a:extLst>
          </p:cNvPr>
          <p:cNvSpPr txBox="1"/>
          <p:nvPr/>
        </p:nvSpPr>
        <p:spPr>
          <a:xfrm>
            <a:off x="6107186" y="967154"/>
            <a:ext cx="288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12 ESA EOP satellites</a:t>
            </a:r>
            <a:br>
              <a:rPr lang="en-GB" sz="1600" b="1" dirty="0">
                <a:solidFill>
                  <a:srgbClr val="0070C0"/>
                </a:solidFill>
              </a:rPr>
            </a:br>
            <a:r>
              <a:rPr lang="en-GB" sz="1600" b="1" dirty="0">
                <a:solidFill>
                  <a:srgbClr val="FFC000"/>
                </a:solidFill>
              </a:rPr>
              <a:t>23 NASA satellites</a:t>
            </a:r>
          </a:p>
        </p:txBody>
      </p:sp>
    </p:spTree>
    <p:extLst>
      <p:ext uri="{BB962C8B-B14F-4D97-AF65-F5344CB8AC3E}">
        <p14:creationId xmlns:p14="http://schemas.microsoft.com/office/powerpoint/2010/main" val="75188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0C953-FD72-40A8-DED4-56A17C2CF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20A455-40EC-989C-1E77-A3D1D143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15 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4653C-FDA8-3369-B46B-4F76903E039D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4" name="ESA+NASA_pos_15">
            <a:hlinkClick r:id="" action="ppaction://media"/>
            <a:extLst>
              <a:ext uri="{FF2B5EF4-FFF2-40B4-BE49-F238E27FC236}">
                <a16:creationId xmlns:a16="http://schemas.microsoft.com/office/drawing/2014/main" id="{CBF94E60-CE7C-57F4-1840-975A602C1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4"/>
            <a:ext cx="6644464" cy="4429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4BBCB6-9E18-898C-F58F-1AFF4D25B77F}"/>
              </a:ext>
            </a:extLst>
          </p:cNvPr>
          <p:cNvSpPr/>
          <p:nvPr/>
        </p:nvSpPr>
        <p:spPr bwMode="auto">
          <a:xfrm>
            <a:off x="2214694" y="813732"/>
            <a:ext cx="889233" cy="2516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6B5EB-F104-C654-7098-E1F69644C634}"/>
              </a:ext>
            </a:extLst>
          </p:cNvPr>
          <p:cNvSpPr txBox="1"/>
          <p:nvPr/>
        </p:nvSpPr>
        <p:spPr>
          <a:xfrm>
            <a:off x="6107186" y="967154"/>
            <a:ext cx="288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12 ESA EOP satellites</a:t>
            </a:r>
            <a:br>
              <a:rPr lang="en-GB" sz="1600" b="1" dirty="0">
                <a:solidFill>
                  <a:srgbClr val="0070C0"/>
                </a:solidFill>
              </a:rPr>
            </a:br>
            <a:r>
              <a:rPr lang="en-GB" sz="1600" b="1" dirty="0">
                <a:solidFill>
                  <a:srgbClr val="FFC000"/>
                </a:solidFill>
              </a:rPr>
              <a:t>23 NASA satellites</a:t>
            </a:r>
          </a:p>
        </p:txBody>
      </p:sp>
    </p:spTree>
    <p:extLst>
      <p:ext uri="{BB962C8B-B14F-4D97-AF65-F5344CB8AC3E}">
        <p14:creationId xmlns:p14="http://schemas.microsoft.com/office/powerpoint/2010/main" val="27693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E3974-CBC7-7074-CE5D-84E99E488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EFC8-AB2F-5743-0D9D-4CF1EF85D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15 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5306E-C364-9196-6CAF-D557845CAC3F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AMOG_constellation_15">
            <a:hlinkClick r:id="" action="ppaction://media"/>
            <a:extLst>
              <a:ext uri="{FF2B5EF4-FFF2-40B4-BE49-F238E27FC236}">
                <a16:creationId xmlns:a16="http://schemas.microsoft.com/office/drawing/2014/main" id="{9ADDD056-3AC2-41F5-3766-82C9B44B7E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3"/>
            <a:ext cx="6644464" cy="4429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0FED6B-C881-DD11-DC04-33A41367EB96}"/>
              </a:ext>
            </a:extLst>
          </p:cNvPr>
          <p:cNvSpPr txBox="1"/>
          <p:nvPr/>
        </p:nvSpPr>
        <p:spPr>
          <a:xfrm>
            <a:off x="5108895" y="967154"/>
            <a:ext cx="3884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Constellation with 25 satellites</a:t>
            </a:r>
            <a:br>
              <a:rPr lang="en-GB" sz="1600" b="1" dirty="0">
                <a:solidFill>
                  <a:srgbClr val="0070C0"/>
                </a:solidFill>
              </a:rPr>
            </a:br>
            <a:r>
              <a:rPr lang="en-GB" sz="1600" b="1" dirty="0">
                <a:solidFill>
                  <a:srgbClr val="0070C0"/>
                </a:solidFill>
              </a:rPr>
              <a:t>5 orbit planes </a:t>
            </a:r>
            <a:br>
              <a:rPr lang="en-GB" sz="1600" b="1" dirty="0">
                <a:solidFill>
                  <a:srgbClr val="0070C0"/>
                </a:solidFill>
              </a:rPr>
            </a:b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7CDC57-A26F-B964-37C5-4292E5539C2C}"/>
              </a:ext>
            </a:extLst>
          </p:cNvPr>
          <p:cNvSpPr/>
          <p:nvPr/>
        </p:nvSpPr>
        <p:spPr bwMode="auto">
          <a:xfrm>
            <a:off x="2214694" y="813732"/>
            <a:ext cx="889233" cy="2516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2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9D5F-5467-4E0F-958F-B3EE87E8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122969"/>
            <a:ext cx="7772400" cy="1021556"/>
          </a:xfrm>
        </p:spPr>
        <p:txBody>
          <a:bodyPr/>
          <a:lstStyle/>
          <a:p>
            <a:r>
              <a:rPr lang="en-GB" b="0" dirty="0"/>
              <a:t>AMOG</a:t>
            </a:r>
            <a:br>
              <a:rPr lang="en-GB" b="0" dirty="0"/>
            </a:br>
            <a:r>
              <a:rPr lang="en-GB" sz="1800" cap="none" dirty="0"/>
              <a:t>A</a:t>
            </a:r>
            <a:r>
              <a:rPr lang="en-GB" sz="1800" b="0" cap="none" dirty="0"/>
              <a:t>dvanced </a:t>
            </a:r>
            <a:r>
              <a:rPr lang="en-GB" sz="1800" cap="none" dirty="0" err="1"/>
              <a:t>MO</a:t>
            </a:r>
            <a:r>
              <a:rPr lang="en-GB" sz="1800" b="0" cap="none" dirty="0" err="1"/>
              <a:t>nitoring</a:t>
            </a:r>
            <a:r>
              <a:rPr lang="en-GB" sz="1800" b="0" cap="none" dirty="0"/>
              <a:t> of </a:t>
            </a:r>
            <a:r>
              <a:rPr lang="en-GB" sz="1800" cap="none" dirty="0"/>
              <a:t>G</a:t>
            </a:r>
            <a:r>
              <a:rPr lang="en-GB" sz="1800" b="0" cap="none" dirty="0"/>
              <a:t>eospace using Satellite Platform Magnetometers</a:t>
            </a:r>
            <a:br>
              <a:rPr lang="en-GB" sz="1800" b="0" cap="none" dirty="0"/>
            </a:br>
            <a:br>
              <a:rPr lang="en-GB" sz="1800" b="0" cap="none" dirty="0"/>
            </a:br>
            <a:br>
              <a:rPr lang="en-GB" sz="1800" b="0" cap="none" dirty="0"/>
            </a:br>
            <a:br>
              <a:rPr lang="en-GB" sz="1800" b="0" cap="none" dirty="0"/>
            </a:br>
            <a:r>
              <a:rPr lang="en-GB" sz="1800" b="0" dirty="0"/>
              <a:t>	</a:t>
            </a:r>
            <a:br>
              <a:rPr lang="en-GB" sz="1800" b="0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F0455-1C85-4286-BC57-D377D8EE9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576191"/>
            <a:ext cx="7772400" cy="1125140"/>
          </a:xfrm>
        </p:spPr>
        <p:txBody>
          <a:bodyPr/>
          <a:lstStyle/>
          <a:p>
            <a:r>
              <a:rPr lang="en-GB" dirty="0"/>
              <a:t>Nils Olsen (DTU Space)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9BF47A-CA0C-4A39-BB27-3E93B21FA39C}"/>
              </a:ext>
            </a:extLst>
          </p:cNvPr>
          <p:cNvGrpSpPr/>
          <p:nvPr/>
        </p:nvGrpSpPr>
        <p:grpSpPr>
          <a:xfrm>
            <a:off x="3173236" y="240487"/>
            <a:ext cx="5148918" cy="3064688"/>
            <a:chOff x="5159896" y="2583109"/>
            <a:chExt cx="6865224" cy="4086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0B5005-0FE8-4DCC-8F28-3990412FB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2876978"/>
              <a:ext cx="4716228" cy="37923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569EB3-AA8F-4ED5-AECA-3DE9427E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6096000" y="3168353"/>
              <a:ext cx="1754538" cy="11521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F2033E-6866-400F-8A31-CFC92DDD8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5159896" y="4320481"/>
              <a:ext cx="1754538" cy="11521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4605AB-B23E-4C9F-96EA-F1909AC17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0710807" y="4138355"/>
              <a:ext cx="1154623" cy="7581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9A2622-D465-4802-83C9-0E8033F20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7477325" y="4161327"/>
              <a:ext cx="746426" cy="4901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7D33F-FC39-4606-B14B-BCB65148F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1169408" y="3106229"/>
              <a:ext cx="855712" cy="5619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28A364-BA26-463E-B3B8-179156FD1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8380065" y="4243335"/>
              <a:ext cx="1370676" cy="624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7D462C-C53F-4E6E-8151-7898CD8B0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7683244" y="2583109"/>
              <a:ext cx="1370676" cy="624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489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8308E-86C4-E2D1-58BD-35E47F622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C4AA4-FC52-04CC-880A-768B575D8A6D}"/>
              </a:ext>
            </a:extLst>
          </p:cNvPr>
          <p:cNvSpPr/>
          <p:nvPr/>
        </p:nvSpPr>
        <p:spPr bwMode="auto">
          <a:xfrm>
            <a:off x="0" y="-1"/>
            <a:ext cx="9144000" cy="5001815"/>
          </a:xfrm>
          <a:prstGeom prst="rect">
            <a:avLst/>
          </a:prstGeom>
          <a:solidFill>
            <a:srgbClr val="09060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1037B0-0142-B500-D4FF-CECACC82E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9728"/>
          <a:stretch>
            <a:fillRect/>
          </a:stretch>
        </p:blipFill>
        <p:spPr bwMode="auto">
          <a:xfrm>
            <a:off x="416560" y="606467"/>
            <a:ext cx="7091680" cy="43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D617B3-5C88-049F-380D-BCBBAE7A80FB}"/>
              </a:ext>
            </a:extLst>
          </p:cNvPr>
          <p:cNvGrpSpPr/>
          <p:nvPr/>
        </p:nvGrpSpPr>
        <p:grpSpPr>
          <a:xfrm>
            <a:off x="1135143" y="1925419"/>
            <a:ext cx="7866102" cy="2785586"/>
            <a:chOff x="1135143" y="1925419"/>
            <a:chExt cx="7866102" cy="27855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B8B77B-643D-5B90-B8D0-63E26ACAA4FD}"/>
                </a:ext>
              </a:extLst>
            </p:cNvPr>
            <p:cNvGrpSpPr/>
            <p:nvPr/>
          </p:nvGrpSpPr>
          <p:grpSpPr>
            <a:xfrm>
              <a:off x="1135143" y="2435598"/>
              <a:ext cx="6373192" cy="2275407"/>
              <a:chOff x="1135143" y="2435598"/>
              <a:chExt cx="6373192" cy="2275407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38ED6EA4-D517-2E48-7354-EB0A97A6CCF5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 bwMode="auto">
              <a:xfrm flipH="1" flipV="1">
                <a:off x="3962400" y="4694537"/>
                <a:ext cx="380998" cy="16468"/>
              </a:xfrm>
              <a:prstGeom prst="straightConnector1">
                <a:avLst/>
              </a:prstGeom>
              <a:noFill/>
              <a:ln w="127000" cap="flat" cmpd="sng" algn="ctr">
                <a:solidFill>
                  <a:srgbClr val="FFC000">
                    <a:alpha val="71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0E8096E6-DBAF-BE5B-262E-C1FDE2F6E43E}"/>
                  </a:ext>
                </a:extLst>
              </p:cNvPr>
              <p:cNvSpPr/>
              <p:nvPr/>
            </p:nvSpPr>
            <p:spPr bwMode="auto">
              <a:xfrm>
                <a:off x="1135143" y="2435598"/>
                <a:ext cx="6373192" cy="2275407"/>
              </a:xfrm>
              <a:custGeom>
                <a:avLst/>
                <a:gdLst>
                  <a:gd name="csX0" fmla="*/ 0 w 6329680"/>
                  <a:gd name="csY0" fmla="*/ 1173480 h 2346960"/>
                  <a:gd name="csX1" fmla="*/ 3164840 w 6329680"/>
                  <a:gd name="csY1" fmla="*/ 0 h 2346960"/>
                  <a:gd name="csX2" fmla="*/ 6329680 w 6329680"/>
                  <a:gd name="csY2" fmla="*/ 1173480 h 2346960"/>
                  <a:gd name="csX3" fmla="*/ 3164840 w 6329680"/>
                  <a:gd name="csY3" fmla="*/ 2346960 h 2346960"/>
                  <a:gd name="csX4" fmla="*/ 0 w 6329680"/>
                  <a:gd name="csY4" fmla="*/ 1173480 h 2346960"/>
                  <a:gd name="csX0" fmla="*/ 3164840 w 6329680"/>
                  <a:gd name="csY0" fmla="*/ 0 h 2346960"/>
                  <a:gd name="csX1" fmla="*/ 6329680 w 6329680"/>
                  <a:gd name="csY1" fmla="*/ 1173480 h 2346960"/>
                  <a:gd name="csX2" fmla="*/ 3164840 w 6329680"/>
                  <a:gd name="csY2" fmla="*/ 2346960 h 2346960"/>
                  <a:gd name="csX3" fmla="*/ 0 w 6329680"/>
                  <a:gd name="csY3" fmla="*/ 1173480 h 2346960"/>
                  <a:gd name="csX4" fmla="*/ 3256280 w 6329680"/>
                  <a:gd name="csY4" fmla="*/ 91440 h 2346960"/>
                  <a:gd name="csX0" fmla="*/ 3207746 w 6372586"/>
                  <a:gd name="csY0" fmla="*/ 0 h 2346960"/>
                  <a:gd name="csX1" fmla="*/ 6372586 w 6372586"/>
                  <a:gd name="csY1" fmla="*/ 1173480 h 2346960"/>
                  <a:gd name="csX2" fmla="*/ 3207746 w 6372586"/>
                  <a:gd name="csY2" fmla="*/ 2346960 h 2346960"/>
                  <a:gd name="csX3" fmla="*/ 42906 w 6372586"/>
                  <a:gd name="csY3" fmla="*/ 1173480 h 2346960"/>
                  <a:gd name="csX4" fmla="*/ 2079986 w 6372586"/>
                  <a:gd name="csY4" fmla="*/ 101600 h 2346960"/>
                  <a:gd name="csX0" fmla="*/ 3203590 w 6368430"/>
                  <a:gd name="csY0" fmla="*/ 0 h 2346960"/>
                  <a:gd name="csX1" fmla="*/ 6368430 w 6368430"/>
                  <a:gd name="csY1" fmla="*/ 1173480 h 2346960"/>
                  <a:gd name="csX2" fmla="*/ 3203590 w 6368430"/>
                  <a:gd name="csY2" fmla="*/ 2346960 h 2346960"/>
                  <a:gd name="csX3" fmla="*/ 38750 w 6368430"/>
                  <a:gd name="csY3" fmla="*/ 1173480 h 2346960"/>
                  <a:gd name="csX4" fmla="*/ 2075830 w 6368430"/>
                  <a:gd name="csY4" fmla="*/ 101600 h 2346960"/>
                  <a:gd name="csX0" fmla="*/ 3188312 w 6353152"/>
                  <a:gd name="csY0" fmla="*/ 0 h 2346960"/>
                  <a:gd name="csX1" fmla="*/ 6353152 w 6353152"/>
                  <a:gd name="csY1" fmla="*/ 1173480 h 2346960"/>
                  <a:gd name="csX2" fmla="*/ 3188312 w 6353152"/>
                  <a:gd name="csY2" fmla="*/ 2346960 h 2346960"/>
                  <a:gd name="csX3" fmla="*/ 23472 w 6353152"/>
                  <a:gd name="csY3" fmla="*/ 1173480 h 2346960"/>
                  <a:gd name="csX4" fmla="*/ 2060552 w 6353152"/>
                  <a:gd name="csY4" fmla="*/ 101600 h 2346960"/>
                  <a:gd name="csX0" fmla="*/ 3190645 w 6355485"/>
                  <a:gd name="csY0" fmla="*/ 0 h 2346960"/>
                  <a:gd name="csX1" fmla="*/ 6355485 w 6355485"/>
                  <a:gd name="csY1" fmla="*/ 1173480 h 2346960"/>
                  <a:gd name="csX2" fmla="*/ 3190645 w 6355485"/>
                  <a:gd name="csY2" fmla="*/ 2346960 h 2346960"/>
                  <a:gd name="csX3" fmla="*/ 25805 w 6355485"/>
                  <a:gd name="csY3" fmla="*/ 1173480 h 2346960"/>
                  <a:gd name="csX4" fmla="*/ 2022245 w 6355485"/>
                  <a:gd name="csY4" fmla="*/ 81280 h 2346960"/>
                  <a:gd name="csX0" fmla="*/ 4206645 w 6355485"/>
                  <a:gd name="csY0" fmla="*/ 0 h 2296160"/>
                  <a:gd name="csX1" fmla="*/ 6355485 w 6355485"/>
                  <a:gd name="csY1" fmla="*/ 1122680 h 2296160"/>
                  <a:gd name="csX2" fmla="*/ 3190645 w 6355485"/>
                  <a:gd name="csY2" fmla="*/ 2296160 h 2296160"/>
                  <a:gd name="csX3" fmla="*/ 25805 w 6355485"/>
                  <a:gd name="csY3" fmla="*/ 1122680 h 2296160"/>
                  <a:gd name="csX4" fmla="*/ 2022245 w 6355485"/>
                  <a:gd name="csY4" fmla="*/ 30480 h 2296160"/>
                  <a:gd name="csX0" fmla="*/ 4206645 w 6355485"/>
                  <a:gd name="csY0" fmla="*/ 0 h 2296160"/>
                  <a:gd name="csX1" fmla="*/ 6355485 w 6355485"/>
                  <a:gd name="csY1" fmla="*/ 1122680 h 2296160"/>
                  <a:gd name="csX2" fmla="*/ 3190645 w 6355485"/>
                  <a:gd name="csY2" fmla="*/ 2296160 h 2296160"/>
                  <a:gd name="csX3" fmla="*/ 25805 w 6355485"/>
                  <a:gd name="csY3" fmla="*/ 1122680 h 2296160"/>
                  <a:gd name="csX4" fmla="*/ 2022245 w 6355485"/>
                  <a:gd name="csY4" fmla="*/ 30480 h 229616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64517"/>
                  <a:gd name="csY0" fmla="*/ 0 h 2275840"/>
                  <a:gd name="csX1" fmla="*/ 6355485 w 6364517"/>
                  <a:gd name="csY1" fmla="*/ 1102360 h 2275840"/>
                  <a:gd name="csX2" fmla="*/ 3190645 w 6364517"/>
                  <a:gd name="csY2" fmla="*/ 2275840 h 2275840"/>
                  <a:gd name="csX3" fmla="*/ 25805 w 6364517"/>
                  <a:gd name="csY3" fmla="*/ 1102360 h 2275840"/>
                  <a:gd name="csX4" fmla="*/ 2022245 w 6364517"/>
                  <a:gd name="csY4" fmla="*/ 10160 h 2275840"/>
                  <a:gd name="csX0" fmla="*/ 4166005 w 6356765"/>
                  <a:gd name="csY0" fmla="*/ 0 h 2275840"/>
                  <a:gd name="csX1" fmla="*/ 6355485 w 6356765"/>
                  <a:gd name="csY1" fmla="*/ 1102360 h 2275840"/>
                  <a:gd name="csX2" fmla="*/ 3190645 w 6356765"/>
                  <a:gd name="csY2" fmla="*/ 2275840 h 2275840"/>
                  <a:gd name="csX3" fmla="*/ 25805 w 6356765"/>
                  <a:gd name="csY3" fmla="*/ 1102360 h 2275840"/>
                  <a:gd name="csX4" fmla="*/ 2022245 w 6356765"/>
                  <a:gd name="csY4" fmla="*/ 10160 h 2275840"/>
                  <a:gd name="csX0" fmla="*/ 4166005 w 6357306"/>
                  <a:gd name="csY0" fmla="*/ 0 h 2275840"/>
                  <a:gd name="csX1" fmla="*/ 6355485 w 6357306"/>
                  <a:gd name="csY1" fmla="*/ 1102360 h 2275840"/>
                  <a:gd name="csX2" fmla="*/ 3190645 w 6357306"/>
                  <a:gd name="csY2" fmla="*/ 2275840 h 2275840"/>
                  <a:gd name="csX3" fmla="*/ 25805 w 6357306"/>
                  <a:gd name="csY3" fmla="*/ 1102360 h 2275840"/>
                  <a:gd name="csX4" fmla="*/ 2022245 w 6357306"/>
                  <a:gd name="csY4" fmla="*/ 10160 h 2275840"/>
                  <a:gd name="csX0" fmla="*/ 4166005 w 6355538"/>
                  <a:gd name="csY0" fmla="*/ 0 h 2275840"/>
                  <a:gd name="csX1" fmla="*/ 6355485 w 6355538"/>
                  <a:gd name="csY1" fmla="*/ 1102360 h 2275840"/>
                  <a:gd name="csX2" fmla="*/ 3190645 w 6355538"/>
                  <a:gd name="csY2" fmla="*/ 2275840 h 2275840"/>
                  <a:gd name="csX3" fmla="*/ 25805 w 6355538"/>
                  <a:gd name="csY3" fmla="*/ 1102360 h 2275840"/>
                  <a:gd name="csX4" fmla="*/ 2022245 w 6355538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448107 w 6405779"/>
                  <a:gd name="csY0" fmla="*/ 28751 h 2265680"/>
                  <a:gd name="csX1" fmla="*/ 6355485 w 6405779"/>
                  <a:gd name="csY1" fmla="*/ 1092200 h 2265680"/>
                  <a:gd name="csX2" fmla="*/ 3190645 w 6405779"/>
                  <a:gd name="csY2" fmla="*/ 2265680 h 2265680"/>
                  <a:gd name="csX3" fmla="*/ 25805 w 6405779"/>
                  <a:gd name="csY3" fmla="*/ 1092200 h 2265680"/>
                  <a:gd name="csX4" fmla="*/ 2022245 w 6405779"/>
                  <a:gd name="csY4" fmla="*/ 0 h 2265680"/>
                  <a:gd name="csX0" fmla="*/ 4456551 w 6414223"/>
                  <a:gd name="csY0" fmla="*/ 28751 h 2265680"/>
                  <a:gd name="csX1" fmla="*/ 6363929 w 6414223"/>
                  <a:gd name="csY1" fmla="*/ 1092200 h 2265680"/>
                  <a:gd name="csX2" fmla="*/ 3199089 w 6414223"/>
                  <a:gd name="csY2" fmla="*/ 2265680 h 2265680"/>
                  <a:gd name="csX3" fmla="*/ 34249 w 6414223"/>
                  <a:gd name="csY3" fmla="*/ 1092200 h 2265680"/>
                  <a:gd name="csX4" fmla="*/ 1904229 w 6414223"/>
                  <a:gd name="csY4" fmla="*/ 0 h 2265680"/>
                  <a:gd name="csX0" fmla="*/ 4456551 w 6414223"/>
                  <a:gd name="csY0" fmla="*/ 28751 h 2265680"/>
                  <a:gd name="csX1" fmla="*/ 6363929 w 6414223"/>
                  <a:gd name="csY1" fmla="*/ 1092200 h 2265680"/>
                  <a:gd name="csX2" fmla="*/ 3199089 w 6414223"/>
                  <a:gd name="csY2" fmla="*/ 2265680 h 2265680"/>
                  <a:gd name="csX3" fmla="*/ 34249 w 6414223"/>
                  <a:gd name="csY3" fmla="*/ 1092200 h 2265680"/>
                  <a:gd name="csX4" fmla="*/ 1904229 w 6414223"/>
                  <a:gd name="csY4" fmla="*/ 0 h 2265680"/>
                  <a:gd name="csX0" fmla="*/ 4465321 w 6422993"/>
                  <a:gd name="csY0" fmla="*/ 38478 h 2275407"/>
                  <a:gd name="csX1" fmla="*/ 6372699 w 6422993"/>
                  <a:gd name="csY1" fmla="*/ 1101927 h 2275407"/>
                  <a:gd name="csX2" fmla="*/ 3207859 w 6422993"/>
                  <a:gd name="csY2" fmla="*/ 2275407 h 2275407"/>
                  <a:gd name="csX3" fmla="*/ 43019 w 6422993"/>
                  <a:gd name="csY3" fmla="*/ 1101927 h 2275407"/>
                  <a:gd name="csX4" fmla="*/ 1805995 w 6422993"/>
                  <a:gd name="csY4" fmla="*/ 0 h 2275407"/>
                  <a:gd name="csX0" fmla="*/ 4465717 w 6423389"/>
                  <a:gd name="csY0" fmla="*/ 38478 h 2275407"/>
                  <a:gd name="csX1" fmla="*/ 6373095 w 6423389"/>
                  <a:gd name="csY1" fmla="*/ 1101927 h 2275407"/>
                  <a:gd name="csX2" fmla="*/ 3208255 w 6423389"/>
                  <a:gd name="csY2" fmla="*/ 2275407 h 2275407"/>
                  <a:gd name="csX3" fmla="*/ 43415 w 6423389"/>
                  <a:gd name="csY3" fmla="*/ 1101927 h 2275407"/>
                  <a:gd name="csX4" fmla="*/ 1806391 w 6423389"/>
                  <a:gd name="csY4" fmla="*/ 0 h 2275407"/>
                  <a:gd name="csX0" fmla="*/ 4465717 w 6379552"/>
                  <a:gd name="csY0" fmla="*/ 38478 h 2275407"/>
                  <a:gd name="csX1" fmla="*/ 6373095 w 6379552"/>
                  <a:gd name="csY1" fmla="*/ 1101927 h 2275407"/>
                  <a:gd name="csX2" fmla="*/ 3208255 w 6379552"/>
                  <a:gd name="csY2" fmla="*/ 2275407 h 2275407"/>
                  <a:gd name="csX3" fmla="*/ 43415 w 6379552"/>
                  <a:gd name="csY3" fmla="*/ 1101927 h 2275407"/>
                  <a:gd name="csX4" fmla="*/ 1806391 w 6379552"/>
                  <a:gd name="csY4" fmla="*/ 0 h 2275407"/>
                  <a:gd name="csX0" fmla="*/ 4465717 w 6376145"/>
                  <a:gd name="csY0" fmla="*/ 38478 h 2275407"/>
                  <a:gd name="csX1" fmla="*/ 6373095 w 6376145"/>
                  <a:gd name="csY1" fmla="*/ 1101927 h 2275407"/>
                  <a:gd name="csX2" fmla="*/ 3208255 w 6376145"/>
                  <a:gd name="csY2" fmla="*/ 2275407 h 2275407"/>
                  <a:gd name="csX3" fmla="*/ 43415 w 6376145"/>
                  <a:gd name="csY3" fmla="*/ 1101927 h 2275407"/>
                  <a:gd name="csX4" fmla="*/ 1806391 w 6376145"/>
                  <a:gd name="csY4" fmla="*/ 0 h 2275407"/>
                  <a:gd name="csX0" fmla="*/ 4465717 w 6373192"/>
                  <a:gd name="csY0" fmla="*/ 38478 h 2275407"/>
                  <a:gd name="csX1" fmla="*/ 6373095 w 6373192"/>
                  <a:gd name="csY1" fmla="*/ 1101927 h 2275407"/>
                  <a:gd name="csX2" fmla="*/ 3208255 w 6373192"/>
                  <a:gd name="csY2" fmla="*/ 2275407 h 2275407"/>
                  <a:gd name="csX3" fmla="*/ 43415 w 6373192"/>
                  <a:gd name="csY3" fmla="*/ 1101927 h 2275407"/>
                  <a:gd name="csX4" fmla="*/ 1806391 w 6373192"/>
                  <a:gd name="csY4" fmla="*/ 0 h 22754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373192" h="2275407">
                    <a:moveTo>
                      <a:pt x="4465717" y="38478"/>
                    </a:moveTo>
                    <a:cubicBezTo>
                      <a:pt x="6172970" y="201038"/>
                      <a:pt x="6378391" y="768017"/>
                      <a:pt x="6373095" y="1101927"/>
                    </a:cubicBezTo>
                    <a:cubicBezTo>
                      <a:pt x="6367799" y="1435837"/>
                      <a:pt x="4956148" y="2275407"/>
                      <a:pt x="3208255" y="2275407"/>
                    </a:cubicBezTo>
                    <a:cubicBezTo>
                      <a:pt x="1460362" y="2275407"/>
                      <a:pt x="277059" y="1481162"/>
                      <a:pt x="43415" y="1101927"/>
                    </a:cubicBezTo>
                    <a:cubicBezTo>
                      <a:pt x="-190229" y="722692"/>
                      <a:pt x="536450" y="146780"/>
                      <a:pt x="1806391" y="0"/>
                    </a:cubicBezTo>
                  </a:path>
                </a:pathLst>
              </a:custGeom>
              <a:noFill/>
              <a:ln w="127000" cap="flat" cmpd="sng" algn="ctr">
                <a:solidFill>
                  <a:srgbClr val="FFC000">
                    <a:alpha val="71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EF78D7-A325-4D1F-97D7-B0F8319DE2B2}"/>
                </a:ext>
              </a:extLst>
            </p:cNvPr>
            <p:cNvSpPr txBox="1"/>
            <p:nvPr/>
          </p:nvSpPr>
          <p:spPr>
            <a:xfrm>
              <a:off x="6848354" y="1925419"/>
              <a:ext cx="2152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Magnetospheric Ring-current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DD1BC6-5EE2-2AC5-FB67-6D4E08BF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Why?                            Remote Sensing of Electric currents in Geospace 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                                      by Magnetic Measurements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98A3A-0547-14F0-7C41-27B28BB2A4AB}"/>
              </a:ext>
            </a:extLst>
          </p:cNvPr>
          <p:cNvSpPr txBox="1"/>
          <p:nvPr/>
        </p:nvSpPr>
        <p:spPr>
          <a:xfrm>
            <a:off x="385471" y="1941017"/>
            <a:ext cx="8373058" cy="1846659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63500" sx="102000" sy="102000" algn="ctr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AOCS magnetic data are used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00"/>
                </a:solidFill>
              </a:rPr>
              <a:t>Field-Aligned Currents in polar regions (</a:t>
            </a:r>
            <a:r>
              <a:rPr lang="en-GB" sz="1600" i="1" dirty="0">
                <a:solidFill>
                  <a:srgbClr val="FFFF00"/>
                </a:solidFill>
              </a:rPr>
              <a:t>the</a:t>
            </a:r>
            <a:r>
              <a:rPr lang="en-GB" sz="1600" dirty="0">
                <a:solidFill>
                  <a:srgbClr val="FFFF00"/>
                </a:solidFill>
              </a:rPr>
              <a:t> classic example)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00"/>
                </a:solidFill>
              </a:rPr>
              <a:t>Space-time structure of magnetospheric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00"/>
                </a:solidFill>
              </a:rPr>
              <a:t>… for improved determination of the electrical conductivity of Earth’s mantle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00"/>
                </a:solidFill>
              </a:rPr>
              <a:t>Polar and Equatorial Electrojets (horizontal currents at ≈115 km height)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00"/>
                </a:solidFill>
              </a:rPr>
              <a:t>Rapid core-field changes also during short gaps (e.g. 2011 – 2013) without high-accurate satellite magnetic data </a:t>
            </a:r>
          </a:p>
        </p:txBody>
      </p:sp>
    </p:spTree>
    <p:extLst>
      <p:ext uri="{BB962C8B-B14F-4D97-AF65-F5344CB8AC3E}">
        <p14:creationId xmlns:p14="http://schemas.microsoft.com/office/powerpoint/2010/main" val="221191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C56B02-F1EE-D0B2-9C9B-97665E54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Steps of AOCS Magnetometer Calibration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8B42C1-3592-D10F-7199-579FAE7D6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/>
              <a:t>Transforming raw AOCS magnetometer sensor readings to magnetic field vector in NEC </a:t>
            </a:r>
            <a:br>
              <a:rPr lang="en-GB" sz="1600" dirty="0"/>
            </a:br>
            <a:r>
              <a:rPr lang="en-GB" sz="1600" dirty="0"/>
              <a:t>(North, East, </a:t>
            </a:r>
            <a:r>
              <a:rPr lang="en-GB" sz="1600" dirty="0" err="1"/>
              <a:t>Center</a:t>
            </a:r>
            <a:r>
              <a:rPr lang="en-GB" sz="1600" dirty="0"/>
              <a:t>) frame includes</a:t>
            </a:r>
          </a:p>
          <a:p>
            <a:pPr lvl="1"/>
            <a:r>
              <a:rPr lang="en-GB" sz="1400" b="1" dirty="0"/>
              <a:t>Calibration</a:t>
            </a:r>
            <a:r>
              <a:rPr lang="en-GB" sz="1400" dirty="0"/>
              <a:t> (of the sensor), including temperature dependencies, non-linear effects, …</a:t>
            </a:r>
          </a:p>
          <a:p>
            <a:pPr lvl="1"/>
            <a:r>
              <a:rPr lang="en-GB" sz="1400" b="1" dirty="0"/>
              <a:t>Characterisation</a:t>
            </a:r>
            <a:r>
              <a:rPr lang="en-GB" sz="1400" dirty="0"/>
              <a:t> (of s/c magnetic disturbances), e.g. from magnetorquer activity, </a:t>
            </a:r>
            <a:br>
              <a:rPr lang="en-GB" sz="1400" dirty="0"/>
            </a:br>
            <a:r>
              <a:rPr lang="en-GB" sz="1400" dirty="0"/>
              <a:t>battery and solar array currents</a:t>
            </a:r>
          </a:p>
          <a:p>
            <a:pPr lvl="1"/>
            <a:r>
              <a:rPr lang="en-GB" sz="1400" b="1" dirty="0"/>
              <a:t>Alignment</a:t>
            </a:r>
            <a:r>
              <a:rPr lang="en-GB" sz="1400" dirty="0"/>
              <a:t> (of the vector data), requires information on s/c attitude (quaternions)</a:t>
            </a:r>
          </a:p>
          <a:p>
            <a:endParaRPr lang="en-GB" sz="1600" dirty="0"/>
          </a:p>
          <a:p>
            <a:r>
              <a:rPr lang="en-GB" sz="1600" b="1" dirty="0"/>
              <a:t>Estimation</a:t>
            </a:r>
            <a:r>
              <a:rPr lang="en-GB" sz="1600" dirty="0"/>
              <a:t> of the AOCS magnetometer calibration/characterisation/alignment parameters is typically done on a data subset (e.g. 60 sec sampling, non-polar latitudes) …</a:t>
            </a:r>
          </a:p>
          <a:p>
            <a:r>
              <a:rPr lang="en-GB" sz="1600" dirty="0"/>
              <a:t>… followed by an </a:t>
            </a:r>
            <a:r>
              <a:rPr lang="en-GB" sz="1600" b="1" dirty="0"/>
              <a:t>Application</a:t>
            </a:r>
            <a:r>
              <a:rPr lang="en-GB" sz="1600" dirty="0"/>
              <a:t> of the estimated parameters to the whole data set </a:t>
            </a:r>
            <a:br>
              <a:rPr lang="en-GB" sz="1600" dirty="0"/>
            </a:br>
            <a:r>
              <a:rPr lang="en-GB" sz="1600" dirty="0"/>
              <a:t>(full magnetometer sampling rate, all latitudes)</a:t>
            </a:r>
          </a:p>
        </p:txBody>
      </p:sp>
    </p:spTree>
    <p:extLst>
      <p:ext uri="{BB962C8B-B14F-4D97-AF65-F5344CB8AC3E}">
        <p14:creationId xmlns:p14="http://schemas.microsoft.com/office/powerpoint/2010/main" val="33374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42B8-C887-EFFD-A7D2-FD19BD58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How?   - Calibration of AOCS Magnetometer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2A7F0-F595-D1E1-315B-375099A8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2" y="667725"/>
            <a:ext cx="7443222" cy="42459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A702D1B-1752-EBAA-32B7-92C58ED92C1A}"/>
              </a:ext>
            </a:extLst>
          </p:cNvPr>
          <p:cNvGrpSpPr/>
          <p:nvPr/>
        </p:nvGrpSpPr>
        <p:grpSpPr>
          <a:xfrm>
            <a:off x="4164984" y="573528"/>
            <a:ext cx="4279220" cy="4428287"/>
            <a:chOff x="4164984" y="573528"/>
            <a:chExt cx="4279220" cy="44282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6784B1-1EB5-D0A0-D249-139686A2228C}"/>
                </a:ext>
              </a:extLst>
            </p:cNvPr>
            <p:cNvSpPr/>
            <p:nvPr/>
          </p:nvSpPr>
          <p:spPr bwMode="auto">
            <a:xfrm>
              <a:off x="5738327" y="573528"/>
              <a:ext cx="2705877" cy="44282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95AC4C-DF56-BE7C-38B8-43F82EA8A230}"/>
                </a:ext>
              </a:extLst>
            </p:cNvPr>
            <p:cNvSpPr/>
            <p:nvPr/>
          </p:nvSpPr>
          <p:spPr bwMode="auto">
            <a:xfrm>
              <a:off x="4164984" y="2500605"/>
              <a:ext cx="2082723" cy="12540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F0D6A8-11C6-9544-FB88-ABB4B5FB907F}"/>
              </a:ext>
            </a:extLst>
          </p:cNvPr>
          <p:cNvGrpSpPr/>
          <p:nvPr/>
        </p:nvGrpSpPr>
        <p:grpSpPr>
          <a:xfrm>
            <a:off x="3654286" y="2988712"/>
            <a:ext cx="4693466" cy="1815061"/>
            <a:chOff x="3654286" y="2988712"/>
            <a:chExt cx="4693466" cy="1815061"/>
          </a:xfrm>
        </p:grpSpPr>
        <p:pic>
          <p:nvPicPr>
            <p:cNvPr id="1026" name="Picture 2" descr="lazy office worker cartoon vector illustration 16883404 Vector Art ...">
              <a:extLst>
                <a:ext uri="{FF2B5EF4-FFF2-40B4-BE49-F238E27FC236}">
                  <a16:creationId xmlns:a16="http://schemas.microsoft.com/office/drawing/2014/main" id="{2B654C70-E620-DB90-3373-8468D5833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323" y="2988712"/>
              <a:ext cx="1791071" cy="1791071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3834AC-33A0-2670-3E1A-1A00DF5C98C4}"/>
                </a:ext>
              </a:extLst>
            </p:cNvPr>
            <p:cNvSpPr txBox="1"/>
            <p:nvPr/>
          </p:nvSpPr>
          <p:spPr>
            <a:xfrm>
              <a:off x="3654286" y="3359924"/>
              <a:ext cx="29111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Can run automatically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BEA5BF-2F26-75CF-D360-A472BFFA072D}"/>
                </a:ext>
              </a:extLst>
            </p:cNvPr>
            <p:cNvSpPr/>
            <p:nvPr/>
          </p:nvSpPr>
          <p:spPr bwMode="auto">
            <a:xfrm>
              <a:off x="3669801" y="3012702"/>
              <a:ext cx="4677951" cy="1791071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C0F13B-51B9-6491-775A-0D927773A952}"/>
              </a:ext>
            </a:extLst>
          </p:cNvPr>
          <p:cNvGrpSpPr/>
          <p:nvPr/>
        </p:nvGrpSpPr>
        <p:grpSpPr>
          <a:xfrm>
            <a:off x="3533403" y="763343"/>
            <a:ext cx="4798835" cy="1877220"/>
            <a:chOff x="3533403" y="763343"/>
            <a:chExt cx="4798835" cy="1877220"/>
          </a:xfrm>
        </p:grpSpPr>
        <p:pic>
          <p:nvPicPr>
            <p:cNvPr id="1028" name="Picture 4" descr="120+ Man In Hamster Wheel Stock Illustrations, Royalty-Free Vector ...">
              <a:extLst>
                <a:ext uri="{FF2B5EF4-FFF2-40B4-BE49-F238E27FC236}">
                  <a16:creationId xmlns:a16="http://schemas.microsoft.com/office/drawing/2014/main" id="{78BEFA02-E2D0-8BC9-A65E-B6D177F11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7707" y="851445"/>
              <a:ext cx="1720305" cy="1720305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73AD8C-D69C-1FB0-E831-C54A67B3F171}"/>
                </a:ext>
              </a:extLst>
            </p:cNvPr>
            <p:cNvSpPr txBox="1"/>
            <p:nvPr/>
          </p:nvSpPr>
          <p:spPr>
            <a:xfrm>
              <a:off x="3533403" y="2048530"/>
              <a:ext cx="2911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Requires a </a:t>
              </a:r>
              <a:br>
                <a:rPr lang="en-GB" sz="1400" dirty="0"/>
              </a:br>
              <a:r>
                <a:rPr lang="en-GB" sz="1400" dirty="0"/>
                <a:t>“scientist-in-the-loop”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6804023-B042-14A8-A97E-E2E5B4EF36A4}"/>
                </a:ext>
              </a:extLst>
            </p:cNvPr>
            <p:cNvSpPr/>
            <p:nvPr/>
          </p:nvSpPr>
          <p:spPr bwMode="auto">
            <a:xfrm>
              <a:off x="3685316" y="763343"/>
              <a:ext cx="4646922" cy="187722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9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Overview: The various satellite data sets used in this study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423855-8252-068B-192D-4660650052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136815"/>
              </p:ext>
            </p:extLst>
          </p:nvPr>
        </p:nvGraphicFramePr>
        <p:xfrm>
          <a:off x="250825" y="617488"/>
          <a:ext cx="6818789" cy="29258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89838">
                  <a:extLst>
                    <a:ext uri="{9D8B030D-6E8A-4147-A177-3AD203B41FA5}">
                      <a16:colId xmlns:a16="http://schemas.microsoft.com/office/drawing/2014/main" val="3971060892"/>
                    </a:ext>
                  </a:extLst>
                </a:gridCol>
                <a:gridCol w="1743168">
                  <a:extLst>
                    <a:ext uri="{9D8B030D-6E8A-4147-A177-3AD203B41FA5}">
                      <a16:colId xmlns:a16="http://schemas.microsoft.com/office/drawing/2014/main" val="2632661972"/>
                    </a:ext>
                  </a:extLst>
                </a:gridCol>
                <a:gridCol w="1677578">
                  <a:extLst>
                    <a:ext uri="{9D8B030D-6E8A-4147-A177-3AD203B41FA5}">
                      <a16:colId xmlns:a16="http://schemas.microsoft.com/office/drawing/2014/main" val="3278579284"/>
                    </a:ext>
                  </a:extLst>
                </a:gridCol>
                <a:gridCol w="1608205">
                  <a:extLst>
                    <a:ext uri="{9D8B030D-6E8A-4147-A177-3AD203B41FA5}">
                      <a16:colId xmlns:a16="http://schemas.microsoft.com/office/drawing/2014/main" val="730614102"/>
                    </a:ext>
                  </a:extLst>
                </a:gridCol>
              </a:tblGrid>
              <a:tr h="265947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20" dirty="0">
                          <a:effectLst/>
                        </a:rPr>
                        <a:t>Name</a:t>
                      </a:r>
                      <a:endParaRPr lang="da-DK" sz="1600" dirty="0"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>
                          <a:effectLst/>
                        </a:rPr>
                        <a:t>NORAD</a:t>
                      </a:r>
                      <a:r>
                        <a:rPr lang="en-US" sz="1600" spc="5">
                          <a:effectLst/>
                        </a:rPr>
                        <a:t> </a:t>
                      </a:r>
                      <a:r>
                        <a:rPr lang="en-US" sz="1600" spc="-25">
                          <a:effectLst/>
                        </a:rPr>
                        <a:t>ID</a:t>
                      </a:r>
                      <a:endParaRPr lang="da-DK" sz="1600"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>
                          <a:effectLst/>
                        </a:rPr>
                        <a:t>years</a:t>
                      </a:r>
                      <a:endParaRPr lang="da-DK" sz="1600"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>
                          <a:effectLst/>
                        </a:rPr>
                        <a:t>altitude</a:t>
                      </a:r>
                      <a:endParaRPr lang="da-DK" sz="1600"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79754216"/>
                  </a:ext>
                </a:extLst>
              </a:tr>
              <a:tr h="265947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20" dirty="0">
                          <a:solidFill>
                            <a:srgbClr val="00B050"/>
                          </a:solidFill>
                          <a:effectLst/>
                        </a:rPr>
                        <a:t>CryoSat-</a:t>
                      </a:r>
                      <a:r>
                        <a:rPr lang="en-US" sz="1600" spc="-50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 dirty="0">
                          <a:solidFill>
                            <a:srgbClr val="00B050"/>
                          </a:solidFill>
                          <a:effectLst/>
                        </a:rPr>
                        <a:t>36508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2010</a:t>
                      </a:r>
                      <a:r>
                        <a:rPr lang="en-US" sz="1600" spc="6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spc="-50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</a:rPr>
                        <a:t>≈</a:t>
                      </a:r>
                      <a:r>
                        <a:rPr lang="en-US" sz="1600" b="0" spc="-6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</a:rPr>
                        <a:t>720</a:t>
                      </a:r>
                      <a:r>
                        <a:rPr lang="en-US" sz="1600" b="0" spc="4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0" spc="-35" dirty="0">
                          <a:solidFill>
                            <a:srgbClr val="00B050"/>
                          </a:solidFill>
                          <a:effectLst/>
                        </a:rPr>
                        <a:t>km</a:t>
                      </a:r>
                      <a:endParaRPr lang="da-DK" sz="1600" b="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2807056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SMOS</a:t>
                      </a:r>
                      <a:endParaRPr lang="da-DK" sz="1600" b="1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36036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2009 -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760 km</a:t>
                      </a:r>
                      <a:endParaRPr lang="da-DK" sz="1600" b="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40032903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 dirty="0">
                          <a:solidFill>
                            <a:srgbClr val="00B050"/>
                          </a:solidFill>
                          <a:effectLst/>
                        </a:rPr>
                        <a:t>Aeolus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 dirty="0">
                          <a:solidFill>
                            <a:srgbClr val="00B050"/>
                          </a:solidFill>
                          <a:effectLst/>
                        </a:rPr>
                        <a:t>43600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2018</a:t>
                      </a:r>
                      <a:r>
                        <a:rPr lang="en-US" sz="1600" spc="7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en-US" sz="1600" spc="7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spc="-20" dirty="0">
                          <a:solidFill>
                            <a:srgbClr val="00B050"/>
                          </a:solidFill>
                          <a:effectLst/>
                        </a:rPr>
                        <a:t>2023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</a:rPr>
                        <a:t>≈</a:t>
                      </a:r>
                      <a:r>
                        <a:rPr lang="en-US" sz="1600" b="0" spc="-6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</a:rPr>
                        <a:t>320</a:t>
                      </a:r>
                      <a:r>
                        <a:rPr lang="en-US" sz="1600" b="0" spc="4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0" spc="-35" dirty="0">
                          <a:solidFill>
                            <a:srgbClr val="00B050"/>
                          </a:solidFill>
                          <a:effectLst/>
                        </a:rPr>
                        <a:t>km</a:t>
                      </a:r>
                      <a:endParaRPr lang="da-DK" sz="1600" b="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31130095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10" dirty="0" err="1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EarthCARE</a:t>
                      </a:r>
                      <a:endParaRPr lang="da-DK" sz="1600" b="1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59908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2024 -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395 km</a:t>
                      </a:r>
                      <a:endParaRPr lang="da-DK" sz="1600" b="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61167248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da-DK" sz="1600" b="1" kern="1200" spc="-10" dirty="0" err="1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da-DK" sz="1600" b="1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GB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63772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da-DK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2025 -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660 km</a:t>
                      </a:r>
                      <a:endParaRPr lang="da-DK" sz="1600" b="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50653846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Proba-2</a:t>
                      </a:r>
                      <a:endParaRPr lang="da-DK" sz="1600" b="1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36037</a:t>
                      </a:r>
                      <a:endParaRPr lang="da-DK" sz="1600" b="0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2009 -</a:t>
                      </a:r>
                      <a:endParaRPr lang="da-DK" sz="1600" b="0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720 km</a:t>
                      </a:r>
                      <a:endParaRPr lang="da-DK" sz="1600" b="0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36429784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AWS</a:t>
                      </a:r>
                      <a:endParaRPr lang="da-DK" sz="1600" b="1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60543</a:t>
                      </a:r>
                      <a:endParaRPr lang="da-DK" sz="1600" b="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2024 -</a:t>
                      </a:r>
                      <a:endParaRPr lang="da-DK" sz="1600" b="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600 km</a:t>
                      </a:r>
                      <a:endParaRPr lang="da-DK" sz="1600" b="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6954539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GRACE-FO C</a:t>
                      </a:r>
                      <a:endParaRPr lang="da-DK" sz="1600" b="1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43476</a:t>
                      </a:r>
                      <a:endParaRPr lang="da-DK" sz="160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2018 - </a:t>
                      </a:r>
                      <a:endParaRPr lang="da-DK" sz="160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500 km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9544318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GRACE-FO D</a:t>
                      </a:r>
                      <a:endParaRPr lang="da-DK" sz="1600" b="1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43477</a:t>
                      </a:r>
                      <a:endParaRPr lang="da-DK" sz="160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2018 - </a:t>
                      </a:r>
                      <a:endParaRPr lang="da-DK" sz="160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500 km</a:t>
                      </a:r>
                      <a:endParaRPr lang="da-DK" sz="1600" b="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41979946"/>
                  </a:ext>
                </a:extLst>
              </a:tr>
              <a:tr h="258428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endParaRPr lang="da-DK" sz="1600" b="1" kern="1200" spc="-2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endParaRPr lang="da-DK" sz="1600" kern="1200" spc="-1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endParaRPr lang="da-DK" sz="1600" kern="1200" spc="-1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endParaRPr lang="en-US" sz="1600" kern="1200" spc="-1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083339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447C5E-233E-9A4A-4589-E6425C979502}"/>
              </a:ext>
            </a:extLst>
          </p:cNvPr>
          <p:cNvSpPr txBox="1"/>
          <p:nvPr/>
        </p:nvSpPr>
        <p:spPr>
          <a:xfrm>
            <a:off x="62279" y="3293638"/>
            <a:ext cx="8642350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Main challenges: AOCS magnetometer only active in safe mode: no continuous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Coarse magnetometer sampling rate: 10 sec or lower (1 sec is appreciated)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Data resolution, e.g. 1 </a:t>
            </a:r>
            <a:r>
              <a:rPr lang="en-GB" sz="1400" dirty="0" err="1">
                <a:latin typeface="Symbol" panose="05050102010706020507" pitchFamily="18" charset="2"/>
              </a:rPr>
              <a:t>m</a:t>
            </a:r>
            <a:r>
              <a:rPr lang="en-GB" sz="1400" dirty="0" err="1"/>
              <a:t>T</a:t>
            </a:r>
            <a:r>
              <a:rPr lang="en-GB" sz="1400" dirty="0"/>
              <a:t> (1 </a:t>
            </a:r>
            <a:r>
              <a:rPr lang="en-GB" sz="1400" dirty="0" err="1"/>
              <a:t>nT</a:t>
            </a:r>
            <a:r>
              <a:rPr lang="en-GB" sz="1400" dirty="0"/>
              <a:t> is appreciated)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Large magnetic disturbances from s/c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sz="1600" spc="-20" dirty="0">
                <a:solidFill>
                  <a:srgbClr val="00B050"/>
                </a:solidFill>
                <a:latin typeface="+mn-lt"/>
              </a:rPr>
              <a:t>Green</a:t>
            </a:r>
            <a:r>
              <a:rPr lang="en-GB" sz="1400" dirty="0"/>
              <a:t>: “operational” data processing and provision</a:t>
            </a:r>
            <a:br>
              <a:rPr lang="en-GB" sz="1400" dirty="0"/>
            </a:br>
            <a:r>
              <a:rPr lang="en-GB" sz="1600" spc="-10" dirty="0">
                <a:solidFill>
                  <a:srgbClr val="FFC000"/>
                </a:solidFill>
                <a:latin typeface="+mn-lt"/>
              </a:rPr>
              <a:t>Yellow</a:t>
            </a:r>
            <a:r>
              <a:rPr lang="en-GB" sz="1400" dirty="0"/>
              <a:t>: on hold, e.g. because of large magnetic disturbances or insufficient input data </a:t>
            </a:r>
          </a:p>
        </p:txBody>
      </p:sp>
    </p:spTree>
    <p:extLst>
      <p:ext uri="{BB962C8B-B14F-4D97-AF65-F5344CB8AC3E}">
        <p14:creationId xmlns:p14="http://schemas.microsoft.com/office/powerpoint/2010/main" val="3075460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1892" r="18911" b="19629"/>
          <a:stretch/>
        </p:blipFill>
        <p:spPr>
          <a:xfrm>
            <a:off x="263256" y="2159264"/>
            <a:ext cx="4470763" cy="2731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CryoSat-2 -</a:t>
            </a:r>
            <a:r>
              <a:rPr lang="en-GB" dirty="0"/>
              <a:t> The Flagship AMOG mission </a:t>
            </a:r>
            <a:br>
              <a:rPr lang="en-GB" dirty="0"/>
            </a:br>
            <a:r>
              <a:rPr lang="en-GB" noProof="0" dirty="0"/>
              <a:t>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409755" y="1437624"/>
            <a:ext cx="6632708" cy="3453526"/>
            <a:chOff x="3213006" y="1916832"/>
            <a:chExt cx="8843611" cy="46047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040" y="2879018"/>
              <a:ext cx="5600577" cy="364251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cxnSpLocks/>
            </p:cNvCxnSpPr>
            <p:nvPr/>
          </p:nvCxnSpPr>
          <p:spPr bwMode="auto">
            <a:xfrm>
              <a:off x="6096000" y="1916832"/>
              <a:ext cx="5438011" cy="2376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2" name="Straight Arrow Connector 11"/>
            <p:cNvCxnSpPr>
              <a:cxnSpLocks/>
            </p:cNvCxnSpPr>
            <p:nvPr/>
          </p:nvCxnSpPr>
          <p:spPr bwMode="auto">
            <a:xfrm>
              <a:off x="6096000" y="1916832"/>
              <a:ext cx="5184576" cy="19445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4" name="Straight Arrow Connector 13"/>
            <p:cNvCxnSpPr>
              <a:cxnSpLocks/>
            </p:cNvCxnSpPr>
            <p:nvPr/>
          </p:nvCxnSpPr>
          <p:spPr bwMode="auto">
            <a:xfrm flipH="1">
              <a:off x="5572994" y="1916832"/>
              <a:ext cx="523006" cy="278344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6" name="Straight Arrow Connector 15"/>
            <p:cNvCxnSpPr>
              <a:cxnSpLocks/>
            </p:cNvCxnSpPr>
            <p:nvPr/>
          </p:nvCxnSpPr>
          <p:spPr bwMode="auto">
            <a:xfrm>
              <a:off x="3213006" y="2157725"/>
              <a:ext cx="7635522" cy="235139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9" name="Straight Arrow Connector 18"/>
            <p:cNvCxnSpPr>
              <a:cxnSpLocks/>
            </p:cNvCxnSpPr>
            <p:nvPr/>
          </p:nvCxnSpPr>
          <p:spPr bwMode="auto">
            <a:xfrm>
              <a:off x="3213006" y="2132856"/>
              <a:ext cx="965621" cy="249922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1" name="Straight Arrow Connector 20"/>
            <p:cNvCxnSpPr>
              <a:cxnSpLocks/>
            </p:cNvCxnSpPr>
            <p:nvPr/>
          </p:nvCxnSpPr>
          <p:spPr bwMode="auto">
            <a:xfrm>
              <a:off x="3213006" y="2132856"/>
              <a:ext cx="7275482" cy="15683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5069811" y="4718394"/>
              <a:ext cx="682181" cy="725518"/>
            </a:xfrm>
            <a:prstGeom prst="ellipse">
              <a:avLst/>
            </a:prstGeom>
            <a:noFill/>
            <a:ln w="444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>
                <a:latin typeface="Tahoma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911125" y="4700275"/>
              <a:ext cx="682181" cy="725518"/>
            </a:xfrm>
            <a:prstGeom prst="ellipse">
              <a:avLst/>
            </a:prstGeom>
            <a:noFill/>
            <a:ln w="444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>
                <a:latin typeface="Tahoma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4DDFF8F-EEAA-40B0-926E-98D0E9D167C2}"/>
              </a:ext>
            </a:extLst>
          </p:cNvPr>
          <p:cNvSpPr/>
          <p:nvPr/>
        </p:nvSpPr>
        <p:spPr bwMode="auto">
          <a:xfrm>
            <a:off x="467544" y="1761660"/>
            <a:ext cx="7776864" cy="2406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en-GB">
              <a:latin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56" y="628036"/>
            <a:ext cx="8642350" cy="3887930"/>
          </a:xfrm>
        </p:spPr>
        <p:txBody>
          <a:bodyPr/>
          <a:lstStyle/>
          <a:p>
            <a:r>
              <a:rPr lang="en-GB" dirty="0"/>
              <a:t>Launched in April 2010 – and still in operation</a:t>
            </a:r>
          </a:p>
          <a:p>
            <a:r>
              <a:rPr lang="en-GB" dirty="0"/>
              <a:t>720 – 730 km altitude, 92</a:t>
            </a:r>
            <a:r>
              <a:rPr lang="en-GB" baseline="30000" dirty="0"/>
              <a:t>°</a:t>
            </a:r>
            <a:r>
              <a:rPr lang="en-GB" dirty="0"/>
              <a:t> orbital inclination</a:t>
            </a:r>
          </a:p>
          <a:p>
            <a:r>
              <a:rPr lang="en-GB" dirty="0"/>
              <a:t>3 AOCS vector Fluxgate magnetometers (FGMs), 4 sec sampling</a:t>
            </a:r>
          </a:p>
          <a:p>
            <a:r>
              <a:rPr lang="en-GB" dirty="0"/>
              <a:t>3 Star imagers (STRs)</a:t>
            </a:r>
          </a:p>
          <a:p>
            <a:r>
              <a:rPr lang="en-GB" dirty="0"/>
              <a:t>House-Keeping (HK) data available: magnetorquer currents, magnetometer temperature, …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769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Calibration of a satellite vector magnetometer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6" y="573528"/>
            <a:ext cx="8642350" cy="3996444"/>
          </a:xfrm>
        </p:spPr>
        <p:txBody>
          <a:bodyPr/>
          <a:lstStyle/>
          <a:p>
            <a:r>
              <a:rPr lang="en-GB" noProof="0" dirty="0"/>
              <a:t>Calibration is done by minimization of difference </a:t>
            </a:r>
            <a:r>
              <a:rPr lang="en-GB" noProof="0" dirty="0">
                <a:latin typeface="Symbol" panose="05050102010706020507" pitchFamily="18" charset="2"/>
              </a:rPr>
              <a:t>D</a:t>
            </a:r>
            <a:r>
              <a:rPr lang="en-GB" noProof="0" dirty="0">
                <a:latin typeface="Times" panose="02020603050405020304" pitchFamily="18" charset="0"/>
                <a:cs typeface="Times" panose="02020603050405020304" pitchFamily="18" charset="0"/>
              </a:rPr>
              <a:t>F</a:t>
            </a:r>
            <a:r>
              <a:rPr lang="en-GB" baseline="30000" noProof="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GB" noProof="0" dirty="0"/>
              <a:t> = (|</a:t>
            </a:r>
            <a:r>
              <a:rPr lang="en-GB" b="1" noProof="0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/>
              <a:t>FGM</a:t>
            </a:r>
            <a:r>
              <a:rPr lang="en-GB" noProof="0" dirty="0"/>
              <a:t>|– |</a:t>
            </a:r>
            <a:r>
              <a:rPr lang="en-GB" b="1" noProof="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 err="1"/>
              <a:t>ref</a:t>
            </a:r>
            <a:r>
              <a:rPr lang="en-GB" noProof="0" dirty="0"/>
              <a:t>|)</a:t>
            </a:r>
            <a:r>
              <a:rPr lang="en-GB" baseline="30000" noProof="0" dirty="0"/>
              <a:t>2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where </a:t>
            </a:r>
            <a:r>
              <a:rPr lang="en-GB" b="1" noProof="0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/>
              <a:t>FGM </a:t>
            </a:r>
            <a:r>
              <a:rPr lang="en-GB" noProof="0" dirty="0"/>
              <a:t>is </a:t>
            </a:r>
            <a:r>
              <a:rPr lang="en-GB" b="1" noProof="0" dirty="0"/>
              <a:t>measured </a:t>
            </a:r>
            <a:r>
              <a:rPr lang="en-GB" noProof="0" dirty="0"/>
              <a:t>magnetic field vector</a:t>
            </a:r>
            <a:br>
              <a:rPr lang="en-GB" noProof="0" dirty="0"/>
            </a:br>
            <a:r>
              <a:rPr lang="en-GB" noProof="0" dirty="0"/>
              <a:t>and </a:t>
            </a:r>
            <a:r>
              <a:rPr lang="en-GB" b="1" noProof="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 err="1"/>
              <a:t>ref</a:t>
            </a:r>
            <a:r>
              <a:rPr lang="en-GB" noProof="0" dirty="0"/>
              <a:t> is </a:t>
            </a:r>
            <a:r>
              <a:rPr lang="en-GB" b="1" noProof="0" dirty="0"/>
              <a:t>reference </a:t>
            </a:r>
            <a:r>
              <a:rPr lang="en-GB" noProof="0" dirty="0"/>
              <a:t>magnetic field at same position and time </a:t>
            </a:r>
          </a:p>
          <a:p>
            <a:endParaRPr lang="en-GB" sz="900" dirty="0"/>
          </a:p>
          <a:p>
            <a:r>
              <a:rPr lang="en-GB" noProof="0" dirty="0"/>
              <a:t>On dedicated magnetic satellites like Swarm: </a:t>
            </a:r>
            <a:r>
              <a:rPr lang="en-GB" b="1" noProof="0" dirty="0"/>
              <a:t>Reference </a:t>
            </a:r>
            <a:r>
              <a:rPr lang="en-GB" noProof="0" dirty="0"/>
              <a:t>magnetic field strength |</a:t>
            </a:r>
            <a:r>
              <a:rPr lang="en-GB" b="1" noProof="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 err="1"/>
              <a:t>ref</a:t>
            </a:r>
            <a:r>
              <a:rPr lang="en-GB" noProof="0" dirty="0"/>
              <a:t>| is provided by </a:t>
            </a:r>
            <a:r>
              <a:rPr lang="en-GB" b="1" noProof="0" dirty="0"/>
              <a:t>second absolute scalar magnetometer</a:t>
            </a:r>
          </a:p>
          <a:p>
            <a:endParaRPr lang="en-GB" sz="900" dirty="0"/>
          </a:p>
          <a:p>
            <a:r>
              <a:rPr lang="en-GB" noProof="0" dirty="0"/>
              <a:t>For other satellites: </a:t>
            </a:r>
            <a:r>
              <a:rPr lang="en-GB" b="1" noProof="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 err="1"/>
              <a:t>ref</a:t>
            </a:r>
            <a:r>
              <a:rPr lang="en-GB" noProof="0" dirty="0"/>
              <a:t> is given by CHAOS model of Earth’s magnetic field </a:t>
            </a:r>
            <a:br>
              <a:rPr lang="en-GB" noProof="0" dirty="0"/>
            </a:br>
            <a:r>
              <a:rPr lang="en-GB" noProof="0" dirty="0"/>
              <a:t>(core, crust, large-scale magnetosphere + induced contributions)</a:t>
            </a:r>
          </a:p>
          <a:p>
            <a:endParaRPr lang="en-GB" sz="1000" dirty="0"/>
          </a:p>
          <a:p>
            <a:r>
              <a:rPr lang="en-GB" noProof="0" dirty="0"/>
              <a:t>Cryosat-2: Estimation of 12 basic calibration parameters in monthly bins (200 x 12 parameters)</a:t>
            </a:r>
            <a:br>
              <a:rPr lang="en-GB" noProof="0" dirty="0"/>
            </a:br>
            <a:r>
              <a:rPr lang="en-GB" noProof="0" dirty="0"/>
              <a:t>Model regularisation to minimize month-to-month variability</a:t>
            </a:r>
          </a:p>
          <a:p>
            <a:endParaRPr lang="en-GB" sz="900" dirty="0"/>
          </a:p>
          <a:p>
            <a:r>
              <a:rPr lang="en-GB" dirty="0"/>
              <a:t>Calibration includes estimation of time-varying magnetic disturbances due to Magnetorquer action, Solar arrays and battery currents, magnetometer non-linearities</a:t>
            </a:r>
          </a:p>
          <a:p>
            <a:endParaRPr lang="en-GB" sz="800" dirty="0"/>
          </a:p>
          <a:p>
            <a:r>
              <a:rPr lang="en-GB" dirty="0"/>
              <a:t>4 second sampling rate, 16 years: April 2010 – December 2025 (200 months)</a:t>
            </a:r>
            <a:br>
              <a:rPr lang="en-GB" dirty="0"/>
            </a:br>
            <a:r>
              <a:rPr lang="en-GB" dirty="0"/>
              <a:t>In total </a:t>
            </a:r>
            <a:r>
              <a:rPr lang="en-GB" dirty="0">
                <a:solidFill>
                  <a:srgbClr val="C00000"/>
                </a:solidFill>
              </a:rPr>
              <a:t>2472 model parameters </a:t>
            </a:r>
            <a:r>
              <a:rPr lang="en-GB" dirty="0"/>
              <a:t>estimated by robust non-linear Least-Squares </a:t>
            </a:r>
            <a:br>
              <a:rPr lang="en-GB" dirty="0"/>
            </a:br>
            <a:r>
              <a:rPr lang="en-GB" dirty="0"/>
              <a:t>from </a:t>
            </a:r>
            <a:r>
              <a:rPr lang="en-GB" dirty="0">
                <a:solidFill>
                  <a:srgbClr val="C00000"/>
                </a:solidFill>
              </a:rPr>
              <a:t>16.5 </a:t>
            </a:r>
            <a:r>
              <a:rPr lang="en-GB" dirty="0" err="1">
                <a:solidFill>
                  <a:srgbClr val="C00000"/>
                </a:solidFill>
              </a:rPr>
              <a:t>mio</a:t>
            </a:r>
            <a:r>
              <a:rPr lang="en-GB" dirty="0">
                <a:solidFill>
                  <a:srgbClr val="C00000"/>
                </a:solidFill>
              </a:rPr>
              <a:t> observations </a:t>
            </a:r>
            <a:r>
              <a:rPr lang="en-GB" dirty="0"/>
              <a:t>(= 3 x 5.5 </a:t>
            </a:r>
            <a:r>
              <a:rPr lang="en-GB" dirty="0" err="1"/>
              <a:t>mio</a:t>
            </a:r>
            <a:r>
              <a:rPr lang="en-GB" dirty="0"/>
              <a:t> vector triplets) </a:t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341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C2C5A-D56E-1E1F-88CD-BC7CEC35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Flagship AMOG mission – pushing the border of AOCS magnetometer processing</a:t>
            </a:r>
          </a:p>
          <a:p>
            <a:r>
              <a:rPr lang="en-GB" dirty="0"/>
              <a:t>Operational processing since January 2025:</a:t>
            </a:r>
            <a:br>
              <a:rPr lang="en-GB" dirty="0"/>
            </a:br>
            <a:r>
              <a:rPr lang="en-GB" dirty="0"/>
              <a:t>automatically processed in monthly batches, typically on 5</a:t>
            </a:r>
            <a:r>
              <a:rPr lang="en-GB" baseline="30000" dirty="0"/>
              <a:t>th</a:t>
            </a:r>
            <a:r>
              <a:rPr lang="en-GB" dirty="0"/>
              <a:t> of each month</a:t>
            </a:r>
            <a:br>
              <a:rPr lang="en-GB" dirty="0"/>
            </a:br>
            <a:r>
              <a:rPr lang="en-GB" dirty="0"/>
              <a:t>Daily CDF files in “Swarm-like” format distributed through Swarm data server</a:t>
            </a:r>
            <a:br>
              <a:rPr lang="en-GB" dirty="0"/>
            </a:br>
            <a:r>
              <a:rPr lang="en-GB" dirty="0">
                <a:hlinkClick r:id="rId2"/>
              </a:rPr>
              <a:t>ftp://swarm-diss.eo.esa.int/Multimission/CryoSat-2</a:t>
            </a:r>
            <a:endParaRPr lang="en-GB" dirty="0"/>
          </a:p>
          <a:p>
            <a:r>
              <a:rPr lang="en-GB" dirty="0"/>
              <a:t>4-sec data version 0305 based on estimated parameters using data Aug 2010 - Dec 2025</a:t>
            </a:r>
          </a:p>
          <a:p>
            <a:r>
              <a:rPr lang="en-GB" dirty="0">
                <a:solidFill>
                  <a:srgbClr val="BD0000"/>
                </a:solidFill>
              </a:rPr>
              <a:t>New: Change in onboard operation and telemetry allows to obtain 1 sec data since Sept 2025</a:t>
            </a:r>
            <a:br>
              <a:rPr lang="en-GB" dirty="0">
                <a:solidFill>
                  <a:srgbClr val="BD0000"/>
                </a:solidFill>
              </a:rPr>
            </a:br>
            <a:r>
              <a:rPr lang="en-GB" dirty="0">
                <a:solidFill>
                  <a:srgbClr val="BD0000"/>
                </a:solidFill>
              </a:rPr>
              <a:t>Operational processing of 1 sec data (version 0402, will replace the 4 sec 0305 data)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6C028-67DD-1217-7B63-A529BCE9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CryoSat-2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D2BCE-AE06-E329-0E6F-C009A14E9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5" y="369035"/>
            <a:ext cx="6942086" cy="4513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73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7BC66-B495-7AAB-4E0B-9D2CBE93C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91CD-E4AB-DF88-8518-7035BD04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CryoSat-2 – the various disturbance fields</a:t>
            </a:r>
            <a:br>
              <a:rPr lang="en-GB" sz="2800" dirty="0"/>
            </a:br>
            <a:endParaRPr lang="en-GB" b="0" dirty="0"/>
          </a:p>
        </p:txBody>
      </p:sp>
      <p:pic>
        <p:nvPicPr>
          <p:cNvPr id="1026" name="Picture 2" descr="Fig. 3">
            <a:extLst>
              <a:ext uri="{FF2B5EF4-FFF2-40B4-BE49-F238E27FC236}">
                <a16:creationId xmlns:a16="http://schemas.microsoft.com/office/drawing/2014/main" id="{04073C4E-4024-AD3F-7384-C0323A12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77920"/>
            <a:ext cx="6636992" cy="422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70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6E0D5-E25C-233A-C429-D337EE9EA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1FC042-9E14-40D8-4BCF-FBEBF8081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1" y="958663"/>
            <a:ext cx="7880861" cy="3953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C6A276-29B6-48B8-9E89-3BF6A8CB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CryoSat-2</a:t>
            </a:r>
            <a:br>
              <a:rPr lang="en-GB" sz="2800" dirty="0"/>
            </a:br>
            <a:r>
              <a:rPr lang="en-GB" b="0" dirty="0"/>
              <a:t>81-daily running mean of daily rms </a:t>
            </a:r>
            <a:r>
              <a:rPr lang="en-GB" b="0" dirty="0" err="1"/>
              <a:t>wrt</a:t>
            </a:r>
            <a:r>
              <a:rPr lang="en-GB" b="0" dirty="0"/>
              <a:t> CHAOS model</a:t>
            </a:r>
          </a:p>
        </p:txBody>
      </p:sp>
    </p:spTree>
    <p:extLst>
      <p:ext uri="{BB962C8B-B14F-4D97-AF65-F5344CB8AC3E}">
        <p14:creationId xmlns:p14="http://schemas.microsoft.com/office/powerpoint/2010/main" val="3557518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62C9D-818E-B051-4822-DA682A975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AC51F8-5972-6C4F-A439-6E407DB2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3" y="2142731"/>
            <a:ext cx="8179904" cy="2792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D708B-BF73-E6BE-8E1D-BE30C574E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46095"/>
            <a:ext cx="8642350" cy="1986071"/>
          </a:xfrm>
        </p:spPr>
        <p:txBody>
          <a:bodyPr/>
          <a:lstStyle/>
          <a:p>
            <a:r>
              <a:rPr lang="en-GB" dirty="0"/>
              <a:t>August 2018 – July 2023</a:t>
            </a:r>
          </a:p>
          <a:p>
            <a:r>
              <a:rPr lang="en-GB" dirty="0" err="1"/>
              <a:t>Magnetoresistive</a:t>
            </a:r>
            <a:r>
              <a:rPr lang="en-GB" dirty="0"/>
              <a:t> magnetometer (no fluxgate)</a:t>
            </a:r>
          </a:p>
          <a:p>
            <a:r>
              <a:rPr lang="en-GB" dirty="0"/>
              <a:t>Huge magnetorquer disturbances (same magnitude as Earth’s magnetic field)</a:t>
            </a:r>
            <a:br>
              <a:rPr lang="en-GB" dirty="0"/>
            </a:br>
            <a:r>
              <a:rPr lang="en-GB" dirty="0"/>
              <a:t>accounting for non-linear relation between </a:t>
            </a:r>
            <a:r>
              <a:rPr lang="en-GB" b="1" dirty="0"/>
              <a:t>I</a:t>
            </a:r>
            <a:r>
              <a:rPr lang="en-GB" baseline="-25000" dirty="0"/>
              <a:t>MTQ</a:t>
            </a:r>
            <a:r>
              <a:rPr lang="en-GB" dirty="0"/>
              <a:t> and </a:t>
            </a:r>
            <a:r>
              <a:rPr lang="en-GB" b="1" dirty="0"/>
              <a:t>B</a:t>
            </a:r>
            <a:r>
              <a:rPr lang="en-GB" baseline="-25000" dirty="0"/>
              <a:t>MTQ</a:t>
            </a:r>
          </a:p>
          <a:p>
            <a:r>
              <a:rPr lang="en-GB" dirty="0"/>
              <a:t>“Operational” processing of whole mission, daily CDF files May 2019 – June 2023</a:t>
            </a:r>
            <a:br>
              <a:rPr lang="en-GB" dirty="0"/>
            </a:br>
            <a:r>
              <a:rPr lang="en-GB" dirty="0"/>
              <a:t>10 sec sampling, Time, position, B, attitude quaternions, MTQ, solar array and battery currents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41AEC-5875-011F-FEB6-34B81D67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Aeolus</a:t>
            </a:r>
          </a:p>
        </p:txBody>
      </p:sp>
    </p:spTree>
    <p:extLst>
      <p:ext uri="{BB962C8B-B14F-4D97-AF65-F5344CB8AC3E}">
        <p14:creationId xmlns:p14="http://schemas.microsoft.com/office/powerpoint/2010/main" val="9347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2C17D-0BE5-C4E2-8221-E80AA631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Goal and Study Logic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8C3BB6-F3DF-37CD-0C54-CF4865679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735013"/>
            <a:ext cx="8642350" cy="3781425"/>
          </a:xfrm>
        </p:spPr>
        <p:txBody>
          <a:bodyPr/>
          <a:lstStyle/>
          <a:p>
            <a:pPr marL="0" indent="0">
              <a:buNone/>
            </a:pPr>
            <a:r>
              <a:rPr lang="en-GB" sz="1600" b="0" noProof="0" dirty="0">
                <a:solidFill>
                  <a:schemeClr val="tx1"/>
                </a:solidFill>
              </a:rPr>
              <a:t>Most satellites carry magnetometer for navigational purposes as part of their AOCS </a:t>
            </a:r>
            <a:br>
              <a:rPr lang="en-GB" sz="1600" b="0" noProof="0" dirty="0">
                <a:solidFill>
                  <a:schemeClr val="tx1"/>
                </a:solidFill>
              </a:rPr>
            </a:br>
            <a:r>
              <a:rPr lang="en-GB" sz="1600" b="0" noProof="0" dirty="0">
                <a:solidFill>
                  <a:schemeClr val="tx1"/>
                </a:solidFill>
              </a:rPr>
              <a:t>(Attitude and Orbit Control System)</a:t>
            </a:r>
            <a:br>
              <a:rPr lang="en-GB" sz="1600" b="0" noProof="0" dirty="0">
                <a:solidFill>
                  <a:schemeClr val="tx1"/>
                </a:solidFill>
              </a:rPr>
            </a:br>
            <a:r>
              <a:rPr lang="en-GB" sz="1600" b="0" noProof="0" dirty="0">
                <a:solidFill>
                  <a:schemeClr val="tx1"/>
                </a:solidFill>
              </a:rPr>
              <a:t>The data of these AOCS (= “platform”) magnetometers have scientific value </a:t>
            </a:r>
            <a:br>
              <a:rPr lang="en-GB" sz="1600" b="0" noProof="0" dirty="0">
                <a:solidFill>
                  <a:schemeClr val="tx1"/>
                </a:solidFill>
              </a:rPr>
            </a:br>
            <a:r>
              <a:rPr lang="en-GB" sz="1600" b="0" noProof="0" dirty="0">
                <a:solidFill>
                  <a:schemeClr val="tx1"/>
                </a:solidFill>
              </a:rPr>
              <a:t>but proper data calibration and processing is essential</a:t>
            </a:r>
          </a:p>
          <a:p>
            <a:pPr marL="0" indent="0">
              <a:buNone/>
            </a:pPr>
            <a:endParaRPr lang="en-GB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0" noProof="0" dirty="0">
                <a:solidFill>
                  <a:schemeClr val="tx1"/>
                </a:solidFill>
              </a:rPr>
              <a:t>The </a:t>
            </a:r>
            <a:r>
              <a:rPr lang="en-GB" sz="1600" dirty="0">
                <a:solidFill>
                  <a:schemeClr val="tx1"/>
                </a:solidFill>
              </a:rPr>
              <a:t>AMOG Project tackles this from two sides:</a:t>
            </a:r>
          </a:p>
          <a:p>
            <a:r>
              <a:rPr lang="en-GB" sz="1600" dirty="0">
                <a:solidFill>
                  <a:srgbClr val="0070C0"/>
                </a:solidFill>
              </a:rPr>
              <a:t>Sensor, platform, satellite design, </a:t>
            </a:r>
            <a:r>
              <a:rPr lang="en-GB" sz="1600" dirty="0" err="1">
                <a:solidFill>
                  <a:srgbClr val="0070C0"/>
                </a:solidFill>
              </a:rPr>
              <a:t>programmatics</a:t>
            </a:r>
            <a:r>
              <a:rPr lang="en-GB" sz="1600" dirty="0">
                <a:solidFill>
                  <a:srgbClr val="0070C0"/>
                </a:solidFill>
              </a:rPr>
              <a:t>:</a:t>
            </a:r>
            <a:br>
              <a:rPr lang="en-GB" sz="1600" dirty="0">
                <a:solidFill>
                  <a:srgbClr val="0070C0"/>
                </a:solidFill>
              </a:rPr>
            </a:br>
            <a:r>
              <a:rPr lang="en-GB" sz="1200" dirty="0">
                <a:solidFill>
                  <a:srgbClr val="0070C0"/>
                </a:solidFill>
              </a:rPr>
              <a:t>Review of available AOCS magnetometers</a:t>
            </a:r>
            <a:br>
              <a:rPr lang="en-GB" sz="1200" dirty="0">
                <a:solidFill>
                  <a:srgbClr val="0070C0"/>
                </a:solidFill>
              </a:rPr>
            </a:br>
            <a:r>
              <a:rPr lang="en-GB" sz="1200" dirty="0">
                <a:solidFill>
                  <a:srgbClr val="0070C0"/>
                </a:solidFill>
              </a:rPr>
              <a:t>Guideline for a magnetic cleanliness program</a:t>
            </a:r>
            <a:br>
              <a:rPr lang="en-GB" sz="1200" dirty="0">
                <a:solidFill>
                  <a:srgbClr val="0070C0"/>
                </a:solidFill>
              </a:rPr>
            </a:br>
            <a:r>
              <a:rPr lang="en-GB" sz="1200" dirty="0">
                <a:solidFill>
                  <a:srgbClr val="0070C0"/>
                </a:solidFill>
              </a:rPr>
              <a:t>AMOG Questionnaire </a:t>
            </a:r>
          </a:p>
          <a:p>
            <a:r>
              <a:rPr lang="en-GB" sz="1600" dirty="0">
                <a:solidFill>
                  <a:srgbClr val="00B050"/>
                </a:solidFill>
              </a:rPr>
              <a:t>Data: analysis of existing AOCS magnetometer data</a:t>
            </a:r>
            <a:br>
              <a:rPr lang="en-GB" sz="1600" dirty="0">
                <a:solidFill>
                  <a:srgbClr val="00B050"/>
                </a:solidFill>
              </a:rPr>
            </a:br>
            <a:r>
              <a:rPr lang="en-GB" sz="1200" dirty="0">
                <a:solidFill>
                  <a:srgbClr val="00B050"/>
                </a:solidFill>
              </a:rPr>
              <a:t>Identification and selection of satellites providing AOCS magnetometer data</a:t>
            </a:r>
            <a:br>
              <a:rPr lang="en-GB" sz="1200" dirty="0">
                <a:solidFill>
                  <a:srgbClr val="00B050"/>
                </a:solidFill>
              </a:rPr>
            </a:b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Analysis of test data sets</a:t>
            </a:r>
            <a:b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Operational processing for selected “good” satellites</a:t>
            </a:r>
          </a:p>
          <a:p>
            <a:endParaRPr lang="en-GB" sz="1200" dirty="0">
              <a:solidFill>
                <a:srgbClr val="00B050"/>
              </a:solidFill>
              <a:latin typeface="Tahoma"/>
            </a:endParaRPr>
          </a:p>
          <a:p>
            <a:pPr marL="0" indent="0">
              <a:buNone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 this presentation: “Data-driven approach”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GB" sz="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indent="0">
              <a:buNone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  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“Why and How ?”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b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67AB98-F8B1-D9C5-E7B3-F64DF38198CB}"/>
              </a:ext>
            </a:extLst>
          </p:cNvPr>
          <p:cNvGrpSpPr/>
          <p:nvPr/>
        </p:nvGrpSpPr>
        <p:grpSpPr>
          <a:xfrm>
            <a:off x="5956182" y="2961314"/>
            <a:ext cx="3062257" cy="1979714"/>
            <a:chOff x="5159896" y="2583109"/>
            <a:chExt cx="6865224" cy="40862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F58DC7-36EB-1680-5903-B9B225303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2876978"/>
              <a:ext cx="4716228" cy="379238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C72B52-A18C-A159-1034-374AF1D1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6096000" y="3168353"/>
              <a:ext cx="1754538" cy="11521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C63AA3-34EB-97B2-E4BE-34536DB6B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5159896" y="4320481"/>
              <a:ext cx="1754538" cy="11521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C9F6A8-08D4-37DE-12A2-67A1FAE4F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0710807" y="4138355"/>
              <a:ext cx="1154623" cy="7581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340455-CAF5-214B-3D46-A5B287331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7477325" y="4161327"/>
              <a:ext cx="746426" cy="4901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5F27FC-F1D1-FCCA-B7E9-970CC975F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1169408" y="3106229"/>
              <a:ext cx="855712" cy="5619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77799C-420A-5457-63F4-1B523AB14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8380065" y="4243335"/>
              <a:ext cx="1370676" cy="62402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98FD07-CF95-6871-CCA8-58853A80E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7683244" y="2583109"/>
              <a:ext cx="1370676" cy="624029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01828B8-838F-FEF5-421F-09F117A41A23}"/>
              </a:ext>
            </a:extLst>
          </p:cNvPr>
          <p:cNvSpPr/>
          <p:nvPr/>
        </p:nvSpPr>
        <p:spPr bwMode="auto">
          <a:xfrm>
            <a:off x="196790" y="3107124"/>
            <a:ext cx="5458685" cy="891442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2BEF6-8360-5F8B-098D-5D0D85145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9487-0EAD-4A86-C48F-FBF681C6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Aeolus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5C951-E8BE-136F-E2C0-BE30A99769D2}"/>
              </a:ext>
            </a:extLst>
          </p:cNvPr>
          <p:cNvSpPr txBox="1"/>
          <p:nvPr/>
        </p:nvSpPr>
        <p:spPr>
          <a:xfrm>
            <a:off x="63605" y="3524487"/>
            <a:ext cx="893551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Despite the larger rms  (30 nT) compared to CryoSat-2 (&lt; 10 nT):</a:t>
            </a:r>
          </a:p>
          <a:p>
            <a:r>
              <a:rPr lang="en-GB" dirty="0"/>
              <a:t>Clear geophysical signal, in particular at polar latitudes (FACs)</a:t>
            </a:r>
          </a:p>
          <a:p>
            <a:endParaRPr lang="en-GB" sz="1100" dirty="0"/>
          </a:p>
        </p:txBody>
      </p:sp>
      <p:pic>
        <p:nvPicPr>
          <p:cNvPr id="10" name="Picture 9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626AACF1-FB48-51FF-EFC0-1ABC1F8C4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" y="793440"/>
            <a:ext cx="4836708" cy="2764915"/>
          </a:xfrm>
          <a:prstGeom prst="rect">
            <a:avLst/>
          </a:prstGeom>
        </p:spPr>
      </p:pic>
      <p:pic>
        <p:nvPicPr>
          <p:cNvPr id="6" name="Picture 5" descr="A red and blue graph&#10;&#10;AI-generated content may be incorrect.">
            <a:extLst>
              <a:ext uri="{FF2B5EF4-FFF2-40B4-BE49-F238E27FC236}">
                <a16:creationId xmlns:a16="http://schemas.microsoft.com/office/drawing/2014/main" id="{1933F234-49E2-B1AC-744D-D6DE5899C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/>
          <a:stretch>
            <a:fillRect/>
          </a:stretch>
        </p:blipFill>
        <p:spPr>
          <a:xfrm>
            <a:off x="4499189" y="793439"/>
            <a:ext cx="4610734" cy="27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33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91C13-A1A3-67CD-69B5-BB7355AA0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0BFEF5-C6B2-E5BD-D61A-C6F0F771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4" y="573528"/>
            <a:ext cx="8642350" cy="23220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Launched on 2 Nov 2009, sun-synchronous (dawn/dusk), 720 km altitude</a:t>
            </a:r>
          </a:p>
          <a:p>
            <a:pPr marL="0" indent="0">
              <a:buNone/>
            </a:pPr>
            <a:r>
              <a:rPr lang="en-GB" dirty="0"/>
              <a:t>Magnetometers: </a:t>
            </a:r>
          </a:p>
          <a:p>
            <a:r>
              <a:rPr lang="da-DK" dirty="0"/>
              <a:t>Credit Card Magnetometer (CCM), </a:t>
            </a:r>
            <a:r>
              <a:rPr lang="da-DK" dirty="0" err="1"/>
              <a:t>Lusospace</a:t>
            </a:r>
            <a:r>
              <a:rPr lang="da-DK" dirty="0"/>
              <a:t>, </a:t>
            </a:r>
            <a:r>
              <a:rPr lang="en-GB" dirty="0"/>
              <a:t>(similar instrument as on Aeolus), 10 sec sampling</a:t>
            </a:r>
          </a:p>
          <a:p>
            <a:r>
              <a:rPr lang="en-GB" dirty="0"/>
              <a:t>“A set of magnetometers (ZMM) from ZARM, Germany”</a:t>
            </a:r>
            <a:br>
              <a:rPr lang="en-GB" dirty="0"/>
            </a:br>
            <a:r>
              <a:rPr lang="en-GB" dirty="0"/>
              <a:t>We found data from one magnetometer (MM), 30 s sampling (sometimes 3 sec ?)</a:t>
            </a:r>
          </a:p>
          <a:p>
            <a:r>
              <a:rPr lang="en-GB" dirty="0"/>
              <a:t>DTU’s “Science Grade Vector Magnetometer” SGVM: unknown status </a:t>
            </a:r>
            <a:br>
              <a:rPr lang="en-GB" dirty="0"/>
            </a:br>
            <a:r>
              <a:rPr lang="en-GB" dirty="0"/>
              <a:t>(no response from instrument team)</a:t>
            </a:r>
            <a:br>
              <a:rPr lang="en-GB" dirty="0"/>
            </a:br>
            <a:endParaRPr lang="en-GB" dirty="0"/>
          </a:p>
          <a:p>
            <a:r>
              <a:rPr lang="en-GB" dirty="0"/>
              <a:t>Position, attitude, MTQ currents, 2 Battery and 3 Solar Array currents</a:t>
            </a:r>
          </a:p>
          <a:p>
            <a:r>
              <a:rPr lang="en-GB" dirty="0"/>
              <a:t>Rather coarse attitude (sun-sensor, no star tracker ?)</a:t>
            </a:r>
          </a:p>
          <a:p>
            <a:r>
              <a:rPr lang="en-GB" dirty="0"/>
              <a:t>Sun pointing, with “fixed” attitude for 30 minutes, followed by rather abrupt change</a:t>
            </a:r>
          </a:p>
          <a:p>
            <a:r>
              <a:rPr lang="en-GB" dirty="0"/>
              <a:t>MTQ currents are zero apart from times of attitude changes</a:t>
            </a:r>
          </a:p>
          <a:p>
            <a:r>
              <a:rPr lang="en-GB" dirty="0"/>
              <a:t>For our calibration we only use data when no MTQ action</a:t>
            </a:r>
          </a:p>
          <a:p>
            <a:endParaRPr lang="en-GB" dirty="0"/>
          </a:p>
          <a:p>
            <a:r>
              <a:rPr lang="en-GB" dirty="0"/>
              <a:t>CMM period: end March 2010 – Nov 2014, </a:t>
            </a:r>
            <a:r>
              <a:rPr lang="en-GB" b="1" dirty="0"/>
              <a:t>rms = 70-100 </a:t>
            </a:r>
            <a:r>
              <a:rPr lang="en-GB" b="1" dirty="0" err="1"/>
              <a:t>nT</a:t>
            </a:r>
            <a:endParaRPr lang="en-GB" b="1" dirty="0"/>
          </a:p>
          <a:p>
            <a:r>
              <a:rPr lang="en-GB" dirty="0"/>
              <a:t>MM period:  March 2010 – Dec 2025, </a:t>
            </a:r>
            <a:r>
              <a:rPr lang="en-GB" b="1" dirty="0"/>
              <a:t>rms = 80 </a:t>
            </a:r>
            <a:r>
              <a:rPr lang="en-GB" b="1" dirty="0" err="1"/>
              <a:t>nT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57D7C3-7198-544F-3B31-04CA666F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15C5E-75A2-FC45-3BDB-08BAA4548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573529"/>
            <a:ext cx="6700695" cy="42830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967992-BE43-C64C-EBB7-571F5AAE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3" y="573528"/>
            <a:ext cx="6700695" cy="42830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E9404-043A-E33A-011C-CD47B0C71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33" y="3719919"/>
            <a:ext cx="2647167" cy="12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1E4450-E517-9A91-65B2-B1B33BAF2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517826"/>
            <a:ext cx="8642350" cy="3780420"/>
          </a:xfrm>
        </p:spPr>
        <p:txBody>
          <a:bodyPr/>
          <a:lstStyle/>
          <a:p>
            <a:r>
              <a:rPr lang="en-GB" dirty="0"/>
              <a:t>Huge potential for scientific use of AOCS magnetometer data </a:t>
            </a:r>
          </a:p>
          <a:p>
            <a:r>
              <a:rPr lang="en-GB" i="1" dirty="0"/>
              <a:t>Augmenting</a:t>
            </a:r>
            <a:r>
              <a:rPr lang="en-GB" dirty="0"/>
              <a:t>, but not </a:t>
            </a:r>
            <a:r>
              <a:rPr lang="en-GB" i="1" dirty="0"/>
              <a:t>replacing</a:t>
            </a:r>
            <a:r>
              <a:rPr lang="en-GB" dirty="0"/>
              <a:t> dedicated (absolute) satellite missions like Swarm, </a:t>
            </a:r>
            <a:br>
              <a:rPr lang="en-GB" dirty="0"/>
            </a:br>
            <a:r>
              <a:rPr lang="en-GB" dirty="0"/>
              <a:t>because AOCS magnetometer calibration requires good reference model of Earth’s magnetic field </a:t>
            </a:r>
            <a:br>
              <a:rPr lang="en-GB" dirty="0"/>
            </a:br>
            <a:r>
              <a:rPr lang="en-GB" dirty="0"/>
              <a:t>which can only be derived from high-accurate absolute satellite data</a:t>
            </a:r>
          </a:p>
          <a:p>
            <a:r>
              <a:rPr lang="en-GB" dirty="0"/>
              <a:t>Cryosat-2 has pushed the border of AOCS magnetometer data calibration and application, </a:t>
            </a:r>
            <a:br>
              <a:rPr lang="en-GB" dirty="0"/>
            </a:br>
            <a:r>
              <a:rPr lang="en-GB" dirty="0"/>
              <a:t>with rms difference to CHAOS reference model &lt; 5 </a:t>
            </a:r>
            <a:r>
              <a:rPr lang="en-GB" dirty="0" err="1"/>
              <a:t>nT</a:t>
            </a:r>
            <a:r>
              <a:rPr lang="en-GB" dirty="0"/>
              <a:t> </a:t>
            </a:r>
          </a:p>
          <a:p>
            <a:endParaRPr lang="en-GB" sz="900" dirty="0"/>
          </a:p>
          <a:p>
            <a:pPr marL="0" indent="0">
              <a:buNone/>
            </a:pPr>
            <a:r>
              <a:rPr lang="en-GB" sz="1600" b="1" dirty="0"/>
              <a:t>Main challenges </a:t>
            </a:r>
          </a:p>
          <a:p>
            <a:r>
              <a:rPr lang="en-GB" sz="1600" dirty="0"/>
              <a:t>Use of “low quality” AOCS magnetometers</a:t>
            </a:r>
            <a:br>
              <a:rPr lang="en-GB" sz="1600" dirty="0"/>
            </a:b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magnetoresistive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instead of fluxgate</a:t>
            </a:r>
          </a:p>
          <a:p>
            <a:r>
              <a:rPr lang="en-GB" sz="1600" dirty="0"/>
              <a:t>AOCS magnetometer should be “always on”</a:t>
            </a:r>
            <a:br>
              <a:rPr lang="en-GB" sz="1600" dirty="0"/>
            </a:b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often only active in safe mode: no continuous data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GB" sz="1600" dirty="0"/>
              <a:t>Magnetometer sampling rate of 1 sec is appreciated </a:t>
            </a:r>
            <a:br>
              <a:rPr lang="en-GB" sz="1600" dirty="0"/>
            </a:b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often 10 sec or lower</a:t>
            </a:r>
          </a:p>
          <a:p>
            <a:r>
              <a:rPr lang="en-GB" sz="1600" dirty="0"/>
              <a:t>Magnetometer data resolution of 1 </a:t>
            </a:r>
            <a:r>
              <a:rPr lang="en-GB" sz="1600" dirty="0" err="1"/>
              <a:t>nT</a:t>
            </a:r>
            <a:br>
              <a:rPr lang="en-GB" sz="1600" dirty="0"/>
            </a:b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sometimes only available with 1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Large magnetic disturbances from s/c, magnetorquer</a:t>
            </a:r>
            <a:br>
              <a:rPr lang="en-GB" sz="1600" dirty="0"/>
            </a:b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be dramatically reduced with “best practice” approaches like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backwiring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99B2BF-6AFB-DBDB-8D89-7D79BEB2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Conclusions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3473D2-1152-E1B5-87D8-826DB62B3A11}"/>
              </a:ext>
            </a:extLst>
          </p:cNvPr>
          <p:cNvGrpSpPr/>
          <p:nvPr/>
        </p:nvGrpSpPr>
        <p:grpSpPr>
          <a:xfrm>
            <a:off x="5424854" y="2479431"/>
            <a:ext cx="3719146" cy="2522384"/>
            <a:chOff x="5159896" y="2583109"/>
            <a:chExt cx="6865224" cy="4086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003CB4-82C8-F316-1371-A30EF2AC1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2876978"/>
              <a:ext cx="4716228" cy="37923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F21E58-31D9-F2AE-2EE9-1A4DB6F1F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6096000" y="3168353"/>
              <a:ext cx="1754538" cy="11521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46B666-4305-AFC9-F8A0-4C854E7D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5159896" y="4320481"/>
              <a:ext cx="1754538" cy="11521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037006-A64A-DF7D-F8CC-3BCF9B959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0710807" y="4138355"/>
              <a:ext cx="1154623" cy="7581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007268-6623-ED8D-9244-6AAD4B422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7477325" y="4161327"/>
              <a:ext cx="746426" cy="4901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9A2A48-DE82-C728-A707-31392D530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1169408" y="3106229"/>
              <a:ext cx="855712" cy="5619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3A7F8C-7B46-AC88-A015-5CE3E3D2D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8380065" y="4243335"/>
              <a:ext cx="1370676" cy="624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15A31C-0963-8694-0B61-71C191928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7683244" y="2583109"/>
              <a:ext cx="1370676" cy="624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D234B9-1950-DB34-8A53-FF2FC9C86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745254"/>
            <a:ext cx="8488061" cy="378042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The generous support by the </a:t>
            </a:r>
          </a:p>
          <a:p>
            <a:pPr marL="0" indent="0" algn="ctr">
              <a:buNone/>
            </a:pPr>
            <a:r>
              <a:rPr lang="en-GB" sz="2400" dirty="0" err="1"/>
              <a:t>CryoSat</a:t>
            </a:r>
            <a:br>
              <a:rPr lang="en-GB" sz="2400" dirty="0"/>
            </a:br>
            <a:r>
              <a:rPr lang="en-GB" sz="2400" dirty="0"/>
              <a:t>Aeolus</a:t>
            </a:r>
            <a:br>
              <a:rPr lang="en-GB" sz="2400" dirty="0"/>
            </a:br>
            <a:r>
              <a:rPr lang="en-GB" sz="2400" dirty="0" err="1"/>
              <a:t>EarthCARE</a:t>
            </a:r>
            <a:br>
              <a:rPr lang="en-GB" sz="2400" dirty="0"/>
            </a:br>
            <a:r>
              <a:rPr lang="en-GB" sz="2400" dirty="0"/>
              <a:t>Biomass</a:t>
            </a:r>
            <a:br>
              <a:rPr lang="en-GB" sz="2400" dirty="0"/>
            </a:br>
            <a:r>
              <a:rPr lang="en-GB" sz="2400" dirty="0"/>
              <a:t>AWS</a:t>
            </a:r>
            <a:br>
              <a:rPr lang="en-GB" sz="2400" dirty="0"/>
            </a:br>
            <a:r>
              <a:rPr lang="en-GB" sz="2400" dirty="0"/>
              <a:t>SMOS </a:t>
            </a:r>
            <a:br>
              <a:rPr lang="en-GB" sz="2400" dirty="0"/>
            </a:br>
            <a:r>
              <a:rPr lang="en-GB" sz="2400" dirty="0"/>
              <a:t>Proba-2</a:t>
            </a:r>
            <a:br>
              <a:rPr lang="en-GB" sz="2400" dirty="0"/>
            </a:br>
            <a:r>
              <a:rPr lang="en-GB" sz="2400" dirty="0"/>
              <a:t>GRACE-FO </a:t>
            </a:r>
          </a:p>
          <a:p>
            <a:pPr marL="0" indent="0">
              <a:buNone/>
            </a:pPr>
            <a:r>
              <a:rPr lang="en-GB" sz="2000" dirty="0"/>
              <a:t>teams for spending their time and providing data is greatly acknowledged!</a:t>
            </a:r>
            <a:br>
              <a:rPr lang="en-GB" sz="2000" dirty="0"/>
            </a:br>
            <a:r>
              <a:rPr lang="en-GB" sz="2000" dirty="0"/>
              <a:t>This study would not have been possible without your support.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324E84-46FF-4C17-2046-21E7613F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421151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10777" b="4148"/>
          <a:stretch/>
        </p:blipFill>
        <p:spPr>
          <a:xfrm>
            <a:off x="4506041" y="298483"/>
            <a:ext cx="4588264" cy="321702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BC"/>
                </a:solidFill>
              </a:rPr>
              <a:t>H C </a:t>
            </a:r>
            <a:r>
              <a:rPr lang="en-GB" dirty="0" err="1">
                <a:solidFill>
                  <a:srgbClr val="0070BC"/>
                </a:solidFill>
              </a:rPr>
              <a:t>Ørsted</a:t>
            </a:r>
            <a:r>
              <a:rPr lang="en-GB" dirty="0">
                <a:solidFill>
                  <a:srgbClr val="0070BC"/>
                </a:solidFill>
              </a:rPr>
              <a:t> 1820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615" y="614334"/>
            <a:ext cx="5228141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Any </a:t>
            </a:r>
            <a:r>
              <a:rPr lang="da-DK" sz="2400" dirty="0" err="1"/>
              <a:t>electric</a:t>
            </a:r>
            <a:r>
              <a:rPr lang="da-DK" sz="2400" dirty="0"/>
              <a:t> </a:t>
            </a:r>
            <a:r>
              <a:rPr lang="da-DK" sz="2400" dirty="0" err="1"/>
              <a:t>current</a:t>
            </a:r>
            <a:r>
              <a:rPr lang="da-DK" sz="2400" dirty="0"/>
              <a:t> </a:t>
            </a:r>
            <a:r>
              <a:rPr lang="da-DK" sz="2400" b="1" dirty="0"/>
              <a:t>I</a:t>
            </a:r>
            <a:br>
              <a:rPr lang="da-DK" sz="2400" dirty="0"/>
            </a:br>
            <a:r>
              <a:rPr lang="da-DK" sz="2400" dirty="0" err="1"/>
              <a:t>produces</a:t>
            </a:r>
            <a:r>
              <a:rPr lang="da-DK" sz="2400" dirty="0"/>
              <a:t> a </a:t>
            </a:r>
            <a:r>
              <a:rPr lang="da-DK" sz="2400" dirty="0" err="1"/>
              <a:t>magnetic</a:t>
            </a:r>
            <a:r>
              <a:rPr lang="da-DK" sz="2400" dirty="0"/>
              <a:t> </a:t>
            </a:r>
            <a:r>
              <a:rPr lang="da-DK" sz="2400" dirty="0" err="1"/>
              <a:t>field</a:t>
            </a:r>
            <a:r>
              <a:rPr lang="da-DK" sz="2400" dirty="0"/>
              <a:t> </a:t>
            </a:r>
            <a:r>
              <a:rPr lang="da-DK" sz="2400" b="1" dirty="0"/>
              <a:t>B</a:t>
            </a:r>
          </a:p>
          <a:p>
            <a:endParaRPr lang="da-DK" sz="1100" b="1" dirty="0"/>
          </a:p>
          <a:p>
            <a:r>
              <a:rPr lang="da-DK" sz="2400" dirty="0"/>
              <a:t>”Action at a distance”:</a:t>
            </a:r>
            <a:br>
              <a:rPr lang="da-DK" sz="2400" dirty="0"/>
            </a:br>
            <a:r>
              <a:rPr lang="da-DK" sz="2400" dirty="0" err="1"/>
              <a:t>Magnetic</a:t>
            </a:r>
            <a:r>
              <a:rPr lang="da-DK" sz="2400" dirty="0"/>
              <a:t> </a:t>
            </a:r>
            <a:r>
              <a:rPr lang="da-DK" sz="2400" dirty="0" err="1"/>
              <a:t>field</a:t>
            </a:r>
            <a:r>
              <a:rPr lang="da-DK" sz="2400" dirty="0"/>
              <a:t> </a:t>
            </a:r>
            <a:r>
              <a:rPr lang="da-DK" sz="2400" b="1" dirty="0"/>
              <a:t>B</a:t>
            </a:r>
            <a:r>
              <a:rPr lang="da-DK" sz="2400" dirty="0"/>
              <a:t> </a:t>
            </a:r>
            <a:r>
              <a:rPr lang="da-DK" sz="2400" dirty="0" err="1"/>
              <a:t>detectable</a:t>
            </a:r>
            <a:r>
              <a:rPr lang="da-DK" sz="2400" dirty="0"/>
              <a:t> </a:t>
            </a:r>
            <a:br>
              <a:rPr lang="da-DK" sz="2400" dirty="0"/>
            </a:br>
            <a:r>
              <a:rPr lang="da-DK" sz="2400" dirty="0"/>
              <a:t>at large distances from </a:t>
            </a:r>
            <a:r>
              <a:rPr lang="da-DK" sz="2400" dirty="0" err="1"/>
              <a:t>current</a:t>
            </a:r>
            <a:r>
              <a:rPr lang="da-DK" sz="2400" dirty="0"/>
              <a:t> </a:t>
            </a:r>
            <a:r>
              <a:rPr lang="da-DK" sz="2400" b="1" dirty="0"/>
              <a:t>I</a:t>
            </a:r>
            <a:endParaRPr lang="da-DK" sz="2400" dirty="0"/>
          </a:p>
          <a:p>
            <a:endParaRPr lang="da-DK" sz="2400" dirty="0"/>
          </a:p>
          <a:p>
            <a:endParaRPr lang="da-DK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6123" r="7388" b="8405"/>
          <a:stretch/>
        </p:blipFill>
        <p:spPr>
          <a:xfrm>
            <a:off x="7840378" y="3399874"/>
            <a:ext cx="1192926" cy="1553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r="17948"/>
          <a:stretch/>
        </p:blipFill>
        <p:spPr>
          <a:xfrm>
            <a:off x="85504" y="3381906"/>
            <a:ext cx="1297751" cy="1633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57" y="141686"/>
            <a:ext cx="2892011" cy="4712179"/>
          </a:xfrm>
          <a:prstGeom prst="rect">
            <a:avLst/>
          </a:prstGeom>
          <a:effectLst>
            <a:outerShdw blurRad="63500" dist="38100" dir="5400000" sx="103000" sy="103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81ECB6-9968-4094-8CCF-84E1CF4EE824}"/>
              </a:ext>
            </a:extLst>
          </p:cNvPr>
          <p:cNvSpPr/>
          <p:nvPr/>
        </p:nvSpPr>
        <p:spPr>
          <a:xfrm>
            <a:off x="1349699" y="3801485"/>
            <a:ext cx="6686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Remote </a:t>
            </a:r>
            <a:r>
              <a:rPr lang="da-DK" b="1" dirty="0" err="1"/>
              <a:t>sensing</a:t>
            </a:r>
            <a:r>
              <a:rPr lang="da-DK" b="1" dirty="0"/>
              <a:t> of </a:t>
            </a:r>
            <a:r>
              <a:rPr lang="da-DK" b="1" dirty="0" err="1"/>
              <a:t>Earth’s</a:t>
            </a:r>
            <a:r>
              <a:rPr lang="da-DK" b="1" dirty="0"/>
              <a:t> </a:t>
            </a:r>
            <a:r>
              <a:rPr lang="da-DK" b="1" dirty="0" err="1"/>
              <a:t>interior</a:t>
            </a:r>
            <a:r>
              <a:rPr lang="da-DK" b="1" dirty="0"/>
              <a:t> and Geospace</a:t>
            </a:r>
          </a:p>
          <a:p>
            <a:r>
              <a:rPr lang="da-DK" dirty="0"/>
              <a:t>1834: ”</a:t>
            </a:r>
            <a:r>
              <a:rPr lang="da-DK" dirty="0" err="1"/>
              <a:t>Göttingen</a:t>
            </a:r>
            <a:r>
              <a:rPr lang="da-DK" dirty="0"/>
              <a:t> </a:t>
            </a:r>
            <a:r>
              <a:rPr lang="da-DK" dirty="0" err="1"/>
              <a:t>Magnetic</a:t>
            </a:r>
            <a:r>
              <a:rPr lang="da-DK" dirty="0"/>
              <a:t> Union” 	</a:t>
            </a:r>
            <a:br>
              <a:rPr lang="da-DK" dirty="0"/>
            </a:br>
            <a:r>
              <a:rPr lang="da-DK" dirty="0"/>
              <a:t>	</a:t>
            </a:r>
            <a:r>
              <a:rPr lang="da-DK" dirty="0" err="1"/>
              <a:t>established</a:t>
            </a:r>
            <a:r>
              <a:rPr lang="da-DK" dirty="0"/>
              <a:t> by Gauss and Weber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365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4076701"/>
            <a:ext cx="9144000" cy="10814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8" eaLnBrk="0" hangingPunct="0"/>
            <a:endParaRPr lang="en-GB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2"/>
          <a:stretch/>
        </p:blipFill>
        <p:spPr>
          <a:xfrm>
            <a:off x="993573" y="-509289"/>
            <a:ext cx="7525054" cy="119041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078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69136E-6 L -0.01007 -1.13518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-5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D404E-0A8C-DC2C-7120-6070BE6A7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381719-68B7-5080-CCC8-67342BA23950}"/>
              </a:ext>
            </a:extLst>
          </p:cNvPr>
          <p:cNvSpPr/>
          <p:nvPr/>
        </p:nvSpPr>
        <p:spPr bwMode="auto">
          <a:xfrm>
            <a:off x="0" y="-1"/>
            <a:ext cx="9144000" cy="5001815"/>
          </a:xfrm>
          <a:prstGeom prst="rect">
            <a:avLst/>
          </a:prstGeom>
          <a:solidFill>
            <a:srgbClr val="09060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7BC178-881B-4FC3-CE4C-D7ABA70C8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9728"/>
          <a:stretch>
            <a:fillRect/>
          </a:stretch>
        </p:blipFill>
        <p:spPr bwMode="auto">
          <a:xfrm>
            <a:off x="416560" y="606467"/>
            <a:ext cx="7091680" cy="43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4AA31D-276A-08AD-8BA7-AC27C56DA7AA}"/>
              </a:ext>
            </a:extLst>
          </p:cNvPr>
          <p:cNvGrpSpPr/>
          <p:nvPr/>
        </p:nvGrpSpPr>
        <p:grpSpPr>
          <a:xfrm>
            <a:off x="1135143" y="1925419"/>
            <a:ext cx="7866102" cy="2785586"/>
            <a:chOff x="1135143" y="1925419"/>
            <a:chExt cx="7866102" cy="27855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784D27-7DB2-8CAD-189C-F2636FF00EE9}"/>
                </a:ext>
              </a:extLst>
            </p:cNvPr>
            <p:cNvGrpSpPr/>
            <p:nvPr/>
          </p:nvGrpSpPr>
          <p:grpSpPr>
            <a:xfrm>
              <a:off x="1135143" y="2435598"/>
              <a:ext cx="6373192" cy="2275407"/>
              <a:chOff x="1135143" y="2435598"/>
              <a:chExt cx="6373192" cy="2275407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61EE5CE3-0D10-07AC-2243-825DEFB0A813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 bwMode="auto">
              <a:xfrm flipH="1" flipV="1">
                <a:off x="3962400" y="4694537"/>
                <a:ext cx="380998" cy="16468"/>
              </a:xfrm>
              <a:prstGeom prst="straightConnector1">
                <a:avLst/>
              </a:prstGeom>
              <a:noFill/>
              <a:ln w="127000" cap="flat" cmpd="sng" algn="ctr">
                <a:solidFill>
                  <a:srgbClr val="FFC000">
                    <a:alpha val="71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1A1BA9A5-6CC7-84F0-BE1C-9DFB36D233E6}"/>
                  </a:ext>
                </a:extLst>
              </p:cNvPr>
              <p:cNvSpPr/>
              <p:nvPr/>
            </p:nvSpPr>
            <p:spPr bwMode="auto">
              <a:xfrm>
                <a:off x="1135143" y="2435598"/>
                <a:ext cx="6373192" cy="2275407"/>
              </a:xfrm>
              <a:custGeom>
                <a:avLst/>
                <a:gdLst>
                  <a:gd name="csX0" fmla="*/ 0 w 6329680"/>
                  <a:gd name="csY0" fmla="*/ 1173480 h 2346960"/>
                  <a:gd name="csX1" fmla="*/ 3164840 w 6329680"/>
                  <a:gd name="csY1" fmla="*/ 0 h 2346960"/>
                  <a:gd name="csX2" fmla="*/ 6329680 w 6329680"/>
                  <a:gd name="csY2" fmla="*/ 1173480 h 2346960"/>
                  <a:gd name="csX3" fmla="*/ 3164840 w 6329680"/>
                  <a:gd name="csY3" fmla="*/ 2346960 h 2346960"/>
                  <a:gd name="csX4" fmla="*/ 0 w 6329680"/>
                  <a:gd name="csY4" fmla="*/ 1173480 h 2346960"/>
                  <a:gd name="csX0" fmla="*/ 3164840 w 6329680"/>
                  <a:gd name="csY0" fmla="*/ 0 h 2346960"/>
                  <a:gd name="csX1" fmla="*/ 6329680 w 6329680"/>
                  <a:gd name="csY1" fmla="*/ 1173480 h 2346960"/>
                  <a:gd name="csX2" fmla="*/ 3164840 w 6329680"/>
                  <a:gd name="csY2" fmla="*/ 2346960 h 2346960"/>
                  <a:gd name="csX3" fmla="*/ 0 w 6329680"/>
                  <a:gd name="csY3" fmla="*/ 1173480 h 2346960"/>
                  <a:gd name="csX4" fmla="*/ 3256280 w 6329680"/>
                  <a:gd name="csY4" fmla="*/ 91440 h 2346960"/>
                  <a:gd name="csX0" fmla="*/ 3207746 w 6372586"/>
                  <a:gd name="csY0" fmla="*/ 0 h 2346960"/>
                  <a:gd name="csX1" fmla="*/ 6372586 w 6372586"/>
                  <a:gd name="csY1" fmla="*/ 1173480 h 2346960"/>
                  <a:gd name="csX2" fmla="*/ 3207746 w 6372586"/>
                  <a:gd name="csY2" fmla="*/ 2346960 h 2346960"/>
                  <a:gd name="csX3" fmla="*/ 42906 w 6372586"/>
                  <a:gd name="csY3" fmla="*/ 1173480 h 2346960"/>
                  <a:gd name="csX4" fmla="*/ 2079986 w 6372586"/>
                  <a:gd name="csY4" fmla="*/ 101600 h 2346960"/>
                  <a:gd name="csX0" fmla="*/ 3203590 w 6368430"/>
                  <a:gd name="csY0" fmla="*/ 0 h 2346960"/>
                  <a:gd name="csX1" fmla="*/ 6368430 w 6368430"/>
                  <a:gd name="csY1" fmla="*/ 1173480 h 2346960"/>
                  <a:gd name="csX2" fmla="*/ 3203590 w 6368430"/>
                  <a:gd name="csY2" fmla="*/ 2346960 h 2346960"/>
                  <a:gd name="csX3" fmla="*/ 38750 w 6368430"/>
                  <a:gd name="csY3" fmla="*/ 1173480 h 2346960"/>
                  <a:gd name="csX4" fmla="*/ 2075830 w 6368430"/>
                  <a:gd name="csY4" fmla="*/ 101600 h 2346960"/>
                  <a:gd name="csX0" fmla="*/ 3188312 w 6353152"/>
                  <a:gd name="csY0" fmla="*/ 0 h 2346960"/>
                  <a:gd name="csX1" fmla="*/ 6353152 w 6353152"/>
                  <a:gd name="csY1" fmla="*/ 1173480 h 2346960"/>
                  <a:gd name="csX2" fmla="*/ 3188312 w 6353152"/>
                  <a:gd name="csY2" fmla="*/ 2346960 h 2346960"/>
                  <a:gd name="csX3" fmla="*/ 23472 w 6353152"/>
                  <a:gd name="csY3" fmla="*/ 1173480 h 2346960"/>
                  <a:gd name="csX4" fmla="*/ 2060552 w 6353152"/>
                  <a:gd name="csY4" fmla="*/ 101600 h 2346960"/>
                  <a:gd name="csX0" fmla="*/ 3190645 w 6355485"/>
                  <a:gd name="csY0" fmla="*/ 0 h 2346960"/>
                  <a:gd name="csX1" fmla="*/ 6355485 w 6355485"/>
                  <a:gd name="csY1" fmla="*/ 1173480 h 2346960"/>
                  <a:gd name="csX2" fmla="*/ 3190645 w 6355485"/>
                  <a:gd name="csY2" fmla="*/ 2346960 h 2346960"/>
                  <a:gd name="csX3" fmla="*/ 25805 w 6355485"/>
                  <a:gd name="csY3" fmla="*/ 1173480 h 2346960"/>
                  <a:gd name="csX4" fmla="*/ 2022245 w 6355485"/>
                  <a:gd name="csY4" fmla="*/ 81280 h 2346960"/>
                  <a:gd name="csX0" fmla="*/ 4206645 w 6355485"/>
                  <a:gd name="csY0" fmla="*/ 0 h 2296160"/>
                  <a:gd name="csX1" fmla="*/ 6355485 w 6355485"/>
                  <a:gd name="csY1" fmla="*/ 1122680 h 2296160"/>
                  <a:gd name="csX2" fmla="*/ 3190645 w 6355485"/>
                  <a:gd name="csY2" fmla="*/ 2296160 h 2296160"/>
                  <a:gd name="csX3" fmla="*/ 25805 w 6355485"/>
                  <a:gd name="csY3" fmla="*/ 1122680 h 2296160"/>
                  <a:gd name="csX4" fmla="*/ 2022245 w 6355485"/>
                  <a:gd name="csY4" fmla="*/ 30480 h 2296160"/>
                  <a:gd name="csX0" fmla="*/ 4206645 w 6355485"/>
                  <a:gd name="csY0" fmla="*/ 0 h 2296160"/>
                  <a:gd name="csX1" fmla="*/ 6355485 w 6355485"/>
                  <a:gd name="csY1" fmla="*/ 1122680 h 2296160"/>
                  <a:gd name="csX2" fmla="*/ 3190645 w 6355485"/>
                  <a:gd name="csY2" fmla="*/ 2296160 h 2296160"/>
                  <a:gd name="csX3" fmla="*/ 25805 w 6355485"/>
                  <a:gd name="csY3" fmla="*/ 1122680 h 2296160"/>
                  <a:gd name="csX4" fmla="*/ 2022245 w 6355485"/>
                  <a:gd name="csY4" fmla="*/ 30480 h 229616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64517"/>
                  <a:gd name="csY0" fmla="*/ 0 h 2275840"/>
                  <a:gd name="csX1" fmla="*/ 6355485 w 6364517"/>
                  <a:gd name="csY1" fmla="*/ 1102360 h 2275840"/>
                  <a:gd name="csX2" fmla="*/ 3190645 w 6364517"/>
                  <a:gd name="csY2" fmla="*/ 2275840 h 2275840"/>
                  <a:gd name="csX3" fmla="*/ 25805 w 6364517"/>
                  <a:gd name="csY3" fmla="*/ 1102360 h 2275840"/>
                  <a:gd name="csX4" fmla="*/ 2022245 w 6364517"/>
                  <a:gd name="csY4" fmla="*/ 10160 h 2275840"/>
                  <a:gd name="csX0" fmla="*/ 4166005 w 6356765"/>
                  <a:gd name="csY0" fmla="*/ 0 h 2275840"/>
                  <a:gd name="csX1" fmla="*/ 6355485 w 6356765"/>
                  <a:gd name="csY1" fmla="*/ 1102360 h 2275840"/>
                  <a:gd name="csX2" fmla="*/ 3190645 w 6356765"/>
                  <a:gd name="csY2" fmla="*/ 2275840 h 2275840"/>
                  <a:gd name="csX3" fmla="*/ 25805 w 6356765"/>
                  <a:gd name="csY3" fmla="*/ 1102360 h 2275840"/>
                  <a:gd name="csX4" fmla="*/ 2022245 w 6356765"/>
                  <a:gd name="csY4" fmla="*/ 10160 h 2275840"/>
                  <a:gd name="csX0" fmla="*/ 4166005 w 6357306"/>
                  <a:gd name="csY0" fmla="*/ 0 h 2275840"/>
                  <a:gd name="csX1" fmla="*/ 6355485 w 6357306"/>
                  <a:gd name="csY1" fmla="*/ 1102360 h 2275840"/>
                  <a:gd name="csX2" fmla="*/ 3190645 w 6357306"/>
                  <a:gd name="csY2" fmla="*/ 2275840 h 2275840"/>
                  <a:gd name="csX3" fmla="*/ 25805 w 6357306"/>
                  <a:gd name="csY3" fmla="*/ 1102360 h 2275840"/>
                  <a:gd name="csX4" fmla="*/ 2022245 w 6357306"/>
                  <a:gd name="csY4" fmla="*/ 10160 h 2275840"/>
                  <a:gd name="csX0" fmla="*/ 4166005 w 6355538"/>
                  <a:gd name="csY0" fmla="*/ 0 h 2275840"/>
                  <a:gd name="csX1" fmla="*/ 6355485 w 6355538"/>
                  <a:gd name="csY1" fmla="*/ 1102360 h 2275840"/>
                  <a:gd name="csX2" fmla="*/ 3190645 w 6355538"/>
                  <a:gd name="csY2" fmla="*/ 2275840 h 2275840"/>
                  <a:gd name="csX3" fmla="*/ 25805 w 6355538"/>
                  <a:gd name="csY3" fmla="*/ 1102360 h 2275840"/>
                  <a:gd name="csX4" fmla="*/ 2022245 w 6355538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448107 w 6405779"/>
                  <a:gd name="csY0" fmla="*/ 28751 h 2265680"/>
                  <a:gd name="csX1" fmla="*/ 6355485 w 6405779"/>
                  <a:gd name="csY1" fmla="*/ 1092200 h 2265680"/>
                  <a:gd name="csX2" fmla="*/ 3190645 w 6405779"/>
                  <a:gd name="csY2" fmla="*/ 2265680 h 2265680"/>
                  <a:gd name="csX3" fmla="*/ 25805 w 6405779"/>
                  <a:gd name="csY3" fmla="*/ 1092200 h 2265680"/>
                  <a:gd name="csX4" fmla="*/ 2022245 w 6405779"/>
                  <a:gd name="csY4" fmla="*/ 0 h 2265680"/>
                  <a:gd name="csX0" fmla="*/ 4456551 w 6414223"/>
                  <a:gd name="csY0" fmla="*/ 28751 h 2265680"/>
                  <a:gd name="csX1" fmla="*/ 6363929 w 6414223"/>
                  <a:gd name="csY1" fmla="*/ 1092200 h 2265680"/>
                  <a:gd name="csX2" fmla="*/ 3199089 w 6414223"/>
                  <a:gd name="csY2" fmla="*/ 2265680 h 2265680"/>
                  <a:gd name="csX3" fmla="*/ 34249 w 6414223"/>
                  <a:gd name="csY3" fmla="*/ 1092200 h 2265680"/>
                  <a:gd name="csX4" fmla="*/ 1904229 w 6414223"/>
                  <a:gd name="csY4" fmla="*/ 0 h 2265680"/>
                  <a:gd name="csX0" fmla="*/ 4456551 w 6414223"/>
                  <a:gd name="csY0" fmla="*/ 28751 h 2265680"/>
                  <a:gd name="csX1" fmla="*/ 6363929 w 6414223"/>
                  <a:gd name="csY1" fmla="*/ 1092200 h 2265680"/>
                  <a:gd name="csX2" fmla="*/ 3199089 w 6414223"/>
                  <a:gd name="csY2" fmla="*/ 2265680 h 2265680"/>
                  <a:gd name="csX3" fmla="*/ 34249 w 6414223"/>
                  <a:gd name="csY3" fmla="*/ 1092200 h 2265680"/>
                  <a:gd name="csX4" fmla="*/ 1904229 w 6414223"/>
                  <a:gd name="csY4" fmla="*/ 0 h 2265680"/>
                  <a:gd name="csX0" fmla="*/ 4465321 w 6422993"/>
                  <a:gd name="csY0" fmla="*/ 38478 h 2275407"/>
                  <a:gd name="csX1" fmla="*/ 6372699 w 6422993"/>
                  <a:gd name="csY1" fmla="*/ 1101927 h 2275407"/>
                  <a:gd name="csX2" fmla="*/ 3207859 w 6422993"/>
                  <a:gd name="csY2" fmla="*/ 2275407 h 2275407"/>
                  <a:gd name="csX3" fmla="*/ 43019 w 6422993"/>
                  <a:gd name="csY3" fmla="*/ 1101927 h 2275407"/>
                  <a:gd name="csX4" fmla="*/ 1805995 w 6422993"/>
                  <a:gd name="csY4" fmla="*/ 0 h 2275407"/>
                  <a:gd name="csX0" fmla="*/ 4465717 w 6423389"/>
                  <a:gd name="csY0" fmla="*/ 38478 h 2275407"/>
                  <a:gd name="csX1" fmla="*/ 6373095 w 6423389"/>
                  <a:gd name="csY1" fmla="*/ 1101927 h 2275407"/>
                  <a:gd name="csX2" fmla="*/ 3208255 w 6423389"/>
                  <a:gd name="csY2" fmla="*/ 2275407 h 2275407"/>
                  <a:gd name="csX3" fmla="*/ 43415 w 6423389"/>
                  <a:gd name="csY3" fmla="*/ 1101927 h 2275407"/>
                  <a:gd name="csX4" fmla="*/ 1806391 w 6423389"/>
                  <a:gd name="csY4" fmla="*/ 0 h 2275407"/>
                  <a:gd name="csX0" fmla="*/ 4465717 w 6379552"/>
                  <a:gd name="csY0" fmla="*/ 38478 h 2275407"/>
                  <a:gd name="csX1" fmla="*/ 6373095 w 6379552"/>
                  <a:gd name="csY1" fmla="*/ 1101927 h 2275407"/>
                  <a:gd name="csX2" fmla="*/ 3208255 w 6379552"/>
                  <a:gd name="csY2" fmla="*/ 2275407 h 2275407"/>
                  <a:gd name="csX3" fmla="*/ 43415 w 6379552"/>
                  <a:gd name="csY3" fmla="*/ 1101927 h 2275407"/>
                  <a:gd name="csX4" fmla="*/ 1806391 w 6379552"/>
                  <a:gd name="csY4" fmla="*/ 0 h 2275407"/>
                  <a:gd name="csX0" fmla="*/ 4465717 w 6376145"/>
                  <a:gd name="csY0" fmla="*/ 38478 h 2275407"/>
                  <a:gd name="csX1" fmla="*/ 6373095 w 6376145"/>
                  <a:gd name="csY1" fmla="*/ 1101927 h 2275407"/>
                  <a:gd name="csX2" fmla="*/ 3208255 w 6376145"/>
                  <a:gd name="csY2" fmla="*/ 2275407 h 2275407"/>
                  <a:gd name="csX3" fmla="*/ 43415 w 6376145"/>
                  <a:gd name="csY3" fmla="*/ 1101927 h 2275407"/>
                  <a:gd name="csX4" fmla="*/ 1806391 w 6376145"/>
                  <a:gd name="csY4" fmla="*/ 0 h 2275407"/>
                  <a:gd name="csX0" fmla="*/ 4465717 w 6373192"/>
                  <a:gd name="csY0" fmla="*/ 38478 h 2275407"/>
                  <a:gd name="csX1" fmla="*/ 6373095 w 6373192"/>
                  <a:gd name="csY1" fmla="*/ 1101927 h 2275407"/>
                  <a:gd name="csX2" fmla="*/ 3208255 w 6373192"/>
                  <a:gd name="csY2" fmla="*/ 2275407 h 2275407"/>
                  <a:gd name="csX3" fmla="*/ 43415 w 6373192"/>
                  <a:gd name="csY3" fmla="*/ 1101927 h 2275407"/>
                  <a:gd name="csX4" fmla="*/ 1806391 w 6373192"/>
                  <a:gd name="csY4" fmla="*/ 0 h 22754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373192" h="2275407">
                    <a:moveTo>
                      <a:pt x="4465717" y="38478"/>
                    </a:moveTo>
                    <a:cubicBezTo>
                      <a:pt x="6172970" y="201038"/>
                      <a:pt x="6378391" y="768017"/>
                      <a:pt x="6373095" y="1101927"/>
                    </a:cubicBezTo>
                    <a:cubicBezTo>
                      <a:pt x="6367799" y="1435837"/>
                      <a:pt x="4956148" y="2275407"/>
                      <a:pt x="3208255" y="2275407"/>
                    </a:cubicBezTo>
                    <a:cubicBezTo>
                      <a:pt x="1460362" y="2275407"/>
                      <a:pt x="277059" y="1481162"/>
                      <a:pt x="43415" y="1101927"/>
                    </a:cubicBezTo>
                    <a:cubicBezTo>
                      <a:pt x="-190229" y="722692"/>
                      <a:pt x="536450" y="146780"/>
                      <a:pt x="1806391" y="0"/>
                    </a:cubicBezTo>
                  </a:path>
                </a:pathLst>
              </a:custGeom>
              <a:noFill/>
              <a:ln w="127000" cap="flat" cmpd="sng" algn="ctr">
                <a:solidFill>
                  <a:srgbClr val="FFC000">
                    <a:alpha val="71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B3E308-1FE7-58E7-C249-BA7EC6A30C18}"/>
                </a:ext>
              </a:extLst>
            </p:cNvPr>
            <p:cNvSpPr txBox="1"/>
            <p:nvPr/>
          </p:nvSpPr>
          <p:spPr>
            <a:xfrm>
              <a:off x="6848354" y="1925419"/>
              <a:ext cx="2152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Magnetospheric Ring-current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2B4718D-5FD2-F7E0-DC35-3CD522D9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Why?                            Remote Sensing of Electric currents in Geospace 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                                      by Magnetic Measurements</a:t>
            </a:r>
          </a:p>
        </p:txBody>
      </p:sp>
    </p:spTree>
    <p:extLst>
      <p:ext uri="{BB962C8B-B14F-4D97-AF65-F5344CB8AC3E}">
        <p14:creationId xmlns:p14="http://schemas.microsoft.com/office/powerpoint/2010/main" val="2947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8EA54D3-6425-473E-F864-DEFE175BF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" y="789552"/>
            <a:ext cx="5969371" cy="4105780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 bwMode="auto">
          <a:xfrm flipH="1">
            <a:off x="6131689" y="1113589"/>
            <a:ext cx="3012311" cy="163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500" kern="0" dirty="0">
                <a:solidFill>
                  <a:srgbClr val="0070C0"/>
                </a:solidFill>
              </a:rPr>
              <a:t>Independent observation of time-evolution of magnetospheric </a:t>
            </a:r>
            <a:br>
              <a:rPr lang="en-GB" sz="1500" kern="0" dirty="0">
                <a:solidFill>
                  <a:srgbClr val="0070C0"/>
                </a:solidFill>
              </a:rPr>
            </a:br>
            <a:r>
              <a:rPr lang="en-GB" sz="1500" kern="0" dirty="0">
                <a:solidFill>
                  <a:srgbClr val="0070C0"/>
                </a:solidFill>
              </a:rPr>
              <a:t>ring-current with magnetic data </a:t>
            </a:r>
            <a:br>
              <a:rPr lang="en-GB" sz="1500" kern="0" dirty="0">
                <a:solidFill>
                  <a:srgbClr val="0070C0"/>
                </a:solidFill>
              </a:rPr>
            </a:br>
            <a:r>
              <a:rPr lang="en-GB" sz="1500" kern="0" dirty="0">
                <a:solidFill>
                  <a:srgbClr val="0070C0"/>
                </a:solidFill>
              </a:rPr>
              <a:t>from 6 satellites …</a:t>
            </a:r>
          </a:p>
          <a:p>
            <a:pPr marL="0" indent="0">
              <a:buNone/>
            </a:pPr>
            <a:r>
              <a:rPr lang="en-GB" sz="1500" kern="0" dirty="0">
                <a:solidFill>
                  <a:srgbClr val="0070C0"/>
                </a:solidFill>
              </a:rPr>
              <a:t>… and comparison with </a:t>
            </a:r>
            <a:r>
              <a:rPr lang="en-GB" sz="1500" kern="0" dirty="0" err="1">
                <a:solidFill>
                  <a:schemeClr val="tx1"/>
                </a:solidFill>
              </a:rPr>
              <a:t>Dst</a:t>
            </a:r>
            <a:r>
              <a:rPr lang="en-GB" sz="1500" kern="0" dirty="0">
                <a:solidFill>
                  <a:schemeClr val="tx1"/>
                </a:solidFill>
              </a:rPr>
              <a:t>-index</a:t>
            </a:r>
            <a:r>
              <a:rPr lang="en-GB" sz="1500" kern="0" dirty="0">
                <a:solidFill>
                  <a:srgbClr val="0070C0"/>
                </a:solidFill>
              </a:rPr>
              <a:t> derived from ground magnetic data</a:t>
            </a:r>
          </a:p>
          <a:p>
            <a:pPr marL="0" indent="0">
              <a:buNone/>
            </a:pPr>
            <a:br>
              <a:rPr lang="en-GB" sz="1500" kern="0" dirty="0">
                <a:solidFill>
                  <a:srgbClr val="0070C0"/>
                </a:solidFill>
              </a:rPr>
            </a:br>
            <a:endParaRPr lang="en-GB" sz="1500" kern="0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AF199A-C52C-41A6-BD05-185A0119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8" y="117287"/>
            <a:ext cx="8784168" cy="422834"/>
          </a:xfrm>
        </p:spPr>
        <p:txBody>
          <a:bodyPr>
            <a:noAutofit/>
          </a:bodyPr>
          <a:lstStyle/>
          <a:p>
            <a:r>
              <a:rPr lang="en-GB" sz="2000" dirty="0"/>
              <a:t>Application: Monitoring of Magnetospheric Ring-current activity</a:t>
            </a:r>
            <a:br>
              <a:rPr lang="en-GB" sz="2000" dirty="0"/>
            </a:br>
            <a:r>
              <a:rPr lang="en-GB" sz="1400" dirty="0"/>
              <a:t>Low-latitude variation of horizontal component variation</a:t>
            </a:r>
            <a:endParaRPr lang="en-GB" sz="1400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D3EE62-7C20-46B9-8117-0E9691777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69" y="3240254"/>
            <a:ext cx="3629531" cy="17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37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5F5C5-69F7-3D3F-5843-31CEA6B2C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690F8D68-7D54-E1C3-8A29-100C4FF6A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" y="730060"/>
            <a:ext cx="5812758" cy="4265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0D3CA-6066-DF14-A708-6FDC46E6A4FE}"/>
              </a:ext>
            </a:extLst>
          </p:cNvPr>
          <p:cNvSpPr txBox="1"/>
          <p:nvPr/>
        </p:nvSpPr>
        <p:spPr>
          <a:xfrm>
            <a:off x="5919900" y="740731"/>
            <a:ext cx="32241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70C0"/>
                </a:solidFill>
              </a:rPr>
              <a:t>Horizontal component variation at low latitudes </a:t>
            </a:r>
            <a:br>
              <a:rPr lang="en-GB" sz="1500" dirty="0">
                <a:solidFill>
                  <a:srgbClr val="0070C0"/>
                </a:solidFill>
              </a:rPr>
            </a:br>
            <a:r>
              <a:rPr lang="en-GB" sz="1500" dirty="0">
                <a:solidFill>
                  <a:srgbClr val="0070C0"/>
                </a:solidFill>
              </a:rPr>
              <a:t>(</a:t>
            </a:r>
            <a:r>
              <a:rPr lang="en-GB" sz="15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±</a:t>
            </a:r>
            <a:r>
              <a:rPr lang="en-GB" sz="1500" dirty="0">
                <a:solidFill>
                  <a:srgbClr val="0070C0"/>
                </a:solidFill>
              </a:rPr>
              <a:t>10</a:t>
            </a:r>
            <a:r>
              <a:rPr lang="en-GB" sz="15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°</a:t>
            </a:r>
            <a:r>
              <a:rPr lang="en-GB" sz="1500" dirty="0">
                <a:solidFill>
                  <a:srgbClr val="0070C0"/>
                </a:solidFill>
              </a:rPr>
              <a:t> dipole latitude)</a:t>
            </a:r>
          </a:p>
          <a:p>
            <a:endParaRPr lang="en-GB" sz="1500" dirty="0">
              <a:solidFill>
                <a:srgbClr val="0070C0"/>
              </a:solidFill>
            </a:endParaRPr>
          </a:p>
          <a:p>
            <a:r>
              <a:rPr lang="en-GB" sz="1500" dirty="0">
                <a:solidFill>
                  <a:srgbClr val="0070C0"/>
                </a:solidFill>
              </a:rPr>
              <a:t>Removal of CHAOS-8.1 </a:t>
            </a:r>
            <a:br>
              <a:rPr lang="en-GB" sz="1500" dirty="0">
                <a:solidFill>
                  <a:srgbClr val="0070C0"/>
                </a:solidFill>
              </a:rPr>
            </a:br>
            <a:r>
              <a:rPr lang="en-GB" sz="1500" dirty="0">
                <a:solidFill>
                  <a:srgbClr val="0070C0"/>
                </a:solidFill>
              </a:rPr>
              <a:t>core and crustal field </a:t>
            </a:r>
          </a:p>
          <a:p>
            <a:endParaRPr lang="en-GB" sz="1500" dirty="0">
              <a:solidFill>
                <a:srgbClr val="0070C0"/>
              </a:solidFill>
            </a:endParaRPr>
          </a:p>
          <a:p>
            <a:r>
              <a:rPr lang="en-GB" sz="1500" dirty="0">
                <a:solidFill>
                  <a:srgbClr val="0070C0"/>
                </a:solidFill>
              </a:rPr>
              <a:t>Spherical Harmonic Analysis up to d/o N=3 in 1.5-hour bins </a:t>
            </a:r>
          </a:p>
          <a:p>
            <a:endParaRPr lang="en-GB" sz="1500" dirty="0">
              <a:solidFill>
                <a:srgbClr val="0070C0"/>
              </a:solidFill>
            </a:endParaRPr>
          </a:p>
        </p:txBody>
      </p:sp>
      <p:pic>
        <p:nvPicPr>
          <p:cNvPr id="13" name="Picture 12" descr="A screen shot of a graph&#10;&#10;Description automatically generated">
            <a:extLst>
              <a:ext uri="{FF2B5EF4-FFF2-40B4-BE49-F238E27FC236}">
                <a16:creationId xmlns:a16="http://schemas.microsoft.com/office/drawing/2014/main" id="{DCF724E6-9B18-8867-1AC8-4590D1354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" y="730059"/>
            <a:ext cx="5812758" cy="42656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0CE915-7C12-2984-3C79-1BAE23EF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8" y="117287"/>
            <a:ext cx="8784168" cy="422834"/>
          </a:xfrm>
        </p:spPr>
        <p:txBody>
          <a:bodyPr>
            <a:noAutofit/>
          </a:bodyPr>
          <a:lstStyle/>
          <a:p>
            <a:r>
              <a:rPr lang="en-GB" sz="2000" dirty="0"/>
              <a:t>Application: Monitoring of Magnetospheric Ring-current activity</a:t>
            </a:r>
            <a:br>
              <a:rPr lang="en-GB" sz="2000" dirty="0"/>
            </a:br>
            <a:r>
              <a:rPr lang="en-GB" sz="1400" dirty="0"/>
              <a:t>Low-latitude variation of horizontal component variation</a:t>
            </a:r>
            <a:endParaRPr lang="en-GB" sz="14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2B767-0240-48EF-85B0-D52D5D90F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69" y="3240254"/>
            <a:ext cx="3629531" cy="17576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224C47-C16C-5546-D7E1-5CF3738C6EAA}"/>
              </a:ext>
            </a:extLst>
          </p:cNvPr>
          <p:cNvGrpSpPr/>
          <p:nvPr/>
        </p:nvGrpSpPr>
        <p:grpSpPr>
          <a:xfrm>
            <a:off x="1061610" y="818391"/>
            <a:ext cx="4284113" cy="1458162"/>
            <a:chOff x="1415480" y="1124744"/>
            <a:chExt cx="5712150" cy="19442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D31965-32ED-41BD-F7CF-C9B19D9F05FF}"/>
                </a:ext>
              </a:extLst>
            </p:cNvPr>
            <p:cNvSpPr txBox="1"/>
            <p:nvPr/>
          </p:nvSpPr>
          <p:spPr>
            <a:xfrm>
              <a:off x="2423591" y="1926599"/>
              <a:ext cx="4704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err="1">
                  <a:solidFill>
                    <a:schemeClr val="bg1"/>
                  </a:solidFill>
                </a:rPr>
                <a:t>Stronger</a:t>
              </a:r>
              <a:r>
                <a:rPr lang="da-DK" sz="1200" b="1" dirty="0">
                  <a:solidFill>
                    <a:schemeClr val="bg1"/>
                  </a:solidFill>
                </a:rPr>
                <a:t> ring-</a:t>
              </a:r>
              <a:r>
                <a:rPr lang="da-DK" sz="1200" b="1" dirty="0" err="1">
                  <a:solidFill>
                    <a:schemeClr val="bg1"/>
                  </a:solidFill>
                </a:rPr>
                <a:t>current</a:t>
              </a:r>
              <a:r>
                <a:rPr lang="da-DK" sz="1200" b="1" dirty="0">
                  <a:solidFill>
                    <a:schemeClr val="bg1"/>
                  </a:solidFill>
                </a:rPr>
                <a:t> on </a:t>
              </a:r>
              <a:r>
                <a:rPr lang="da-DK" sz="1200" b="1" dirty="0" err="1">
                  <a:solidFill>
                    <a:schemeClr val="bg1"/>
                  </a:solidFill>
                </a:rPr>
                <a:t>evening</a:t>
              </a:r>
              <a:r>
                <a:rPr lang="da-DK" sz="1200" b="1" dirty="0">
                  <a:solidFill>
                    <a:schemeClr val="bg1"/>
                  </a:solidFill>
                </a:rPr>
                <a:t>-side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4F82CA-C586-7559-AE4C-C5195A1D46EE}"/>
                </a:ext>
              </a:extLst>
            </p:cNvPr>
            <p:cNvSpPr/>
            <p:nvPr/>
          </p:nvSpPr>
          <p:spPr bwMode="auto">
            <a:xfrm>
              <a:off x="1415480" y="1124744"/>
              <a:ext cx="936104" cy="1944216"/>
            </a:xfrm>
            <a:prstGeom prst="ellipse">
              <a:avLst/>
            </a:prstGeom>
            <a:noFill/>
            <a:ln w="349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 dirty="0"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1_ESL_Presentation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3A675EEDBEAD734789C2602A0F48A45A" ma:contentTypeVersion="42" ma:contentTypeDescription="" ma:contentTypeScope="" ma:versionID="aa44f4847e0ad84c6832dbf84c036b2d">
  <xsd:schema xmlns:xsd="http://www.w3.org/2001/XMLSchema" xmlns:xs="http://www.w3.org/2001/XMLSchema" xmlns:p="http://schemas.microsoft.com/office/2006/metadata/properties" xmlns:ns2="ddc99d1b-0883-4f2c-a8e6-6d8ebaa0e5d6" xmlns:ns4="be8b023c-50e9-4d8f-a1ea-883f9f33fd4a" targetNamespace="http://schemas.microsoft.com/office/2006/metadata/properties" ma:root="true" ma:fieldsID="a973ca82b9355a9077835b3019fe025f" ns2:_="" ns4:_="">
    <xsd:import namespace="ddc99d1b-0883-4f2c-a8e6-6d8ebaa0e5d6"/>
    <xsd:import namespace="be8b023c-50e9-4d8f-a1ea-883f9f33fd4a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2:Revision" minOccurs="0"/>
                <xsd:element ref="ns2:Status" minOccurs="0"/>
                <xsd:element ref="ns2:Distribution" minOccurs="0"/>
                <xsd:element ref="ns2:Organisational_x0020_entity" minOccurs="0"/>
                <xsd:element ref="ns2:Long_x0020_Title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>
      <xsd:simpleType>
        <xsd:restriction base="dms:Choice"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- Releasable to the Public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 ma:readOnly="false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Long_x0020_Title" ma:index="22" nillable="true" ma:displayName="Long Title" ma:internalName="Long_x0020_Title">
      <xsd:simpleType>
        <xsd:restriction base="dms:Text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6" nillable="true" ma:displayName="In_iShare" ma:default="0" ma:hidden="true" ma:internalName="In_iShare" ma:readOnly="false">
      <xsd:simpleType>
        <xsd:restriction base="dms:Boolean"/>
      </xsd:simpleType>
    </xsd:element>
    <xsd:element name="AutoSync" ma:index="27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b023c-50e9-4d8f-a1ea-883f9f33fd4a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 xmlns="ddc99d1b-0883-4f2c-a8e6-6d8ebaa0e5d6" xsi:nil="true"/>
    <Classification_x0020_Caveat xmlns="ddc99d1b-0883-4f2c-a8e6-6d8ebaa0e5d6" xsi:nil="true"/>
    <Distribution xmlns="ddc99d1b-0883-4f2c-a8e6-6d8ebaa0e5d6" xsi:nil="true"/>
    <Revision xmlns="ddc99d1b-0883-4f2c-a8e6-6d8ebaa0e5d6">0</Revision>
    <Classification xmlns="ddc99d1b-0883-4f2c-a8e6-6d8ebaa0e5d6">ESA UNCLASSIFIED - For Official Use</Classification>
    <Issue xmlns="ddc99d1b-0883-4f2c-a8e6-6d8ebaa0e5d6">0</Issue>
    <Issue_x0020_Date xmlns="ddc99d1b-0883-4f2c-a8e6-6d8ebaa0e5d6">2015-06-30T22:00:00+00:00</Issue_x0020_Date>
    <Document_x0020_Type xmlns="ddc99d1b-0883-4f2c-a8e6-6d8ebaa0e5d6">HO - Handout / Presentation</Document_x0020_Type>
    <Status xmlns="ddc99d1b-0883-4f2c-a8e6-6d8ebaa0e5d6" xsi:nil="true"/>
    <Organisational_x0020_entity xmlns="ddc99d1b-0883-4f2c-a8e6-6d8ebaa0e5d6" xsi:nil="true"/>
    <In_iShare xmlns="ddc99d1b-0883-4f2c-a8e6-6d8ebaa0e5d6">false</In_iShare>
    <Assign_x0020_document_x0020_reference xmlns="ddc99d1b-0883-4f2c-a8e6-6d8ebaa0e5d6">false</Assign_x0020_document_x0020_reference>
    <Long_x0020_Title xmlns="ddc99d1b-0883-4f2c-a8e6-6d8ebaa0e5d6" xsi:nil="true"/>
    <AutoSync xmlns="ddc99d1b-0883-4f2c-a8e6-6d8ebaa0e5d6">false</AutoSync>
  </documentManagement>
</p:properties>
</file>

<file path=customXml/itemProps1.xml><?xml version="1.0" encoding="utf-8"?>
<ds:datastoreItem xmlns:ds="http://schemas.openxmlformats.org/officeDocument/2006/customXml" ds:itemID="{51BD9040-B022-451A-B5B1-B769385C79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be8b023c-50e9-4d8f-a1ea-883f9f33f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C13874-5606-4455-9749-B119485ED2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31E428-688F-40CD-B965-CDF636A1DD7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A905FE9-EC40-4C6E-9E47-AA168ECA700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be8b023c-50e9-4d8f-a1ea-883f9f33fd4a"/>
    <ds:schemaRef ds:uri="http://purl.org/dc/elements/1.1/"/>
    <ds:schemaRef ds:uri="http://schemas.microsoft.com/office/2006/metadata/properties"/>
    <ds:schemaRef ds:uri="ddc99d1b-0883-4f2c-a8e6-6d8ebaa0e5d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23400</TotalTime>
  <Words>1946</Words>
  <Application>Microsoft Office PowerPoint</Application>
  <PresentationFormat>On-screen Show (16:9)</PresentationFormat>
  <Paragraphs>208</Paragraphs>
  <Slides>32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Book Antiqua</vt:lpstr>
      <vt:lpstr>Calibri</vt:lpstr>
      <vt:lpstr>Symbol</vt:lpstr>
      <vt:lpstr>Tahoma</vt:lpstr>
      <vt:lpstr>Times</vt:lpstr>
      <vt:lpstr>Verdana</vt:lpstr>
      <vt:lpstr>1_ESL_Presentation_Template</vt:lpstr>
      <vt:lpstr>Final Review AGENDA:</vt:lpstr>
      <vt:lpstr>AMOG Advanced MOnitoring of Geospace using Satellite Platform Magnetometers      </vt:lpstr>
      <vt:lpstr>Study Goal and Study Logic</vt:lpstr>
      <vt:lpstr>Thanks!</vt:lpstr>
      <vt:lpstr>H C Ørsted 1820</vt:lpstr>
      <vt:lpstr>PowerPoint Presentation</vt:lpstr>
      <vt:lpstr>Why?                            Remote Sensing of Electric currents in Geospace                                        by Magnetic Measurements</vt:lpstr>
      <vt:lpstr>Application: Monitoring of Magnetospheric Ring-current activity Low-latitude variation of horizontal component variation</vt:lpstr>
      <vt:lpstr>Application: Monitoring of Magnetospheric Ring-current activity Low-latitude variation of horizontal component variation</vt:lpstr>
      <vt:lpstr>Model prediction error s2 on 6 May 2024 18:00 – 19:30</vt:lpstr>
      <vt:lpstr>Model prediction error s2 on 6 May 2024 18:00 – 19:30</vt:lpstr>
      <vt:lpstr>Model prediction error s2 on 6 May 2024 18:00 – 21:00</vt:lpstr>
      <vt:lpstr>Trade-off between good spatial and good temporal resolution</vt:lpstr>
      <vt:lpstr>Model prediction error s2, Dt = 90 min</vt:lpstr>
      <vt:lpstr>Model prediction error s2, Dt = 90 min</vt:lpstr>
      <vt:lpstr>Model prediction error s2, Dt = 30 min</vt:lpstr>
      <vt:lpstr>Model prediction error s2, Dt = 30 min</vt:lpstr>
      <vt:lpstr>Model prediction error s2, Dt = 15 min</vt:lpstr>
      <vt:lpstr>Model prediction error s2, Dt = 15 min</vt:lpstr>
      <vt:lpstr>Why?                            Remote Sensing of Electric currents in Geospace                                        by Magnetic Measurements</vt:lpstr>
      <vt:lpstr>Steps of AOCS Magnetometer Calibration</vt:lpstr>
      <vt:lpstr>How?   - Calibration of AOCS Magnetometer Data</vt:lpstr>
      <vt:lpstr>Overview: The various satellite data sets used in this study</vt:lpstr>
      <vt:lpstr>CryoSat-2 - The Flagship AMOG mission   </vt:lpstr>
      <vt:lpstr>Calibration of a satellite vector magnetometer</vt:lpstr>
      <vt:lpstr>CryoSat-2</vt:lpstr>
      <vt:lpstr>CryoSat-2 – the various disturbance fields </vt:lpstr>
      <vt:lpstr>CryoSat-2 81-daily running mean of daily rms wrt CHAOS model</vt:lpstr>
      <vt:lpstr>Aeolus</vt:lpstr>
      <vt:lpstr>Aeolus</vt:lpstr>
      <vt:lpstr>PROBA-2</vt:lpstr>
      <vt:lpstr>Summary and Conclusions</vt:lpstr>
    </vt:vector>
  </TitlesOfParts>
  <Company>DTU Space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Nils Olsen</dc:creator>
  <cp:lastModifiedBy>Nils Olsen</cp:lastModifiedBy>
  <cp:revision>1047</cp:revision>
  <cp:lastPrinted>2018-03-05T12:50:28Z</cp:lastPrinted>
  <dcterms:created xsi:type="dcterms:W3CDTF">2015-07-01T15:01:13Z</dcterms:created>
  <dcterms:modified xsi:type="dcterms:W3CDTF">2026-04-17T17:29:50Z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0x010100B93108F87DD4F24BAE6D0E809C37974D003A675EEDBEAD734789C2602A0F48A45A</vt:lpwstr>
  </property>
  <property fmtid="{D5CDD505-2E9C-101B-9397-08002B2CF9AE}" pid="30" name="Organisational entity">
    <vt:lpwstr/>
  </property>
  <property fmtid="{D5CDD505-2E9C-101B-9397-08002B2CF9AE}" pid="31" name="Long Title">
    <vt:lpwstr/>
  </property>
</Properties>
</file>