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2"/>
  </p:notesMasterIdLst>
  <p:handoutMasterIdLst>
    <p:handoutMasterId r:id="rId43"/>
  </p:handoutMasterIdLst>
  <p:sldIdLst>
    <p:sldId id="391" r:id="rId2"/>
    <p:sldId id="474" r:id="rId3"/>
    <p:sldId id="562" r:id="rId4"/>
    <p:sldId id="542" r:id="rId5"/>
    <p:sldId id="559" r:id="rId6"/>
    <p:sldId id="580" r:id="rId7"/>
    <p:sldId id="564" r:id="rId8"/>
    <p:sldId id="543" r:id="rId9"/>
    <p:sldId id="560" r:id="rId10"/>
    <p:sldId id="433" r:id="rId11"/>
    <p:sldId id="574" r:id="rId12"/>
    <p:sldId id="565" r:id="rId13"/>
    <p:sldId id="483" r:id="rId14"/>
    <p:sldId id="501" r:id="rId15"/>
    <p:sldId id="566" r:id="rId16"/>
    <p:sldId id="581" r:id="rId17"/>
    <p:sldId id="547" r:id="rId18"/>
    <p:sldId id="548" r:id="rId19"/>
    <p:sldId id="549" r:id="rId20"/>
    <p:sldId id="550" r:id="rId21"/>
    <p:sldId id="551" r:id="rId22"/>
    <p:sldId id="567" r:id="rId23"/>
    <p:sldId id="568" r:id="rId24"/>
    <p:sldId id="575" r:id="rId25"/>
    <p:sldId id="576" r:id="rId26"/>
    <p:sldId id="569" r:id="rId27"/>
    <p:sldId id="577" r:id="rId28"/>
    <p:sldId id="570" r:id="rId29"/>
    <p:sldId id="572" r:id="rId30"/>
    <p:sldId id="571" r:id="rId31"/>
    <p:sldId id="573" r:id="rId32"/>
    <p:sldId id="578" r:id="rId33"/>
    <p:sldId id="579" r:id="rId34"/>
    <p:sldId id="552" r:id="rId35"/>
    <p:sldId id="553" r:id="rId36"/>
    <p:sldId id="554" r:id="rId37"/>
    <p:sldId id="555" r:id="rId38"/>
    <p:sldId id="556" r:id="rId39"/>
    <p:sldId id="432" r:id="rId40"/>
    <p:sldId id="486" r:id="rId41"/>
  </p:sldIdLst>
  <p:sldSz cx="12192000" cy="6858000"/>
  <p:notesSz cx="6794500" cy="99314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CC"/>
    <a:srgbClr val="839745"/>
    <a:srgbClr val="7E488A"/>
    <a:srgbClr val="EEBC59"/>
    <a:srgbClr val="1270AF"/>
    <a:srgbClr val="F4D381"/>
    <a:srgbClr val="00659F"/>
    <a:srgbClr val="DA551B"/>
    <a:srgbClr val="00639C"/>
    <a:srgbClr val="F802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3" autoAdjust="0"/>
    <p:restoredTop sz="94933" autoAdjust="0"/>
  </p:normalViewPr>
  <p:slideViewPr>
    <p:cSldViewPr>
      <p:cViewPr varScale="1">
        <p:scale>
          <a:sx n="77" d="100"/>
          <a:sy n="77" d="100"/>
        </p:scale>
        <p:origin x="168"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p:scale>
          <a:sx n="100" d="100"/>
          <a:sy n="100" d="100"/>
        </p:scale>
        <p:origin x="-1146" y="-72"/>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4481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latin typeface="Times" pitchFamily="1" charset="0"/>
              </a:defRPr>
            </a:lvl1pPr>
          </a:lstStyle>
          <a:p>
            <a:pPr>
              <a:defRPr/>
            </a:pPr>
            <a:endParaRPr lang="nl-NL"/>
          </a:p>
        </p:txBody>
      </p:sp>
      <p:sp>
        <p:nvSpPr>
          <p:cNvPr id="31747" name="Rectangle 3"/>
          <p:cNvSpPr>
            <a:spLocks noGrp="1" noChangeArrowheads="1"/>
          </p:cNvSpPr>
          <p:nvPr>
            <p:ph type="dt" sz="quarter" idx="1"/>
          </p:nvPr>
        </p:nvSpPr>
        <p:spPr bwMode="auto">
          <a:xfrm>
            <a:off x="3849688" y="0"/>
            <a:ext cx="2944812"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pitchFamily="1" charset="0"/>
              </a:defRPr>
            </a:lvl1pPr>
          </a:lstStyle>
          <a:p>
            <a:pPr>
              <a:defRPr/>
            </a:pPr>
            <a:endParaRPr lang="nl-NL"/>
          </a:p>
        </p:txBody>
      </p:sp>
      <p:sp>
        <p:nvSpPr>
          <p:cNvPr id="31748" name="Rectangle 4"/>
          <p:cNvSpPr>
            <a:spLocks noGrp="1" noChangeArrowheads="1"/>
          </p:cNvSpPr>
          <p:nvPr>
            <p:ph type="ftr" sz="quarter" idx="2"/>
          </p:nvPr>
        </p:nvSpPr>
        <p:spPr bwMode="auto">
          <a:xfrm>
            <a:off x="0" y="9436100"/>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latin typeface="Times" pitchFamily="1" charset="0"/>
              </a:defRPr>
            </a:lvl1pPr>
          </a:lstStyle>
          <a:p>
            <a:pPr>
              <a:defRPr/>
            </a:pPr>
            <a:endParaRPr lang="nl-NL"/>
          </a:p>
        </p:txBody>
      </p:sp>
      <p:sp>
        <p:nvSpPr>
          <p:cNvPr id="31749" name="Rectangle 5"/>
          <p:cNvSpPr>
            <a:spLocks noGrp="1" noChangeArrowheads="1"/>
          </p:cNvSpPr>
          <p:nvPr>
            <p:ph type="sldNum" sz="quarter" idx="3"/>
          </p:nvPr>
        </p:nvSpPr>
        <p:spPr bwMode="auto">
          <a:xfrm>
            <a:off x="3849688" y="9436100"/>
            <a:ext cx="2944812"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pitchFamily="1" charset="0"/>
              </a:defRPr>
            </a:lvl1pPr>
          </a:lstStyle>
          <a:p>
            <a:pPr>
              <a:defRPr/>
            </a:pPr>
            <a:fld id="{45FC641D-426C-47DE-B288-4400C84A98D4}" type="slidenum">
              <a:rPr lang="nl-NL"/>
              <a:pPr>
                <a:defRPr/>
              </a:pPr>
              <a:t>‹#›</a:t>
            </a:fld>
            <a:endParaRPr lang="nl-NL"/>
          </a:p>
        </p:txBody>
      </p:sp>
    </p:spTree>
    <p:extLst>
      <p:ext uri="{BB962C8B-B14F-4D97-AF65-F5344CB8AC3E}">
        <p14:creationId xmlns:p14="http://schemas.microsoft.com/office/powerpoint/2010/main" val="29630770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4481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latin typeface="Times" pitchFamily="1" charset="0"/>
              </a:defRPr>
            </a:lvl1pPr>
          </a:lstStyle>
          <a:p>
            <a:pPr>
              <a:defRPr/>
            </a:pPr>
            <a:endParaRPr lang="en-US"/>
          </a:p>
        </p:txBody>
      </p:sp>
      <p:sp>
        <p:nvSpPr>
          <p:cNvPr id="16387" name="Rectangle 3"/>
          <p:cNvSpPr>
            <a:spLocks noGrp="1" noChangeArrowheads="1"/>
          </p:cNvSpPr>
          <p:nvPr>
            <p:ph type="dt" idx="1"/>
          </p:nvPr>
        </p:nvSpPr>
        <p:spPr bwMode="auto">
          <a:xfrm>
            <a:off x="3849688" y="0"/>
            <a:ext cx="2944812"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pitchFamily="1" charset="0"/>
              </a:defRPr>
            </a:lvl1pPr>
          </a:lstStyle>
          <a:p>
            <a:pPr>
              <a:defRPr/>
            </a:pPr>
            <a:endParaRPr lang="en-US"/>
          </a:p>
        </p:txBody>
      </p:sp>
      <p:sp>
        <p:nvSpPr>
          <p:cNvPr id="8196" name="Rectangle 4"/>
          <p:cNvSpPr>
            <a:spLocks noGrp="1" noRot="1" noChangeAspect="1" noChangeArrowheads="1" noTextEdit="1"/>
          </p:cNvSpPr>
          <p:nvPr>
            <p:ph type="sldImg" idx="2"/>
          </p:nvPr>
        </p:nvSpPr>
        <p:spPr bwMode="auto">
          <a:xfrm>
            <a:off x="87313" y="746125"/>
            <a:ext cx="6619875" cy="3724275"/>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906463" y="4718050"/>
            <a:ext cx="49815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p:cNvSpPr>
            <a:spLocks noGrp="1" noChangeArrowheads="1"/>
          </p:cNvSpPr>
          <p:nvPr>
            <p:ph type="ftr" sz="quarter" idx="4"/>
          </p:nvPr>
        </p:nvSpPr>
        <p:spPr bwMode="auto">
          <a:xfrm>
            <a:off x="0" y="9436100"/>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latin typeface="Times" pitchFamily="1" charset="0"/>
              </a:defRPr>
            </a:lvl1pPr>
          </a:lstStyle>
          <a:p>
            <a:pPr>
              <a:defRPr/>
            </a:pPr>
            <a:endParaRPr lang="en-US"/>
          </a:p>
        </p:txBody>
      </p:sp>
      <p:sp>
        <p:nvSpPr>
          <p:cNvPr id="16391" name="Rectangle 7"/>
          <p:cNvSpPr>
            <a:spLocks noGrp="1" noChangeArrowheads="1"/>
          </p:cNvSpPr>
          <p:nvPr>
            <p:ph type="sldNum" sz="quarter" idx="5"/>
          </p:nvPr>
        </p:nvSpPr>
        <p:spPr bwMode="auto">
          <a:xfrm>
            <a:off x="3849688" y="9436100"/>
            <a:ext cx="2944812"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pitchFamily="1" charset="0"/>
              </a:defRPr>
            </a:lvl1pPr>
          </a:lstStyle>
          <a:p>
            <a:pPr>
              <a:defRPr/>
            </a:pPr>
            <a:fld id="{E773BA71-D943-4585-B224-14668FD8ED2E}" type="slidenum">
              <a:rPr lang="en-US"/>
              <a:pPr>
                <a:defRPr/>
              </a:pPr>
              <a:t>‹#›</a:t>
            </a:fld>
            <a:endParaRPr lang="en-US"/>
          </a:p>
        </p:txBody>
      </p:sp>
    </p:spTree>
    <p:extLst>
      <p:ext uri="{BB962C8B-B14F-4D97-AF65-F5344CB8AC3E}">
        <p14:creationId xmlns:p14="http://schemas.microsoft.com/office/powerpoint/2010/main" val="42409482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 charset="0"/>
        <a:ea typeface="+mn-ea"/>
        <a:cs typeface="Arial" charset="0"/>
      </a:defRPr>
    </a:lvl1pPr>
    <a:lvl2pPr marL="457200" algn="l" rtl="0" eaLnBrk="0" fontAlgn="base" hangingPunct="0">
      <a:spcBef>
        <a:spcPct val="30000"/>
      </a:spcBef>
      <a:spcAft>
        <a:spcPct val="0"/>
      </a:spcAft>
      <a:defRPr sz="1200" kern="1200">
        <a:solidFill>
          <a:schemeClr val="tx1"/>
        </a:solidFill>
        <a:latin typeface="Times" pitchFamily="1" charset="0"/>
        <a:ea typeface="+mn-ea"/>
        <a:cs typeface="Arial" charset="0"/>
      </a:defRPr>
    </a:lvl2pPr>
    <a:lvl3pPr marL="914400" algn="l" rtl="0" eaLnBrk="0" fontAlgn="base" hangingPunct="0">
      <a:spcBef>
        <a:spcPct val="30000"/>
      </a:spcBef>
      <a:spcAft>
        <a:spcPct val="0"/>
      </a:spcAft>
      <a:defRPr sz="1200" kern="1200">
        <a:solidFill>
          <a:schemeClr val="tx1"/>
        </a:solidFill>
        <a:latin typeface="Times" pitchFamily="1"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Times" pitchFamily="1"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Times" pitchFamily="1"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6125"/>
            <a:ext cx="6619875" cy="3724275"/>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pPr>
              <a:defRPr/>
            </a:pPr>
            <a:fld id="{E773BA71-D943-4585-B224-14668FD8ED2E}" type="slidenum">
              <a:rPr lang="en-US" smtClean="0"/>
              <a:pPr>
                <a:defRPr/>
              </a:pPr>
              <a:t>1</a:t>
            </a:fld>
            <a:endParaRPr lang="en-US"/>
          </a:p>
        </p:txBody>
      </p:sp>
    </p:spTree>
    <p:extLst>
      <p:ext uri="{BB962C8B-B14F-4D97-AF65-F5344CB8AC3E}">
        <p14:creationId xmlns:p14="http://schemas.microsoft.com/office/powerpoint/2010/main" val="1265746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E773BA71-D943-4585-B224-14668FD8ED2E}" type="slidenum">
              <a:rPr lang="en-US" smtClean="0"/>
              <a:pPr>
                <a:defRPr/>
              </a:pPr>
              <a:t>27</a:t>
            </a:fld>
            <a:endParaRPr lang="en-US"/>
          </a:p>
        </p:txBody>
      </p:sp>
    </p:spTree>
    <p:extLst>
      <p:ext uri="{BB962C8B-B14F-4D97-AF65-F5344CB8AC3E}">
        <p14:creationId xmlns:p14="http://schemas.microsoft.com/office/powerpoint/2010/main" val="3273280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E773BA71-D943-4585-B224-14668FD8ED2E}" type="slidenum">
              <a:rPr lang="en-US" smtClean="0"/>
              <a:pPr>
                <a:defRPr/>
              </a:pPr>
              <a:t>30</a:t>
            </a:fld>
            <a:endParaRPr lang="en-US"/>
          </a:p>
        </p:txBody>
      </p:sp>
    </p:spTree>
    <p:extLst>
      <p:ext uri="{BB962C8B-B14F-4D97-AF65-F5344CB8AC3E}">
        <p14:creationId xmlns:p14="http://schemas.microsoft.com/office/powerpoint/2010/main" val="3486388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E773BA71-D943-4585-B224-14668FD8ED2E}" type="slidenum">
              <a:rPr lang="en-US" smtClean="0"/>
              <a:pPr>
                <a:defRPr/>
              </a:pPr>
              <a:t>35</a:t>
            </a:fld>
            <a:endParaRPr lang="en-US"/>
          </a:p>
        </p:txBody>
      </p:sp>
    </p:spTree>
    <p:extLst>
      <p:ext uri="{BB962C8B-B14F-4D97-AF65-F5344CB8AC3E}">
        <p14:creationId xmlns:p14="http://schemas.microsoft.com/office/powerpoint/2010/main" val="2913527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773BA71-D943-4585-B224-14668FD8ED2E}" type="slidenum">
              <a:rPr lang="en-US" smtClean="0"/>
              <a:pPr>
                <a:defRPr/>
              </a:pPr>
              <a:t>38</a:t>
            </a:fld>
            <a:endParaRPr lang="en-US"/>
          </a:p>
        </p:txBody>
      </p:sp>
    </p:spTree>
    <p:extLst>
      <p:ext uri="{BB962C8B-B14F-4D97-AF65-F5344CB8AC3E}">
        <p14:creationId xmlns:p14="http://schemas.microsoft.com/office/powerpoint/2010/main" val="2213520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2277E8-7B96-41CC-8C7B-78385A582ED2}" type="slidenum">
              <a:rPr lang="da-DK"/>
              <a:pPr/>
              <a:t>40</a:t>
            </a:fld>
            <a:endParaRPr lang="da-DK"/>
          </a:p>
        </p:txBody>
      </p:sp>
      <p:sp>
        <p:nvSpPr>
          <p:cNvPr id="218114" name="Rectangle 2"/>
          <p:cNvSpPr>
            <a:spLocks noGrp="1" noRot="1" noChangeAspect="1" noChangeArrowheads="1" noTextEdit="1"/>
          </p:cNvSpPr>
          <p:nvPr>
            <p:ph type="sldImg"/>
          </p:nvPr>
        </p:nvSpPr>
        <p:spPr>
          <a:xfrm>
            <a:off x="584200" y="801688"/>
            <a:ext cx="5689600" cy="3200400"/>
          </a:xfrm>
          <a:ln/>
        </p:spPr>
      </p:sp>
      <p:sp>
        <p:nvSpPr>
          <p:cNvPr id="218115" name="Rectangle 3"/>
          <p:cNvSpPr>
            <a:spLocks noGrp="1" noChangeArrowheads="1"/>
          </p:cNvSpPr>
          <p:nvPr>
            <p:ph type="body" idx="1"/>
          </p:nvPr>
        </p:nvSpPr>
        <p:spPr>
          <a:xfrm>
            <a:off x="912813" y="4348163"/>
            <a:ext cx="5032375" cy="3846512"/>
          </a:xfrm>
        </p:spPr>
        <p:txBody>
          <a:bodyPr/>
          <a:lstStyle/>
          <a:p>
            <a:endParaRPr lang="en-US"/>
          </a:p>
        </p:txBody>
      </p:sp>
    </p:spTree>
    <p:extLst>
      <p:ext uri="{BB962C8B-B14F-4D97-AF65-F5344CB8AC3E}">
        <p14:creationId xmlns:p14="http://schemas.microsoft.com/office/powerpoint/2010/main" val="7084978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tretch/>
        </p:blipFill>
        <p:spPr>
          <a:xfrm>
            <a:off x="5033733" y="116632"/>
            <a:ext cx="2618255" cy="2954961"/>
          </a:xfrm>
          <a:prstGeom prst="rect">
            <a:avLst/>
          </a:prstGeom>
        </p:spPr>
      </p:pic>
      <p:sp>
        <p:nvSpPr>
          <p:cNvPr id="2" name="Title 1"/>
          <p:cNvSpPr>
            <a:spLocks noGrp="1"/>
          </p:cNvSpPr>
          <p:nvPr>
            <p:ph type="title" hasCustomPrompt="1"/>
          </p:nvPr>
        </p:nvSpPr>
        <p:spPr>
          <a:xfrm>
            <a:off x="1007435" y="2883149"/>
            <a:ext cx="10363200" cy="1362075"/>
          </a:xfrm>
        </p:spPr>
        <p:txBody>
          <a:bodyPr/>
          <a:lstStyle>
            <a:lvl1pPr algn="ctr">
              <a:defRPr sz="4000" b="1" cap="none"/>
            </a:lvl1pPr>
          </a:lstStyle>
          <a:p>
            <a:r>
              <a:rPr lang="en-US" dirty="0"/>
              <a:t>Click to edit master title style</a:t>
            </a:r>
            <a:endParaRPr lang="da-DK" dirty="0"/>
          </a:p>
        </p:txBody>
      </p:sp>
      <p:sp>
        <p:nvSpPr>
          <p:cNvPr id="3" name="Text Placeholder 2"/>
          <p:cNvSpPr>
            <a:spLocks noGrp="1"/>
          </p:cNvSpPr>
          <p:nvPr>
            <p:ph type="body" idx="1"/>
          </p:nvPr>
        </p:nvSpPr>
        <p:spPr>
          <a:xfrm>
            <a:off x="963084" y="4305078"/>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graphicFrame>
        <p:nvGraphicFramePr>
          <p:cNvPr id="4" name="Table 3"/>
          <p:cNvGraphicFramePr>
            <a:graphicFrameLocks noGrp="1"/>
          </p:cNvGraphicFramePr>
          <p:nvPr userDrawn="1">
            <p:extLst>
              <p:ext uri="{D42A27DB-BD31-4B8C-83A1-F6EECF244321}">
                <p14:modId xmlns:p14="http://schemas.microsoft.com/office/powerpoint/2010/main" val="2197893501"/>
              </p:ext>
            </p:extLst>
          </p:nvPr>
        </p:nvGraphicFramePr>
        <p:xfrm>
          <a:off x="2124287" y="188640"/>
          <a:ext cx="8040793" cy="315468"/>
        </p:xfrm>
        <a:graphic>
          <a:graphicData uri="http://schemas.openxmlformats.org/drawingml/2006/table">
            <a:tbl>
              <a:tblPr firstRow="1" firstCol="1" bandRow="1">
                <a:tableStyleId>{5C22544A-7EE6-4342-B048-85BDC9FD1C3A}</a:tableStyleId>
              </a:tblPr>
              <a:tblGrid>
                <a:gridCol w="8040793">
                  <a:extLst>
                    <a:ext uri="{9D8B030D-6E8A-4147-A177-3AD203B41FA5}">
                      <a16:colId xmlns:a16="http://schemas.microsoft.com/office/drawing/2014/main" val="20000"/>
                    </a:ext>
                  </a:extLst>
                </a:gridCol>
              </a:tblGrid>
              <a:tr h="0">
                <a:tc>
                  <a:txBody>
                    <a:bodyPr/>
                    <a:lstStyle/>
                    <a:p>
                      <a:pPr marR="20955">
                        <a:lnSpc>
                          <a:spcPct val="115000"/>
                        </a:lnSpc>
                        <a:spcAft>
                          <a:spcPts val="200"/>
                        </a:spcAft>
                        <a:tabLst>
                          <a:tab pos="3085465" algn="ctr"/>
                          <a:tab pos="5872480" algn="r"/>
                        </a:tabLst>
                      </a:pPr>
                      <a:r>
                        <a:rPr lang="en-GB" sz="1600" dirty="0">
                          <a:effectLst/>
                        </a:rPr>
                        <a:t>	                                      </a:t>
                      </a:r>
                      <a:r>
                        <a:rPr lang="en-GB" sz="1800" b="1" cap="none" dirty="0">
                          <a:solidFill>
                            <a:srgbClr val="0066CC"/>
                          </a:solidFill>
                          <a:latin typeface="+mj-lt"/>
                          <a:ea typeface="+mj-ea"/>
                          <a:cs typeface="+mj-cs"/>
                        </a:rPr>
                        <a:t>Data, Innovation, and Science Cluster</a:t>
                      </a:r>
                      <a:r>
                        <a:rPr lang="en-GB" sz="1600" dirty="0">
                          <a:effectLst/>
                        </a:rPr>
                        <a:t>	 </a:t>
                      </a:r>
                      <a:endParaRPr lang="en-GB" sz="1600" dirty="0">
                        <a:solidFill>
                          <a:srgbClr val="009ED6"/>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T="0" marB="0">
                    <a:noFill/>
                  </a:tcPr>
                </a:tc>
                <a:extLst>
                  <a:ext uri="{0D108BD9-81ED-4DB2-BD59-A6C34878D82A}">
                    <a16:rowId xmlns:a16="http://schemas.microsoft.com/office/drawing/2014/main" val="10000"/>
                  </a:ext>
                </a:extLst>
              </a:tr>
            </a:tbl>
          </a:graphicData>
        </a:graphic>
      </p:graphicFrame>
      <p:pic>
        <p:nvPicPr>
          <p:cNvPr id="8" name="Picture 7175" descr="swarm (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41216" y="35943"/>
            <a:ext cx="1416508" cy="4797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5360" y="214983"/>
            <a:ext cx="11451125" cy="693737"/>
          </a:xfrm>
        </p:spPr>
        <p:txBody>
          <a:bodyPr/>
          <a:lstStyle/>
          <a:p>
            <a:r>
              <a:rPr lang="en-US"/>
              <a:t>Click to edit Master title style</a:t>
            </a:r>
            <a:endParaRPr lang="da-DK"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4434" y="188640"/>
            <a:ext cx="11523133" cy="693737"/>
          </a:xfrm>
        </p:spPr>
        <p:txBody>
          <a:bodyPr/>
          <a:lstStyle>
            <a:lvl1pPr>
              <a:defRPr sz="2800"/>
            </a:lvl1pPr>
          </a:lstStyle>
          <a:p>
            <a:r>
              <a:rPr lang="en-US"/>
              <a:t>Click to edit Master title style</a:t>
            </a:r>
            <a:endParaRPr lang="da-DK" dirty="0"/>
          </a:p>
        </p:txBody>
      </p:sp>
      <p:sp>
        <p:nvSpPr>
          <p:cNvPr id="3" name="Content Placeholder 2"/>
          <p:cNvSpPr>
            <a:spLocks noGrp="1"/>
          </p:cNvSpPr>
          <p:nvPr>
            <p:ph idx="1"/>
          </p:nvPr>
        </p:nvSpPr>
        <p:spPr>
          <a:xfrm>
            <a:off x="334434" y="1052736"/>
            <a:ext cx="11523133" cy="5472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335613" y="188640"/>
            <a:ext cx="11523133" cy="693737"/>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en-US"/>
              <a:t>Click to edit Master title style</a:t>
            </a:r>
            <a:endParaRPr lang="en-US" dirty="0"/>
          </a:p>
        </p:txBody>
      </p:sp>
      <p:sp>
        <p:nvSpPr>
          <p:cNvPr id="1027" name="Rectangle 8"/>
          <p:cNvSpPr>
            <a:spLocks noGrp="1" noChangeArrowheads="1"/>
          </p:cNvSpPr>
          <p:nvPr>
            <p:ph type="body" idx="1"/>
          </p:nvPr>
        </p:nvSpPr>
        <p:spPr bwMode="auto">
          <a:xfrm>
            <a:off x="333507" y="1052736"/>
            <a:ext cx="11523133" cy="5515764"/>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029" name="Rectangle 99"/>
          <p:cNvSpPr>
            <a:spLocks noChangeArrowheads="1"/>
          </p:cNvSpPr>
          <p:nvPr/>
        </p:nvSpPr>
        <p:spPr bwMode="ltGray">
          <a:xfrm>
            <a:off x="0" y="6711345"/>
            <a:ext cx="12192000" cy="180000"/>
          </a:xfrm>
          <a:prstGeom prst="rect">
            <a:avLst/>
          </a:prstGeom>
          <a:solidFill>
            <a:srgbClr val="0066CC"/>
          </a:solidFill>
          <a:ln w="9525">
            <a:solidFill>
              <a:srgbClr val="0066CC"/>
            </a:solidFill>
            <a:miter lim="800000"/>
            <a:headEnd/>
            <a:tailEnd/>
          </a:ln>
        </p:spPr>
        <p:txBody>
          <a:bodyPr wrap="none" anchor="ctr"/>
          <a:lstStyle/>
          <a:p>
            <a:pPr algn="ctr" eaLnBrk="0" hangingPunct="0">
              <a:defRPr/>
            </a:pPr>
            <a:endParaRPr lang="nl-NL" sz="2400">
              <a:solidFill>
                <a:srgbClr val="808080"/>
              </a:solidFill>
              <a:latin typeface="Times" pitchFamily="18" charset="0"/>
            </a:endParaRPr>
          </a:p>
        </p:txBody>
      </p:sp>
      <p:sp>
        <p:nvSpPr>
          <p:cNvPr id="7" name="Text Box 31"/>
          <p:cNvSpPr txBox="1">
            <a:spLocks noChangeArrowheads="1"/>
          </p:cNvSpPr>
          <p:nvPr userDrawn="1"/>
        </p:nvSpPr>
        <p:spPr bwMode="auto">
          <a:xfrm>
            <a:off x="263352" y="6650506"/>
            <a:ext cx="11763369" cy="235414"/>
          </a:xfrm>
          <a:prstGeom prst="rect">
            <a:avLst/>
          </a:prstGeom>
          <a:noFill/>
          <a:ln w="9525">
            <a:noFill/>
            <a:miter lim="800000"/>
            <a:headEnd/>
            <a:tailEnd/>
          </a:ln>
        </p:spPr>
        <p:txBody>
          <a:bodyPr wrap="none"/>
          <a:lstStyle/>
          <a:p>
            <a:pPr marL="0" marR="0" indent="0" algn="ctr" defTabSz="914400" rtl="0" eaLnBrk="0" fontAlgn="base" latinLnBrk="0" hangingPunct="0">
              <a:lnSpc>
                <a:spcPct val="100000"/>
              </a:lnSpc>
              <a:spcBef>
                <a:spcPct val="50000"/>
              </a:spcBef>
              <a:spcAft>
                <a:spcPct val="0"/>
              </a:spcAft>
              <a:buClrTx/>
              <a:buSzTx/>
              <a:buFontTx/>
              <a:buNone/>
              <a:tabLst>
                <a:tab pos="4125600" algn="ctr"/>
                <a:tab pos="8337600" algn="r"/>
              </a:tabLst>
              <a:defRPr/>
            </a:pPr>
            <a:r>
              <a:rPr lang="en-US" sz="1100" b="0" baseline="0" dirty="0">
                <a:solidFill>
                  <a:schemeClr val="bg1"/>
                </a:solidFill>
              </a:rPr>
              <a:t>IAGA 2021                                                                                        </a:t>
            </a:r>
            <a:r>
              <a:rPr lang="en-GB" sz="1100" b="0" baseline="0" dirty="0">
                <a:solidFill>
                  <a:schemeClr val="bg1"/>
                </a:solidFill>
              </a:rPr>
              <a:t>D1 Exploring Earth’s magnetic field from space</a:t>
            </a:r>
            <a:r>
              <a:rPr lang="en-US" sz="1100" b="0" baseline="0" dirty="0">
                <a:solidFill>
                  <a:schemeClr val="bg1"/>
                </a:solidFill>
              </a:rPr>
              <a:t>	</a:t>
            </a:r>
            <a:r>
              <a:rPr lang="en-US" sz="1100" b="0" dirty="0">
                <a:solidFill>
                  <a:schemeClr val="bg1"/>
                </a:solidFill>
              </a:rPr>
              <a:t>	                                                           25 August 2021</a:t>
            </a:r>
          </a:p>
        </p:txBody>
      </p:sp>
    </p:spTree>
  </p:cSld>
  <p:clrMap bg1="lt1" tx1="dk1" bg2="lt2" tx2="dk2" accent1="accent1" accent2="accent2" accent3="accent3" accent4="accent4" accent5="accent5" accent6="accent6" hlink="hlink" folHlink="folHlink"/>
  <p:sldLayoutIdLst>
    <p:sldLayoutId id="2147483654" r:id="rId1"/>
    <p:sldLayoutId id="2147483653" r:id="rId2"/>
    <p:sldLayoutId id="2147483652" r:id="rId3"/>
    <p:sldLayoutId id="2147483651" r:id="rId4"/>
    <p:sldLayoutId id="2147483650" r:id="rId5"/>
  </p:sldLayoutIdLst>
  <p:hf sldNum="0" hdr="0" ftr="0"/>
  <p:txStyles>
    <p:titleStyle>
      <a:lvl1pPr algn="l" rtl="0" eaLnBrk="1" fontAlgn="base" hangingPunct="1">
        <a:spcBef>
          <a:spcPct val="0"/>
        </a:spcBef>
        <a:spcAft>
          <a:spcPct val="0"/>
        </a:spcAft>
        <a:defRPr sz="2800" b="1">
          <a:solidFill>
            <a:srgbClr val="0066CC"/>
          </a:solidFill>
          <a:latin typeface="+mj-lt"/>
          <a:ea typeface="+mj-ea"/>
          <a:cs typeface="+mj-cs"/>
        </a:defRPr>
      </a:lvl1pPr>
      <a:lvl2pPr algn="l" rtl="0" eaLnBrk="1" fontAlgn="base" hangingPunct="1">
        <a:spcBef>
          <a:spcPct val="0"/>
        </a:spcBef>
        <a:spcAft>
          <a:spcPct val="0"/>
        </a:spcAft>
        <a:defRPr sz="2800" b="1">
          <a:solidFill>
            <a:srgbClr val="0066CC"/>
          </a:solidFill>
          <a:latin typeface="Tahoma" pitchFamily="34" charset="0"/>
        </a:defRPr>
      </a:lvl2pPr>
      <a:lvl3pPr algn="l" rtl="0" eaLnBrk="1" fontAlgn="base" hangingPunct="1">
        <a:spcBef>
          <a:spcPct val="0"/>
        </a:spcBef>
        <a:spcAft>
          <a:spcPct val="0"/>
        </a:spcAft>
        <a:defRPr sz="2800" b="1">
          <a:solidFill>
            <a:srgbClr val="0066CC"/>
          </a:solidFill>
          <a:latin typeface="Tahoma" pitchFamily="34" charset="0"/>
        </a:defRPr>
      </a:lvl3pPr>
      <a:lvl4pPr algn="l" rtl="0" eaLnBrk="1" fontAlgn="base" hangingPunct="1">
        <a:spcBef>
          <a:spcPct val="0"/>
        </a:spcBef>
        <a:spcAft>
          <a:spcPct val="0"/>
        </a:spcAft>
        <a:defRPr sz="2800" b="1">
          <a:solidFill>
            <a:srgbClr val="0066CC"/>
          </a:solidFill>
          <a:latin typeface="Tahoma" pitchFamily="34" charset="0"/>
        </a:defRPr>
      </a:lvl4pPr>
      <a:lvl5pPr algn="l" rtl="0" eaLnBrk="1" fontAlgn="base" hangingPunct="1">
        <a:spcBef>
          <a:spcPct val="0"/>
        </a:spcBef>
        <a:spcAft>
          <a:spcPct val="0"/>
        </a:spcAft>
        <a:defRPr sz="2800" b="1">
          <a:solidFill>
            <a:srgbClr val="0066CC"/>
          </a:solidFill>
          <a:latin typeface="Tahoma" pitchFamily="34" charset="0"/>
        </a:defRPr>
      </a:lvl5pPr>
      <a:lvl6pPr marL="457200" algn="l" rtl="0" eaLnBrk="1" fontAlgn="base" hangingPunct="1">
        <a:spcBef>
          <a:spcPct val="0"/>
        </a:spcBef>
        <a:spcAft>
          <a:spcPct val="0"/>
        </a:spcAft>
        <a:defRPr sz="3200" b="1">
          <a:solidFill>
            <a:srgbClr val="0066CC"/>
          </a:solidFill>
          <a:latin typeface="Tahoma" pitchFamily="34" charset="0"/>
        </a:defRPr>
      </a:lvl6pPr>
      <a:lvl7pPr marL="914400" algn="l" rtl="0" eaLnBrk="1" fontAlgn="base" hangingPunct="1">
        <a:spcBef>
          <a:spcPct val="0"/>
        </a:spcBef>
        <a:spcAft>
          <a:spcPct val="0"/>
        </a:spcAft>
        <a:defRPr sz="3200" b="1">
          <a:solidFill>
            <a:srgbClr val="0066CC"/>
          </a:solidFill>
          <a:latin typeface="Tahoma" pitchFamily="34" charset="0"/>
        </a:defRPr>
      </a:lvl7pPr>
      <a:lvl8pPr marL="1371600" algn="l" rtl="0" eaLnBrk="1" fontAlgn="base" hangingPunct="1">
        <a:spcBef>
          <a:spcPct val="0"/>
        </a:spcBef>
        <a:spcAft>
          <a:spcPct val="0"/>
        </a:spcAft>
        <a:defRPr sz="3200" b="1">
          <a:solidFill>
            <a:srgbClr val="0066CC"/>
          </a:solidFill>
          <a:latin typeface="Tahoma" pitchFamily="34" charset="0"/>
        </a:defRPr>
      </a:lvl8pPr>
      <a:lvl9pPr marL="1828800" algn="l" rtl="0" eaLnBrk="1" fontAlgn="base" hangingPunct="1">
        <a:spcBef>
          <a:spcPct val="0"/>
        </a:spcBef>
        <a:spcAft>
          <a:spcPct val="0"/>
        </a:spcAft>
        <a:defRPr sz="3200" b="1">
          <a:solidFill>
            <a:srgbClr val="0066CC"/>
          </a:solidFill>
          <a:latin typeface="Tahoma" pitchFamily="34" charset="0"/>
        </a:defRPr>
      </a:lvl9pPr>
    </p:titleStyle>
    <p:bodyStyle>
      <a:lvl1pPr marL="342900" indent="-342900" algn="l" rtl="0" eaLnBrk="1" fontAlgn="base" hangingPunct="1">
        <a:spcBef>
          <a:spcPct val="20000"/>
        </a:spcBef>
        <a:spcAft>
          <a:spcPct val="0"/>
        </a:spcAft>
        <a:buFont typeface="Times" pitchFamily="18" charset="0"/>
        <a:buChar char="•"/>
        <a:defRPr sz="2400">
          <a:solidFill>
            <a:srgbClr val="0066CC"/>
          </a:solidFill>
          <a:latin typeface="+mn-lt"/>
          <a:ea typeface="+mn-ea"/>
          <a:cs typeface="+mn-cs"/>
        </a:defRPr>
      </a:lvl1pPr>
      <a:lvl2pPr marL="742950" indent="-285750" algn="l" rtl="0" eaLnBrk="1" fontAlgn="base" hangingPunct="1">
        <a:spcBef>
          <a:spcPct val="20000"/>
        </a:spcBef>
        <a:spcAft>
          <a:spcPct val="0"/>
        </a:spcAft>
        <a:buFont typeface="Times" pitchFamily="18" charset="0"/>
        <a:buChar char="•"/>
        <a:defRPr>
          <a:solidFill>
            <a:srgbClr val="0066CC"/>
          </a:solidFill>
          <a:latin typeface="+mn-lt"/>
        </a:defRPr>
      </a:lvl2pPr>
      <a:lvl3pPr marL="1143000" indent="-228600" algn="l" rtl="0" eaLnBrk="1" fontAlgn="base" hangingPunct="1">
        <a:spcBef>
          <a:spcPct val="20000"/>
        </a:spcBef>
        <a:spcAft>
          <a:spcPct val="0"/>
        </a:spcAft>
        <a:buFont typeface="Times" pitchFamily="18" charset="0"/>
        <a:buChar char="•"/>
        <a:defRPr>
          <a:solidFill>
            <a:srgbClr val="0066CC"/>
          </a:solidFill>
          <a:latin typeface="+mn-lt"/>
        </a:defRPr>
      </a:lvl3pPr>
      <a:lvl4pPr marL="1600200" indent="-228600" algn="l" rtl="0" eaLnBrk="1" fontAlgn="base" hangingPunct="1">
        <a:spcBef>
          <a:spcPct val="20000"/>
        </a:spcBef>
        <a:spcAft>
          <a:spcPct val="0"/>
        </a:spcAft>
        <a:buFont typeface="Times" pitchFamily="18" charset="0"/>
        <a:buChar char="•"/>
        <a:defRPr>
          <a:solidFill>
            <a:srgbClr val="0066CC"/>
          </a:solidFill>
          <a:latin typeface="+mn-lt"/>
        </a:defRPr>
      </a:lvl4pPr>
      <a:lvl5pPr marL="2057400" indent="-228600" algn="l" rtl="0" eaLnBrk="1" fontAlgn="base" hangingPunct="1">
        <a:spcBef>
          <a:spcPct val="20000"/>
        </a:spcBef>
        <a:spcAft>
          <a:spcPct val="0"/>
        </a:spcAft>
        <a:buFont typeface="Times" pitchFamily="18" charset="0"/>
        <a:buChar char="•"/>
        <a:defRPr>
          <a:solidFill>
            <a:srgbClr val="0066CC"/>
          </a:solidFill>
          <a:latin typeface="+mn-lt"/>
        </a:defRPr>
      </a:lvl5pPr>
      <a:lvl6pPr marL="2514600" indent="-228600" algn="l" rtl="0" eaLnBrk="1" fontAlgn="base" hangingPunct="1">
        <a:spcBef>
          <a:spcPct val="20000"/>
        </a:spcBef>
        <a:spcAft>
          <a:spcPct val="0"/>
        </a:spcAft>
        <a:buFont typeface="Times" pitchFamily="1" charset="0"/>
        <a:buChar char="•"/>
        <a:defRPr>
          <a:solidFill>
            <a:srgbClr val="0066CC"/>
          </a:solidFill>
          <a:latin typeface="+mn-lt"/>
        </a:defRPr>
      </a:lvl6pPr>
      <a:lvl7pPr marL="2971800" indent="-228600" algn="l" rtl="0" eaLnBrk="1" fontAlgn="base" hangingPunct="1">
        <a:spcBef>
          <a:spcPct val="20000"/>
        </a:spcBef>
        <a:spcAft>
          <a:spcPct val="0"/>
        </a:spcAft>
        <a:buFont typeface="Times" pitchFamily="1" charset="0"/>
        <a:buChar char="•"/>
        <a:defRPr>
          <a:solidFill>
            <a:srgbClr val="0066CC"/>
          </a:solidFill>
          <a:latin typeface="+mn-lt"/>
        </a:defRPr>
      </a:lvl7pPr>
      <a:lvl8pPr marL="3429000" indent="-228600" algn="l" rtl="0" eaLnBrk="1" fontAlgn="base" hangingPunct="1">
        <a:spcBef>
          <a:spcPct val="20000"/>
        </a:spcBef>
        <a:spcAft>
          <a:spcPct val="0"/>
        </a:spcAft>
        <a:buFont typeface="Times" pitchFamily="1" charset="0"/>
        <a:buChar char="•"/>
        <a:defRPr>
          <a:solidFill>
            <a:srgbClr val="0066CC"/>
          </a:solidFill>
          <a:latin typeface="+mn-lt"/>
        </a:defRPr>
      </a:lvl8pPr>
      <a:lvl9pPr marL="3886200" indent="-228600" algn="l" rtl="0" eaLnBrk="1" fontAlgn="base" hangingPunct="1">
        <a:spcBef>
          <a:spcPct val="20000"/>
        </a:spcBef>
        <a:spcAft>
          <a:spcPct val="0"/>
        </a:spcAft>
        <a:buFont typeface="Times" pitchFamily="1" charset="0"/>
        <a:buChar char="•"/>
        <a:defRPr>
          <a:solidFill>
            <a:srgbClr val="0066CC"/>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tags" Target="../tags/tag3.xml"/><Relationship Id="rId7" Type="http://schemas.openxmlformats.org/officeDocument/2006/relationships/image" Target="../media/image27.emf"/><Relationship Id="rId12" Type="http://schemas.openxmlformats.org/officeDocument/2006/relationships/image" Target="../media/image3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6.emf"/><Relationship Id="rId11" Type="http://schemas.openxmlformats.org/officeDocument/2006/relationships/image" Target="../media/image31.png"/><Relationship Id="rId5" Type="http://schemas.openxmlformats.org/officeDocument/2006/relationships/image" Target="../media/image25.emf"/><Relationship Id="rId10" Type="http://schemas.openxmlformats.org/officeDocument/2006/relationships/image" Target="../media/image30.png"/><Relationship Id="rId4" Type="http://schemas.openxmlformats.org/officeDocument/2006/relationships/slideLayout" Target="../slideLayouts/slideLayout5.xml"/><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64.png"/><Relationship Id="rId4" Type="http://schemas.openxmlformats.org/officeDocument/2006/relationships/image" Target="../media/image63.em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64.png"/><Relationship Id="rId5" Type="http://schemas.openxmlformats.org/officeDocument/2006/relationships/image" Target="../media/image63.emf"/><Relationship Id="rId4" Type="http://schemas.openxmlformats.org/officeDocument/2006/relationships/image" Target="../media/image62.emf"/></Relationships>
</file>

<file path=ppt/slides/_rels/slide39.xml.rels><?xml version="1.0" encoding="UTF-8" standalone="yes"?>
<Relationships xmlns="http://schemas.openxmlformats.org/package/2006/relationships"><Relationship Id="rId8" Type="http://schemas.openxmlformats.org/officeDocument/2006/relationships/hyperlink" Target="ftp://swarm-diss.eo.esa.int/%23CryoSat-2" TargetMode="External"/><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hyperlink" Target="https://vires.servic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a:xfrm>
            <a:off x="7359324" y="1196752"/>
            <a:ext cx="4857356" cy="5482010"/>
          </a:xfrm>
          <a:prstGeom prst="rect">
            <a:avLst/>
          </a:prstGeom>
        </p:spPr>
      </p:pic>
      <p:sp>
        <p:nvSpPr>
          <p:cNvPr id="2" name="Title 1"/>
          <p:cNvSpPr>
            <a:spLocks noGrp="1"/>
          </p:cNvSpPr>
          <p:nvPr>
            <p:ph type="title"/>
          </p:nvPr>
        </p:nvSpPr>
        <p:spPr>
          <a:xfrm>
            <a:off x="335360" y="358999"/>
            <a:ext cx="11451125" cy="693737"/>
          </a:xfrm>
        </p:spPr>
        <p:txBody>
          <a:bodyPr/>
          <a:lstStyle/>
          <a:p>
            <a:r>
              <a:rPr lang="en-GB" sz="2400" dirty="0">
                <a:solidFill>
                  <a:srgbClr val="0070C0"/>
                </a:solidFill>
              </a:rPr>
              <a:t>Towards a true Swarm of Magnetic Satellites - </a:t>
            </a:r>
            <a:br>
              <a:rPr lang="en-GB" sz="2400" dirty="0">
                <a:solidFill>
                  <a:srgbClr val="0070C0"/>
                </a:solidFill>
              </a:rPr>
            </a:br>
            <a:r>
              <a:rPr lang="en-GB" sz="2400" dirty="0">
                <a:solidFill>
                  <a:srgbClr val="0070C0"/>
                </a:solidFill>
              </a:rPr>
              <a:t>S</a:t>
            </a:r>
            <a:r>
              <a:rPr lang="en-GB" sz="2400" dirty="0"/>
              <a:t>cientific use of measurements taken by navigational magnetometers </a:t>
            </a:r>
            <a:br>
              <a:rPr lang="en-GB" sz="2400" dirty="0"/>
            </a:br>
            <a:r>
              <a:rPr lang="en-GB" sz="2400" dirty="0"/>
              <a:t>onboard Low-Earth orbiting satellites</a:t>
            </a:r>
            <a:endParaRPr lang="en-GB" sz="2400" dirty="0">
              <a:solidFill>
                <a:srgbClr val="0070C0"/>
              </a:solidFill>
            </a:endParaRPr>
          </a:p>
        </p:txBody>
      </p:sp>
      <p:sp>
        <p:nvSpPr>
          <p:cNvPr id="3" name="Text Placeholder 2"/>
          <p:cNvSpPr>
            <a:spLocks noGrp="1"/>
          </p:cNvSpPr>
          <p:nvPr>
            <p:ph type="body" idx="4294967295"/>
          </p:nvPr>
        </p:nvSpPr>
        <p:spPr>
          <a:xfrm>
            <a:off x="335360" y="2348879"/>
            <a:ext cx="7478218" cy="4150121"/>
          </a:xfrm>
        </p:spPr>
        <p:txBody>
          <a:bodyPr/>
          <a:lstStyle/>
          <a:p>
            <a:pPr marL="0" indent="0">
              <a:buNone/>
            </a:pPr>
            <a:r>
              <a:rPr lang="en-GB" sz="1800" dirty="0">
                <a:solidFill>
                  <a:schemeClr val="tx1"/>
                </a:solidFill>
              </a:rPr>
              <a:t>Nils Olsen</a:t>
            </a:r>
            <a:endParaRPr lang="en-GB" sz="2000" dirty="0">
              <a:solidFill>
                <a:schemeClr val="tx1"/>
              </a:solidFill>
            </a:endParaRPr>
          </a:p>
          <a:p>
            <a:pPr marL="0" indent="0">
              <a:buNone/>
            </a:pPr>
            <a:r>
              <a:rPr lang="en-GB" sz="1400" dirty="0">
                <a:solidFill>
                  <a:schemeClr val="tx1"/>
                </a:solidFill>
              </a:rPr>
              <a:t>DTU Space – Technical University of Denmark / DK</a:t>
            </a:r>
            <a:br>
              <a:rPr lang="en-GB" sz="1400" i="1" dirty="0">
                <a:solidFill>
                  <a:schemeClr val="tx1"/>
                </a:solidFill>
              </a:rPr>
            </a:br>
            <a:endParaRPr lang="en-GB" sz="1400" i="1" dirty="0">
              <a:solidFill>
                <a:schemeClr val="tx1"/>
              </a:solidFill>
            </a:endParaRPr>
          </a:p>
          <a:p>
            <a:pPr marL="0" indent="0">
              <a:buNone/>
            </a:pPr>
            <a:endParaRPr lang="en-GB" sz="1400" i="1" dirty="0">
              <a:solidFill>
                <a:schemeClr val="tx1"/>
              </a:solidFill>
            </a:endParaRPr>
          </a:p>
          <a:p>
            <a:pPr marL="0" indent="0">
              <a:buNone/>
            </a:pPr>
            <a:r>
              <a:rPr lang="en-GB" sz="2000" dirty="0">
                <a:solidFill>
                  <a:srgbClr val="0054CC"/>
                </a:solidFill>
              </a:rPr>
              <a:t>Satellites for measuring Earth’s magnetic field</a:t>
            </a:r>
          </a:p>
          <a:p>
            <a:pPr marL="0" indent="0">
              <a:buNone/>
            </a:pPr>
            <a:r>
              <a:rPr lang="en-GB" sz="2000" dirty="0">
                <a:solidFill>
                  <a:srgbClr val="0054CC"/>
                </a:solidFill>
              </a:rPr>
              <a:t>On magnetometer data calibration</a:t>
            </a:r>
          </a:p>
          <a:p>
            <a:pPr marL="0" indent="0">
              <a:buNone/>
            </a:pPr>
            <a:r>
              <a:rPr lang="en-GB" sz="2000" dirty="0">
                <a:solidFill>
                  <a:srgbClr val="0054CC"/>
                </a:solidFill>
              </a:rPr>
              <a:t>Successful examples: Cryosat-2, GRACE, GRACE-FO</a:t>
            </a:r>
            <a:r>
              <a:rPr lang="en-GB" sz="2000" baseline="30000" dirty="0">
                <a:solidFill>
                  <a:srgbClr val="0054CC"/>
                </a:solidFill>
              </a:rPr>
              <a:t>*</a:t>
            </a:r>
            <a:br>
              <a:rPr lang="en-GB" sz="2000" dirty="0">
                <a:solidFill>
                  <a:srgbClr val="0054CC"/>
                </a:solidFill>
              </a:rPr>
            </a:br>
            <a:r>
              <a:rPr lang="en-GB" sz="2000" dirty="0">
                <a:solidFill>
                  <a:srgbClr val="0054CC"/>
                </a:solidFill>
              </a:rPr>
              <a:t>Less successful examples: GOCE, Aeolus </a:t>
            </a:r>
          </a:p>
          <a:p>
            <a:pPr marL="0" indent="0">
              <a:buNone/>
            </a:pPr>
            <a:r>
              <a:rPr lang="en-GB" sz="2000" dirty="0">
                <a:solidFill>
                  <a:srgbClr val="0054CC"/>
                </a:solidFill>
              </a:rPr>
              <a:t>Some scientific applications</a:t>
            </a:r>
          </a:p>
          <a:p>
            <a:pPr marL="0" indent="0">
              <a:buNone/>
            </a:pPr>
            <a:endParaRPr lang="en-GB" sz="2000" dirty="0">
              <a:solidFill>
                <a:srgbClr val="0054CC"/>
              </a:solidFill>
            </a:endParaRPr>
          </a:p>
          <a:p>
            <a:pPr marL="0" indent="0">
              <a:buNone/>
            </a:pPr>
            <a:endParaRPr lang="da-DK" sz="2000" dirty="0">
              <a:solidFill>
                <a:srgbClr val="0054CC"/>
              </a:solidFill>
            </a:endParaRPr>
          </a:p>
          <a:p>
            <a:pPr marL="0" indent="0">
              <a:buNone/>
            </a:pPr>
            <a:endParaRPr lang="en-GB" sz="2000" dirty="0">
              <a:solidFill>
                <a:srgbClr val="0054CC"/>
              </a:solidFill>
            </a:endParaRPr>
          </a:p>
          <a:p>
            <a:pPr marL="0" indent="0">
              <a:buNone/>
            </a:pPr>
            <a:r>
              <a:rPr lang="da-DK" sz="1400" dirty="0">
                <a:solidFill>
                  <a:srgbClr val="0054CC"/>
                </a:solidFill>
              </a:rPr>
              <a:t>*GRACE-FO </a:t>
            </a:r>
            <a:r>
              <a:rPr lang="da-DK" sz="1400" dirty="0" err="1">
                <a:solidFill>
                  <a:srgbClr val="0054CC"/>
                </a:solidFill>
              </a:rPr>
              <a:t>calibration</a:t>
            </a:r>
            <a:r>
              <a:rPr lang="da-DK" sz="1400" dirty="0">
                <a:solidFill>
                  <a:srgbClr val="0054CC"/>
                </a:solidFill>
              </a:rPr>
              <a:t> done by GFZ Potsdam</a:t>
            </a:r>
            <a:endParaRPr lang="en-GB" dirty="0">
              <a:solidFill>
                <a:srgbClr val="0054CC"/>
              </a:solidFill>
            </a:endParaRPr>
          </a:p>
        </p:txBody>
      </p:sp>
    </p:spTree>
    <p:extLst>
      <p:ext uri="{BB962C8B-B14F-4D97-AF65-F5344CB8AC3E}">
        <p14:creationId xmlns:p14="http://schemas.microsoft.com/office/powerpoint/2010/main" val="362592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16214" t="11892" r="18911" b="19629"/>
          <a:stretch/>
        </p:blipFill>
        <p:spPr>
          <a:xfrm>
            <a:off x="351007" y="2879018"/>
            <a:ext cx="5961017" cy="3642515"/>
          </a:xfrm>
          <a:prstGeom prst="rect">
            <a:avLst/>
          </a:prstGeom>
        </p:spPr>
      </p:pic>
      <p:sp>
        <p:nvSpPr>
          <p:cNvPr id="2" name="Title 1"/>
          <p:cNvSpPr>
            <a:spLocks noGrp="1"/>
          </p:cNvSpPr>
          <p:nvPr>
            <p:ph type="title"/>
          </p:nvPr>
        </p:nvSpPr>
        <p:spPr/>
        <p:txBody>
          <a:bodyPr/>
          <a:lstStyle/>
          <a:p>
            <a:r>
              <a:rPr lang="en-GB" dirty="0"/>
              <a:t>Cryosat-2 </a:t>
            </a:r>
          </a:p>
        </p:txBody>
      </p:sp>
      <p:grpSp>
        <p:nvGrpSpPr>
          <p:cNvPr id="25" name="Group 24"/>
          <p:cNvGrpSpPr/>
          <p:nvPr/>
        </p:nvGrpSpPr>
        <p:grpSpPr>
          <a:xfrm>
            <a:off x="3213006" y="1916832"/>
            <a:ext cx="8843611" cy="4604701"/>
            <a:chOff x="3213006" y="1916832"/>
            <a:chExt cx="8843611" cy="4604701"/>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6040" y="2879018"/>
              <a:ext cx="5600577" cy="3642515"/>
            </a:xfrm>
            <a:prstGeom prst="rect">
              <a:avLst/>
            </a:prstGeom>
          </p:spPr>
        </p:pic>
        <p:cxnSp>
          <p:nvCxnSpPr>
            <p:cNvPr id="10" name="Straight Arrow Connector 9"/>
            <p:cNvCxnSpPr>
              <a:cxnSpLocks/>
            </p:cNvCxnSpPr>
            <p:nvPr/>
          </p:nvCxnSpPr>
          <p:spPr bwMode="auto">
            <a:xfrm>
              <a:off x="6096000" y="1916832"/>
              <a:ext cx="5438011" cy="2376264"/>
            </a:xfrm>
            <a:prstGeom prst="straightConnector1">
              <a:avLst/>
            </a:prstGeom>
            <a:solidFill>
              <a:schemeClr val="accent1"/>
            </a:solidFill>
            <a:ln w="28575" cap="flat" cmpd="sng" algn="ctr">
              <a:solidFill>
                <a:srgbClr val="FFC000"/>
              </a:solidFill>
              <a:prstDash val="solid"/>
              <a:round/>
              <a:headEnd type="none" w="med" len="med"/>
              <a:tailEnd type="stealth"/>
            </a:ln>
            <a:effectLst/>
          </p:spPr>
        </p:cxnSp>
        <p:cxnSp>
          <p:nvCxnSpPr>
            <p:cNvPr id="12" name="Straight Arrow Connector 11"/>
            <p:cNvCxnSpPr>
              <a:cxnSpLocks/>
            </p:cNvCxnSpPr>
            <p:nvPr/>
          </p:nvCxnSpPr>
          <p:spPr bwMode="auto">
            <a:xfrm>
              <a:off x="6096000" y="1916832"/>
              <a:ext cx="5184576" cy="1944551"/>
            </a:xfrm>
            <a:prstGeom prst="straightConnector1">
              <a:avLst/>
            </a:prstGeom>
            <a:solidFill>
              <a:schemeClr val="accent1"/>
            </a:solidFill>
            <a:ln w="28575" cap="flat" cmpd="sng" algn="ctr">
              <a:solidFill>
                <a:srgbClr val="FFC000"/>
              </a:solidFill>
              <a:prstDash val="solid"/>
              <a:round/>
              <a:headEnd type="none" w="med" len="med"/>
              <a:tailEnd type="stealth"/>
            </a:ln>
            <a:effectLst/>
          </p:spPr>
        </p:cxnSp>
        <p:cxnSp>
          <p:nvCxnSpPr>
            <p:cNvPr id="14" name="Straight Arrow Connector 13"/>
            <p:cNvCxnSpPr>
              <a:cxnSpLocks/>
            </p:cNvCxnSpPr>
            <p:nvPr/>
          </p:nvCxnSpPr>
          <p:spPr bwMode="auto">
            <a:xfrm flipH="1">
              <a:off x="5572994" y="1916832"/>
              <a:ext cx="523006" cy="2783443"/>
            </a:xfrm>
            <a:prstGeom prst="straightConnector1">
              <a:avLst/>
            </a:prstGeom>
            <a:solidFill>
              <a:schemeClr val="accent1"/>
            </a:solidFill>
            <a:ln w="28575" cap="flat" cmpd="sng" algn="ctr">
              <a:solidFill>
                <a:srgbClr val="FFC000"/>
              </a:solidFill>
              <a:prstDash val="solid"/>
              <a:round/>
              <a:headEnd type="none" w="med" len="med"/>
              <a:tailEnd type="stealth"/>
            </a:ln>
            <a:effectLst/>
          </p:spPr>
        </p:cxnSp>
        <p:cxnSp>
          <p:nvCxnSpPr>
            <p:cNvPr id="16" name="Straight Arrow Connector 15"/>
            <p:cNvCxnSpPr>
              <a:cxnSpLocks/>
            </p:cNvCxnSpPr>
            <p:nvPr/>
          </p:nvCxnSpPr>
          <p:spPr bwMode="auto">
            <a:xfrm>
              <a:off x="3213006" y="2157725"/>
              <a:ext cx="7635522" cy="2351395"/>
            </a:xfrm>
            <a:prstGeom prst="straightConnector1">
              <a:avLst/>
            </a:prstGeom>
            <a:solidFill>
              <a:schemeClr val="accent1"/>
            </a:solidFill>
            <a:ln w="28575" cap="flat" cmpd="sng" algn="ctr">
              <a:solidFill>
                <a:srgbClr val="00B050"/>
              </a:solidFill>
              <a:prstDash val="solid"/>
              <a:round/>
              <a:headEnd type="none" w="med" len="med"/>
              <a:tailEnd type="stealth"/>
            </a:ln>
            <a:effectLst/>
          </p:spPr>
        </p:cxnSp>
        <p:cxnSp>
          <p:nvCxnSpPr>
            <p:cNvPr id="19" name="Straight Arrow Connector 18"/>
            <p:cNvCxnSpPr>
              <a:cxnSpLocks/>
            </p:cNvCxnSpPr>
            <p:nvPr/>
          </p:nvCxnSpPr>
          <p:spPr bwMode="auto">
            <a:xfrm>
              <a:off x="3213006" y="2132856"/>
              <a:ext cx="965621" cy="2499222"/>
            </a:xfrm>
            <a:prstGeom prst="straightConnector1">
              <a:avLst/>
            </a:prstGeom>
            <a:solidFill>
              <a:schemeClr val="accent1"/>
            </a:solidFill>
            <a:ln w="28575" cap="flat" cmpd="sng" algn="ctr">
              <a:solidFill>
                <a:srgbClr val="00B050"/>
              </a:solidFill>
              <a:prstDash val="solid"/>
              <a:round/>
              <a:headEnd type="none" w="med" len="med"/>
              <a:tailEnd type="stealth"/>
            </a:ln>
            <a:effectLst/>
          </p:spPr>
        </p:cxnSp>
        <p:cxnSp>
          <p:nvCxnSpPr>
            <p:cNvPr id="21" name="Straight Arrow Connector 20"/>
            <p:cNvCxnSpPr>
              <a:cxnSpLocks/>
            </p:cNvCxnSpPr>
            <p:nvPr/>
          </p:nvCxnSpPr>
          <p:spPr bwMode="auto">
            <a:xfrm>
              <a:off x="3213006" y="2132856"/>
              <a:ext cx="7275482" cy="1568367"/>
            </a:xfrm>
            <a:prstGeom prst="straightConnector1">
              <a:avLst/>
            </a:prstGeom>
            <a:solidFill>
              <a:schemeClr val="accent1"/>
            </a:solidFill>
            <a:ln w="28575" cap="flat" cmpd="sng" algn="ctr">
              <a:solidFill>
                <a:srgbClr val="00B050"/>
              </a:solidFill>
              <a:prstDash val="solid"/>
              <a:round/>
              <a:headEnd type="none" w="med" len="med"/>
              <a:tailEnd type="stealth"/>
            </a:ln>
            <a:effectLst/>
          </p:spPr>
        </p:cxnSp>
        <p:sp>
          <p:nvSpPr>
            <p:cNvPr id="22" name="Oval 21"/>
            <p:cNvSpPr/>
            <p:nvPr/>
          </p:nvSpPr>
          <p:spPr bwMode="auto">
            <a:xfrm>
              <a:off x="5069811" y="4718394"/>
              <a:ext cx="682181" cy="725518"/>
            </a:xfrm>
            <a:prstGeom prst="ellipse">
              <a:avLst/>
            </a:prstGeom>
            <a:noFill/>
            <a:ln w="4445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ahoma" pitchFamily="34" charset="0"/>
              </a:endParaRPr>
            </a:p>
          </p:txBody>
        </p:sp>
        <p:sp>
          <p:nvSpPr>
            <p:cNvPr id="24" name="Oval 23"/>
            <p:cNvSpPr/>
            <p:nvPr/>
          </p:nvSpPr>
          <p:spPr bwMode="auto">
            <a:xfrm>
              <a:off x="3911125" y="4700275"/>
              <a:ext cx="682181" cy="725518"/>
            </a:xfrm>
            <a:prstGeom prst="ellipse">
              <a:avLst/>
            </a:prstGeom>
            <a:noFill/>
            <a:ln w="4445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ahoma" pitchFamily="34" charset="0"/>
              </a:endParaRPr>
            </a:p>
          </p:txBody>
        </p:sp>
      </p:grpSp>
      <p:sp>
        <p:nvSpPr>
          <p:cNvPr id="15" name="Rectangle 14">
            <a:extLst>
              <a:ext uri="{FF2B5EF4-FFF2-40B4-BE49-F238E27FC236}">
                <a16:creationId xmlns:a16="http://schemas.microsoft.com/office/drawing/2014/main" id="{94DDFF8F-EEAA-40B0-926E-98D0E9D167C2}"/>
              </a:ext>
            </a:extLst>
          </p:cNvPr>
          <p:cNvSpPr/>
          <p:nvPr/>
        </p:nvSpPr>
        <p:spPr bwMode="auto">
          <a:xfrm>
            <a:off x="623392" y="2348880"/>
            <a:ext cx="10369152" cy="32086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ahoma" pitchFamily="34" charset="0"/>
            </a:endParaRPr>
          </a:p>
        </p:txBody>
      </p:sp>
      <p:sp>
        <p:nvSpPr>
          <p:cNvPr id="3" name="Content Placeholder 2"/>
          <p:cNvSpPr>
            <a:spLocks noGrp="1"/>
          </p:cNvSpPr>
          <p:nvPr>
            <p:ph idx="1"/>
          </p:nvPr>
        </p:nvSpPr>
        <p:spPr>
          <a:xfrm>
            <a:off x="351007" y="837382"/>
            <a:ext cx="11523133" cy="5183906"/>
          </a:xfrm>
        </p:spPr>
        <p:txBody>
          <a:bodyPr/>
          <a:lstStyle/>
          <a:p>
            <a:r>
              <a:rPr lang="en-GB" sz="2000" dirty="0"/>
              <a:t>Launched in April 2010 – and still in operation</a:t>
            </a:r>
          </a:p>
          <a:p>
            <a:r>
              <a:rPr lang="en-GB" sz="2000" dirty="0"/>
              <a:t>720 – 730 km altitude, 92</a:t>
            </a:r>
            <a:r>
              <a:rPr lang="en-GB" sz="2000" baseline="30000" dirty="0"/>
              <a:t>°</a:t>
            </a:r>
            <a:r>
              <a:rPr lang="en-GB" sz="2000" dirty="0"/>
              <a:t> orbital inclination</a:t>
            </a:r>
          </a:p>
          <a:p>
            <a:r>
              <a:rPr lang="en-GB" sz="2000" dirty="0"/>
              <a:t>3 platform vector Fluxgate magnetometers (FGMs), 4 sec sampling</a:t>
            </a:r>
          </a:p>
          <a:p>
            <a:r>
              <a:rPr lang="en-GB" sz="2000" dirty="0"/>
              <a:t>3 Star imagers (STRs)</a:t>
            </a:r>
          </a:p>
          <a:p>
            <a:r>
              <a:rPr lang="da-DK" sz="2000" dirty="0"/>
              <a:t>House-</a:t>
            </a:r>
            <a:r>
              <a:rPr lang="da-DK" sz="2000" dirty="0" err="1"/>
              <a:t>Keeping</a:t>
            </a:r>
            <a:r>
              <a:rPr lang="da-DK" sz="2000" dirty="0"/>
              <a:t> (HK) data </a:t>
            </a:r>
            <a:r>
              <a:rPr lang="da-DK" sz="2000" dirty="0" err="1"/>
              <a:t>available</a:t>
            </a:r>
            <a:r>
              <a:rPr lang="da-DK" sz="2000" dirty="0"/>
              <a:t>: </a:t>
            </a:r>
            <a:r>
              <a:rPr lang="da-DK" sz="2000" dirty="0" err="1"/>
              <a:t>magnetorquer</a:t>
            </a:r>
            <a:r>
              <a:rPr lang="da-DK" sz="2000" dirty="0"/>
              <a:t> </a:t>
            </a:r>
            <a:r>
              <a:rPr lang="da-DK" sz="2000" dirty="0" err="1"/>
              <a:t>currents</a:t>
            </a:r>
            <a:r>
              <a:rPr lang="da-DK" sz="2000" dirty="0"/>
              <a:t>, magnetometer </a:t>
            </a:r>
            <a:r>
              <a:rPr lang="da-DK" sz="2000" dirty="0" err="1"/>
              <a:t>temperature</a:t>
            </a:r>
            <a:r>
              <a:rPr lang="da-DK" sz="2000" dirty="0"/>
              <a:t>, …</a:t>
            </a:r>
            <a:endParaRPr lang="en-GB" sz="2000" dirty="0"/>
          </a:p>
          <a:p>
            <a:endParaRPr lang="en-GB" dirty="0"/>
          </a:p>
        </p:txBody>
      </p:sp>
    </p:spTree>
    <p:extLst>
      <p:ext uri="{BB962C8B-B14F-4D97-AF65-F5344CB8AC3E}">
        <p14:creationId xmlns:p14="http://schemas.microsoft.com/office/powerpoint/2010/main" val="357692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GRACE Satellite Duo</a:t>
            </a:r>
          </a:p>
        </p:txBody>
      </p:sp>
      <p:sp>
        <p:nvSpPr>
          <p:cNvPr id="3" name="Content Placeholder 2"/>
          <p:cNvSpPr>
            <a:spLocks noGrp="1"/>
          </p:cNvSpPr>
          <p:nvPr>
            <p:ph idx="4294967295"/>
          </p:nvPr>
        </p:nvSpPr>
        <p:spPr>
          <a:xfrm>
            <a:off x="346618" y="894293"/>
            <a:ext cx="11845382" cy="2451666"/>
          </a:xfrm>
        </p:spPr>
        <p:txBody>
          <a:bodyPr/>
          <a:lstStyle/>
          <a:p>
            <a:r>
              <a:rPr lang="da-DK" sz="2000" dirty="0"/>
              <a:t>GRACE-A and GRACE-B </a:t>
            </a:r>
            <a:r>
              <a:rPr lang="da-DK" sz="2000" dirty="0" err="1"/>
              <a:t>follow</a:t>
            </a:r>
            <a:r>
              <a:rPr lang="da-DK" sz="2000" dirty="0"/>
              <a:t> </a:t>
            </a:r>
            <a:r>
              <a:rPr lang="da-DK" sz="2000" dirty="0" err="1"/>
              <a:t>each</a:t>
            </a:r>
            <a:r>
              <a:rPr lang="da-DK" sz="2000" dirty="0"/>
              <a:t> </a:t>
            </a:r>
            <a:r>
              <a:rPr lang="da-DK" sz="2000" dirty="0" err="1"/>
              <a:t>other</a:t>
            </a:r>
            <a:r>
              <a:rPr lang="da-DK" sz="2000" dirty="0"/>
              <a:t> with 220 km </a:t>
            </a:r>
            <a:r>
              <a:rPr lang="da-DK" sz="2000" dirty="0" err="1"/>
              <a:t>alongtrack</a:t>
            </a:r>
            <a:r>
              <a:rPr lang="da-DK" sz="2000" dirty="0"/>
              <a:t> distance</a:t>
            </a:r>
          </a:p>
          <a:p>
            <a:r>
              <a:rPr lang="da-DK" sz="2000" dirty="0" err="1"/>
              <a:t>Between</a:t>
            </a:r>
            <a:r>
              <a:rPr lang="da-DK" sz="2000" dirty="0"/>
              <a:t> March 2002 and </a:t>
            </a:r>
            <a:r>
              <a:rPr lang="da-DK" sz="2000" dirty="0" err="1"/>
              <a:t>October</a:t>
            </a:r>
            <a:r>
              <a:rPr lang="da-DK" sz="2000" dirty="0"/>
              <a:t> 2017, </a:t>
            </a:r>
            <a:r>
              <a:rPr lang="en-GB" sz="2000" dirty="0"/>
              <a:t>92</a:t>
            </a:r>
            <a:r>
              <a:rPr lang="en-GB" sz="2000" baseline="30000" dirty="0"/>
              <a:t>°</a:t>
            </a:r>
            <a:r>
              <a:rPr lang="en-GB" sz="2000" dirty="0"/>
              <a:t> orbital inclination</a:t>
            </a:r>
          </a:p>
          <a:p>
            <a:endParaRPr lang="en-GB" dirty="0"/>
          </a:p>
        </p:txBody>
      </p:sp>
      <p:pic>
        <p:nvPicPr>
          <p:cNvPr id="5" name="Picture 4">
            <a:extLst>
              <a:ext uri="{FF2B5EF4-FFF2-40B4-BE49-F238E27FC236}">
                <a16:creationId xmlns:a16="http://schemas.microsoft.com/office/drawing/2014/main" id="{95EF3327-D213-40EF-B233-CD08B5BC80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617" y="1916833"/>
            <a:ext cx="8197653" cy="4611180"/>
          </a:xfrm>
          <a:prstGeom prst="rect">
            <a:avLst/>
          </a:prstGeom>
          <a:effectLst>
            <a:softEdge rad="88900"/>
          </a:effectLst>
        </p:spPr>
      </p:pic>
    </p:spTree>
    <p:extLst>
      <p:ext uri="{BB962C8B-B14F-4D97-AF65-F5344CB8AC3E}">
        <p14:creationId xmlns:p14="http://schemas.microsoft.com/office/powerpoint/2010/main" val="1925164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GRACE Satellite Duo</a:t>
            </a:r>
          </a:p>
        </p:txBody>
      </p:sp>
      <p:sp>
        <p:nvSpPr>
          <p:cNvPr id="3" name="Content Placeholder 2"/>
          <p:cNvSpPr>
            <a:spLocks noGrp="1"/>
          </p:cNvSpPr>
          <p:nvPr>
            <p:ph idx="4294967295"/>
          </p:nvPr>
        </p:nvSpPr>
        <p:spPr>
          <a:xfrm>
            <a:off x="346618" y="894293"/>
            <a:ext cx="11845382" cy="2451666"/>
          </a:xfrm>
        </p:spPr>
        <p:txBody>
          <a:bodyPr/>
          <a:lstStyle/>
          <a:p>
            <a:r>
              <a:rPr lang="da-DK" sz="2000" dirty="0"/>
              <a:t>GRACE-A and GRACE-B </a:t>
            </a:r>
            <a:r>
              <a:rPr lang="da-DK" sz="2000" dirty="0" err="1"/>
              <a:t>follow</a:t>
            </a:r>
            <a:r>
              <a:rPr lang="da-DK" sz="2000" dirty="0"/>
              <a:t> </a:t>
            </a:r>
            <a:r>
              <a:rPr lang="da-DK" sz="2000" dirty="0" err="1"/>
              <a:t>each</a:t>
            </a:r>
            <a:r>
              <a:rPr lang="da-DK" sz="2000" dirty="0"/>
              <a:t> </a:t>
            </a:r>
            <a:r>
              <a:rPr lang="da-DK" sz="2000" dirty="0" err="1"/>
              <a:t>other</a:t>
            </a:r>
            <a:r>
              <a:rPr lang="da-DK" sz="2000" dirty="0"/>
              <a:t> with 220 km </a:t>
            </a:r>
            <a:r>
              <a:rPr lang="da-DK" sz="2000" dirty="0" err="1"/>
              <a:t>alongtrack</a:t>
            </a:r>
            <a:r>
              <a:rPr lang="da-DK" sz="2000" dirty="0"/>
              <a:t> distance</a:t>
            </a:r>
          </a:p>
          <a:p>
            <a:r>
              <a:rPr lang="da-DK" sz="2000" dirty="0"/>
              <a:t>March 2002 and </a:t>
            </a:r>
            <a:r>
              <a:rPr lang="da-DK" sz="2000" dirty="0" err="1"/>
              <a:t>October</a:t>
            </a:r>
            <a:r>
              <a:rPr lang="da-DK" sz="2000" dirty="0"/>
              <a:t> 2017, </a:t>
            </a:r>
            <a:r>
              <a:rPr lang="en-GB" sz="2000" dirty="0"/>
              <a:t>92</a:t>
            </a:r>
            <a:r>
              <a:rPr lang="en-GB" sz="2000" baseline="30000" dirty="0"/>
              <a:t>°</a:t>
            </a:r>
            <a:r>
              <a:rPr lang="en-GB" sz="2000" dirty="0"/>
              <a:t> orbital inclination</a:t>
            </a:r>
          </a:p>
          <a:p>
            <a:r>
              <a:rPr lang="en-GB" sz="2000" dirty="0"/>
              <a:t>1 Fluxgate magnetometer (FGM) on short boom, 1 sec sampling (since 2008), 26 nT digitisation steps</a:t>
            </a:r>
          </a:p>
          <a:p>
            <a:r>
              <a:rPr lang="en-GB" sz="2000" dirty="0"/>
              <a:t>2 Star imagers (STRs) on satellite body</a:t>
            </a:r>
          </a:p>
          <a:p>
            <a:r>
              <a:rPr lang="da-DK" sz="2000" dirty="0"/>
              <a:t>H</a:t>
            </a:r>
            <a:r>
              <a:rPr lang="en-GB" sz="2000" dirty="0"/>
              <a:t>K data: magnetorquer currents, battery and solar array currents, but </a:t>
            </a:r>
            <a:r>
              <a:rPr lang="en-GB" sz="2000" i="1" dirty="0"/>
              <a:t>no magnetometer temperature</a:t>
            </a:r>
          </a:p>
          <a:p>
            <a:endParaRPr lang="en-GB" sz="2000" i="1" dirty="0"/>
          </a:p>
          <a:p>
            <a:endParaRPr lang="en-GB" dirty="0"/>
          </a:p>
        </p:txBody>
      </p:sp>
      <p:pic>
        <p:nvPicPr>
          <p:cNvPr id="6" name="Picture 5">
            <a:extLst>
              <a:ext uri="{FF2B5EF4-FFF2-40B4-BE49-F238E27FC236}">
                <a16:creationId xmlns:a16="http://schemas.microsoft.com/office/drawing/2014/main" id="{7458592A-096E-492D-B7DF-A284CA246820}"/>
              </a:ext>
            </a:extLst>
          </p:cNvPr>
          <p:cNvPicPr>
            <a:picLocks noChangeAspect="1"/>
          </p:cNvPicPr>
          <p:nvPr/>
        </p:nvPicPr>
        <p:blipFill rotWithShape="1">
          <a:blip r:embed="rId2">
            <a:extLst>
              <a:ext uri="{28A0092B-C50C-407E-A947-70E740481C1C}">
                <a14:useLocalDpi xmlns:a14="http://schemas.microsoft.com/office/drawing/2010/main" val="0"/>
              </a:ext>
            </a:extLst>
          </a:blip>
          <a:srcRect b="6472"/>
          <a:stretch/>
        </p:blipFill>
        <p:spPr>
          <a:xfrm>
            <a:off x="6915151" y="3361874"/>
            <a:ext cx="4743894" cy="3307486"/>
          </a:xfrm>
          <a:prstGeom prst="rect">
            <a:avLst/>
          </a:prstGeom>
        </p:spPr>
      </p:pic>
      <p:pic>
        <p:nvPicPr>
          <p:cNvPr id="8" name="Picture 7">
            <a:extLst>
              <a:ext uri="{FF2B5EF4-FFF2-40B4-BE49-F238E27FC236}">
                <a16:creationId xmlns:a16="http://schemas.microsoft.com/office/drawing/2014/main" id="{02892246-29B2-48B3-A505-67DE6FC81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955" y="3438178"/>
            <a:ext cx="5150582" cy="3231181"/>
          </a:xfrm>
          <a:prstGeom prst="rect">
            <a:avLst/>
          </a:prstGeom>
        </p:spPr>
      </p:pic>
      <p:grpSp>
        <p:nvGrpSpPr>
          <p:cNvPr id="20" name="Group 19">
            <a:extLst>
              <a:ext uri="{FF2B5EF4-FFF2-40B4-BE49-F238E27FC236}">
                <a16:creationId xmlns:a16="http://schemas.microsoft.com/office/drawing/2014/main" id="{6BF00C09-41D8-4710-BCBA-A603CACEE8D0}"/>
              </a:ext>
            </a:extLst>
          </p:cNvPr>
          <p:cNvGrpSpPr/>
          <p:nvPr/>
        </p:nvGrpSpPr>
        <p:grpSpPr>
          <a:xfrm>
            <a:off x="4056619" y="1916832"/>
            <a:ext cx="5717063" cy="4541047"/>
            <a:chOff x="3911125" y="1326934"/>
            <a:chExt cx="5717063" cy="4541047"/>
          </a:xfrm>
        </p:grpSpPr>
        <p:cxnSp>
          <p:nvCxnSpPr>
            <p:cNvPr id="26" name="Straight Arrow Connector 25">
              <a:extLst>
                <a:ext uri="{FF2B5EF4-FFF2-40B4-BE49-F238E27FC236}">
                  <a16:creationId xmlns:a16="http://schemas.microsoft.com/office/drawing/2014/main" id="{3F494FEE-CDA8-4FFC-A72F-B78A899363BD}"/>
                </a:ext>
              </a:extLst>
            </p:cNvPr>
            <p:cNvCxnSpPr>
              <a:cxnSpLocks/>
            </p:cNvCxnSpPr>
            <p:nvPr/>
          </p:nvCxnSpPr>
          <p:spPr bwMode="auto">
            <a:xfrm>
              <a:off x="6031170" y="1326934"/>
              <a:ext cx="3017158" cy="3894215"/>
            </a:xfrm>
            <a:prstGeom prst="straightConnector1">
              <a:avLst/>
            </a:prstGeom>
            <a:solidFill>
              <a:schemeClr val="accent1"/>
            </a:solidFill>
            <a:ln w="28575" cap="flat" cmpd="sng" algn="ctr">
              <a:solidFill>
                <a:srgbClr val="FFC000"/>
              </a:solidFill>
              <a:prstDash val="solid"/>
              <a:round/>
              <a:headEnd type="none" w="med" len="med"/>
              <a:tailEnd type="stealth"/>
            </a:ln>
            <a:effectLst/>
          </p:spPr>
        </p:cxnSp>
        <p:cxnSp>
          <p:nvCxnSpPr>
            <p:cNvPr id="30" name="Straight Arrow Connector 29">
              <a:extLst>
                <a:ext uri="{FF2B5EF4-FFF2-40B4-BE49-F238E27FC236}">
                  <a16:creationId xmlns:a16="http://schemas.microsoft.com/office/drawing/2014/main" id="{3BEA5430-191A-4523-B93A-0442407FFCD4}"/>
                </a:ext>
              </a:extLst>
            </p:cNvPr>
            <p:cNvCxnSpPr>
              <a:cxnSpLocks/>
            </p:cNvCxnSpPr>
            <p:nvPr/>
          </p:nvCxnSpPr>
          <p:spPr bwMode="auto">
            <a:xfrm flipH="1">
              <a:off x="4439818" y="1686974"/>
              <a:ext cx="579274" cy="3013301"/>
            </a:xfrm>
            <a:prstGeom prst="straightConnector1">
              <a:avLst/>
            </a:prstGeom>
            <a:solidFill>
              <a:schemeClr val="accent1"/>
            </a:solidFill>
            <a:ln w="28575" cap="flat" cmpd="sng" algn="ctr">
              <a:solidFill>
                <a:srgbClr val="00B050"/>
              </a:solidFill>
              <a:prstDash val="solid"/>
              <a:round/>
              <a:headEnd type="none" w="med" len="med"/>
              <a:tailEnd type="stealth"/>
            </a:ln>
            <a:effectLst/>
          </p:spPr>
        </p:cxnSp>
        <p:sp>
          <p:nvSpPr>
            <p:cNvPr id="32" name="Oval 31">
              <a:extLst>
                <a:ext uri="{FF2B5EF4-FFF2-40B4-BE49-F238E27FC236}">
                  <a16:creationId xmlns:a16="http://schemas.microsoft.com/office/drawing/2014/main" id="{4FAE47AC-1BBA-4195-93AE-D3BADC6B9CFF}"/>
                </a:ext>
              </a:extLst>
            </p:cNvPr>
            <p:cNvSpPr/>
            <p:nvPr/>
          </p:nvSpPr>
          <p:spPr bwMode="auto">
            <a:xfrm>
              <a:off x="8946007" y="5142463"/>
              <a:ext cx="682181" cy="725518"/>
            </a:xfrm>
            <a:prstGeom prst="ellipse">
              <a:avLst/>
            </a:prstGeom>
            <a:noFill/>
            <a:ln w="4445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ahoma" pitchFamily="34" charset="0"/>
              </a:endParaRPr>
            </a:p>
          </p:txBody>
        </p:sp>
        <p:sp>
          <p:nvSpPr>
            <p:cNvPr id="33" name="Oval 32">
              <a:extLst>
                <a:ext uri="{FF2B5EF4-FFF2-40B4-BE49-F238E27FC236}">
                  <a16:creationId xmlns:a16="http://schemas.microsoft.com/office/drawing/2014/main" id="{7A1726C1-3706-4CA9-94C3-D1E1DBEDD64F}"/>
                </a:ext>
              </a:extLst>
            </p:cNvPr>
            <p:cNvSpPr/>
            <p:nvPr/>
          </p:nvSpPr>
          <p:spPr bwMode="auto">
            <a:xfrm>
              <a:off x="3911125" y="4700275"/>
              <a:ext cx="682181" cy="725518"/>
            </a:xfrm>
            <a:prstGeom prst="ellipse">
              <a:avLst/>
            </a:prstGeom>
            <a:noFill/>
            <a:ln w="4445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ahoma" pitchFamily="34" charset="0"/>
              </a:endParaRPr>
            </a:p>
          </p:txBody>
        </p:sp>
      </p:grpSp>
      <p:cxnSp>
        <p:nvCxnSpPr>
          <p:cNvPr id="37" name="Straight Arrow Connector 36">
            <a:extLst>
              <a:ext uri="{FF2B5EF4-FFF2-40B4-BE49-F238E27FC236}">
                <a16:creationId xmlns:a16="http://schemas.microsoft.com/office/drawing/2014/main" id="{E9D6EB41-ED05-4CEF-83DD-4D46E5F88005}"/>
              </a:ext>
            </a:extLst>
          </p:cNvPr>
          <p:cNvCxnSpPr>
            <a:cxnSpLocks/>
          </p:cNvCxnSpPr>
          <p:nvPr/>
        </p:nvCxnSpPr>
        <p:spPr bwMode="auto">
          <a:xfrm flipH="1">
            <a:off x="3147448" y="2276872"/>
            <a:ext cx="2017138" cy="1589959"/>
          </a:xfrm>
          <a:prstGeom prst="straightConnector1">
            <a:avLst/>
          </a:prstGeom>
          <a:solidFill>
            <a:schemeClr val="accent1"/>
          </a:solidFill>
          <a:ln w="28575" cap="flat" cmpd="sng" algn="ctr">
            <a:solidFill>
              <a:srgbClr val="00B050"/>
            </a:solidFill>
            <a:prstDash val="solid"/>
            <a:round/>
            <a:headEnd type="none" w="med" len="med"/>
            <a:tailEnd type="stealth"/>
          </a:ln>
          <a:effectLst/>
        </p:spPr>
      </p:cxnSp>
      <p:sp>
        <p:nvSpPr>
          <p:cNvPr id="41" name="Oval 40">
            <a:extLst>
              <a:ext uri="{FF2B5EF4-FFF2-40B4-BE49-F238E27FC236}">
                <a16:creationId xmlns:a16="http://schemas.microsoft.com/office/drawing/2014/main" id="{309317D9-7C4C-46D4-A508-54040D9EFDE2}"/>
              </a:ext>
            </a:extLst>
          </p:cNvPr>
          <p:cNvSpPr/>
          <p:nvPr/>
        </p:nvSpPr>
        <p:spPr bwMode="auto">
          <a:xfrm>
            <a:off x="2465265" y="3696820"/>
            <a:ext cx="682181" cy="725518"/>
          </a:xfrm>
          <a:prstGeom prst="ellipse">
            <a:avLst/>
          </a:prstGeom>
          <a:noFill/>
          <a:ln w="4445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1310602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4434" y="260648"/>
            <a:ext cx="11523133" cy="693737"/>
          </a:xfrm>
        </p:spPr>
        <p:txBody>
          <a:bodyPr/>
          <a:lstStyle/>
          <a:p>
            <a:r>
              <a:rPr lang="en-US" dirty="0"/>
              <a:t>Terminology …</a:t>
            </a:r>
            <a:endParaRPr lang="en-GB" dirty="0"/>
          </a:p>
        </p:txBody>
      </p:sp>
      <p:sp>
        <p:nvSpPr>
          <p:cNvPr id="4" name="Content Placeholder 3"/>
          <p:cNvSpPr>
            <a:spLocks noGrp="1"/>
          </p:cNvSpPr>
          <p:nvPr>
            <p:ph idx="1"/>
          </p:nvPr>
        </p:nvSpPr>
        <p:spPr>
          <a:xfrm>
            <a:off x="334435" y="1413446"/>
            <a:ext cx="11523132" cy="5183906"/>
          </a:xfrm>
        </p:spPr>
        <p:txBody>
          <a:bodyPr/>
          <a:lstStyle/>
          <a:p>
            <a:r>
              <a:rPr lang="en-US" b="1" dirty="0">
                <a:solidFill>
                  <a:srgbClr val="0054CC"/>
                </a:solidFill>
              </a:rPr>
              <a:t>Calibration</a:t>
            </a:r>
            <a:r>
              <a:rPr lang="en-US" dirty="0">
                <a:solidFill>
                  <a:srgbClr val="0054CC"/>
                </a:solidFill>
              </a:rPr>
              <a:t>: From Vector Fluxgate Magnetometer (FGM) 3-sensor output </a:t>
            </a:r>
            <a:r>
              <a:rPr lang="en-US" b="1" dirty="0">
                <a:solidFill>
                  <a:schemeClr val="tx1"/>
                </a:solidFill>
                <a:latin typeface="Times" panose="02020603050405020304" pitchFamily="18" charset="0"/>
                <a:cs typeface="Times" panose="02020603050405020304" pitchFamily="18" charset="0"/>
              </a:rPr>
              <a:t>E</a:t>
            </a:r>
            <a:br>
              <a:rPr lang="en-US" dirty="0">
                <a:solidFill>
                  <a:srgbClr val="0054CC"/>
                </a:solidFill>
              </a:rPr>
            </a:br>
            <a:r>
              <a:rPr lang="en-US" dirty="0">
                <a:solidFill>
                  <a:srgbClr val="0054CC"/>
                </a:solidFill>
              </a:rPr>
              <a:t>to magnetic field </a:t>
            </a:r>
            <a:r>
              <a:rPr lang="en-US" b="1" dirty="0">
                <a:solidFill>
                  <a:schemeClr val="tx1"/>
                </a:solidFill>
                <a:latin typeface="Times" panose="02020603050405020304" pitchFamily="18" charset="0"/>
                <a:cs typeface="Times" panose="02020603050405020304" pitchFamily="18" charset="0"/>
              </a:rPr>
              <a:t>B</a:t>
            </a:r>
            <a:r>
              <a:rPr lang="en-US" baseline="-25000" dirty="0">
                <a:solidFill>
                  <a:schemeClr val="tx1"/>
                </a:solidFill>
              </a:rPr>
              <a:t>FGM</a:t>
            </a:r>
            <a:r>
              <a:rPr lang="en-US" dirty="0">
                <a:solidFill>
                  <a:srgbClr val="0054CC"/>
                </a:solidFill>
              </a:rPr>
              <a:t> vector in FGM frame</a:t>
            </a:r>
            <a:br>
              <a:rPr lang="en-US" dirty="0">
                <a:solidFill>
                  <a:srgbClr val="0054CC"/>
                </a:solidFill>
              </a:rPr>
            </a:br>
            <a:r>
              <a:rPr lang="en-US" sz="2000" dirty="0">
                <a:solidFill>
                  <a:srgbClr val="C00000"/>
                </a:solidFill>
              </a:rPr>
              <a:t>Estimation</a:t>
            </a:r>
            <a:r>
              <a:rPr lang="en-US" sz="2000" dirty="0">
                <a:solidFill>
                  <a:srgbClr val="0054CC"/>
                </a:solidFill>
              </a:rPr>
              <a:t> of the parameters describing FGM calibration and </a:t>
            </a:r>
            <a:r>
              <a:rPr lang="en-US" sz="2000" dirty="0">
                <a:solidFill>
                  <a:srgbClr val="C00000"/>
                </a:solidFill>
              </a:rPr>
              <a:t>applying</a:t>
            </a:r>
            <a:r>
              <a:rPr lang="en-US" sz="2000" dirty="0">
                <a:solidFill>
                  <a:srgbClr val="0054CC"/>
                </a:solidFill>
              </a:rPr>
              <a:t> them to sensor output </a:t>
            </a:r>
            <a:r>
              <a:rPr lang="en-US" sz="2000" b="1" dirty="0">
                <a:solidFill>
                  <a:schemeClr val="tx1"/>
                </a:solidFill>
                <a:latin typeface="Times" panose="02020603050405020304" pitchFamily="18" charset="0"/>
                <a:cs typeface="Times" panose="02020603050405020304" pitchFamily="18" charset="0"/>
              </a:rPr>
              <a:t>E</a:t>
            </a:r>
            <a:r>
              <a:rPr lang="en-US" sz="2000" dirty="0">
                <a:solidFill>
                  <a:srgbClr val="0054CC"/>
                </a:solidFill>
              </a:rPr>
              <a:t> </a:t>
            </a:r>
            <a:br>
              <a:rPr lang="en-US" sz="2000" dirty="0">
                <a:solidFill>
                  <a:srgbClr val="0054CC"/>
                </a:solidFill>
              </a:rPr>
            </a:br>
            <a:r>
              <a:rPr lang="en-US" sz="2000" dirty="0">
                <a:solidFill>
                  <a:srgbClr val="0054CC"/>
                </a:solidFill>
              </a:rPr>
              <a:t>in order to get </a:t>
            </a:r>
            <a:r>
              <a:rPr lang="en-US" sz="2000" b="1" dirty="0">
                <a:solidFill>
                  <a:schemeClr val="tx1"/>
                </a:solidFill>
                <a:latin typeface="Times" panose="02020603050405020304" pitchFamily="18" charset="0"/>
                <a:cs typeface="Times" panose="02020603050405020304" pitchFamily="18" charset="0"/>
              </a:rPr>
              <a:t>B</a:t>
            </a:r>
            <a:r>
              <a:rPr lang="en-US" sz="2000" baseline="-25000" dirty="0">
                <a:solidFill>
                  <a:schemeClr val="tx1"/>
                </a:solidFill>
              </a:rPr>
              <a:t>FGM</a:t>
            </a:r>
            <a:r>
              <a:rPr lang="en-US" sz="2000" baseline="-25000" dirty="0">
                <a:solidFill>
                  <a:srgbClr val="0054CC"/>
                </a:solidFill>
              </a:rPr>
              <a:t> </a:t>
            </a:r>
            <a:r>
              <a:rPr lang="en-US" sz="2000" dirty="0">
                <a:solidFill>
                  <a:srgbClr val="0054CC"/>
                </a:solidFill>
              </a:rPr>
              <a:t>in physical units (nT) in an orthogonalized instrument frame</a:t>
            </a:r>
          </a:p>
          <a:p>
            <a:pPr marL="0" indent="0">
              <a:buNone/>
            </a:pPr>
            <a:endParaRPr lang="en-US" sz="1000" dirty="0">
              <a:solidFill>
                <a:srgbClr val="0054CC"/>
              </a:solidFill>
            </a:endParaRPr>
          </a:p>
          <a:p>
            <a:r>
              <a:rPr lang="en-US" b="1" dirty="0">
                <a:solidFill>
                  <a:srgbClr val="0054CC"/>
                </a:solidFill>
              </a:rPr>
              <a:t>Alignment</a:t>
            </a:r>
            <a:r>
              <a:rPr lang="en-US" dirty="0">
                <a:solidFill>
                  <a:srgbClr val="0054CC"/>
                </a:solidFill>
              </a:rPr>
              <a:t>: Rotation of </a:t>
            </a:r>
            <a:r>
              <a:rPr lang="en-US" b="1" dirty="0">
                <a:solidFill>
                  <a:schemeClr val="tx1"/>
                </a:solidFill>
                <a:latin typeface="Times" panose="02020603050405020304" pitchFamily="18" charset="0"/>
                <a:cs typeface="Times" panose="02020603050405020304" pitchFamily="18" charset="0"/>
              </a:rPr>
              <a:t>B</a:t>
            </a:r>
            <a:r>
              <a:rPr lang="en-US" baseline="-25000" dirty="0">
                <a:solidFill>
                  <a:schemeClr val="tx1"/>
                </a:solidFill>
              </a:rPr>
              <a:t>FGM </a:t>
            </a:r>
            <a:r>
              <a:rPr lang="en-US" dirty="0">
                <a:solidFill>
                  <a:srgbClr val="0054CC"/>
                </a:solidFill>
              </a:rPr>
              <a:t>from FGM frame to Star Imager (STR) frame </a:t>
            </a:r>
            <a:br>
              <a:rPr lang="en-US" dirty="0">
                <a:solidFill>
                  <a:srgbClr val="0054CC"/>
                </a:solidFill>
              </a:rPr>
            </a:br>
            <a:r>
              <a:rPr lang="en-US" dirty="0">
                <a:solidFill>
                  <a:srgbClr val="0054CC"/>
                </a:solidFill>
              </a:rPr>
              <a:t>and further to </a:t>
            </a:r>
            <a:r>
              <a:rPr lang="en-US" b="1" dirty="0">
                <a:solidFill>
                  <a:schemeClr val="tx1"/>
                </a:solidFill>
                <a:latin typeface="Times" panose="02020603050405020304" pitchFamily="18" charset="0"/>
                <a:cs typeface="Times" panose="02020603050405020304" pitchFamily="18" charset="0"/>
              </a:rPr>
              <a:t>B</a:t>
            </a:r>
            <a:r>
              <a:rPr lang="en-US" baseline="-25000" dirty="0">
                <a:solidFill>
                  <a:schemeClr val="tx1"/>
                </a:solidFill>
              </a:rPr>
              <a:t>NEC </a:t>
            </a:r>
            <a:r>
              <a:rPr lang="en-US" dirty="0">
                <a:solidFill>
                  <a:srgbClr val="0054CC"/>
                </a:solidFill>
              </a:rPr>
              <a:t>in NEC (North-East-Center) frame</a:t>
            </a:r>
            <a:br>
              <a:rPr lang="en-US" dirty="0">
                <a:solidFill>
                  <a:srgbClr val="0054CC"/>
                </a:solidFill>
              </a:rPr>
            </a:br>
            <a:r>
              <a:rPr lang="en-US" sz="2000" dirty="0">
                <a:solidFill>
                  <a:srgbClr val="C00000"/>
                </a:solidFill>
              </a:rPr>
              <a:t>Estimation</a:t>
            </a:r>
            <a:r>
              <a:rPr lang="en-US" sz="2000" dirty="0">
                <a:solidFill>
                  <a:srgbClr val="0054CC"/>
                </a:solidFill>
              </a:rPr>
              <a:t> of rotation parameters (“Euler angles”) and </a:t>
            </a:r>
            <a:r>
              <a:rPr lang="en-US" sz="2000" dirty="0">
                <a:solidFill>
                  <a:srgbClr val="C00000"/>
                </a:solidFill>
              </a:rPr>
              <a:t>applying</a:t>
            </a:r>
            <a:r>
              <a:rPr lang="en-US" sz="2000" dirty="0">
                <a:solidFill>
                  <a:srgbClr val="0054CC"/>
                </a:solidFill>
              </a:rPr>
              <a:t> them to </a:t>
            </a:r>
            <a:r>
              <a:rPr lang="en-US" sz="2000" b="1" dirty="0">
                <a:solidFill>
                  <a:schemeClr val="tx1"/>
                </a:solidFill>
                <a:latin typeface="Times" panose="02020603050405020304" pitchFamily="18" charset="0"/>
                <a:cs typeface="Times" panose="02020603050405020304" pitchFamily="18" charset="0"/>
              </a:rPr>
              <a:t>B</a:t>
            </a:r>
            <a:r>
              <a:rPr lang="en-US" sz="2000" baseline="-25000" dirty="0">
                <a:solidFill>
                  <a:schemeClr val="tx1"/>
                </a:solidFill>
              </a:rPr>
              <a:t>FGM</a:t>
            </a:r>
            <a:br>
              <a:rPr lang="en-US" sz="2000" dirty="0">
                <a:solidFill>
                  <a:srgbClr val="0054CC"/>
                </a:solidFill>
              </a:rPr>
            </a:br>
            <a:r>
              <a:rPr lang="en-US" sz="2000" dirty="0">
                <a:solidFill>
                  <a:srgbClr val="0054CC"/>
                </a:solidFill>
              </a:rPr>
              <a:t>using STR attitude data </a:t>
            </a:r>
            <a:r>
              <a:rPr lang="en-US" sz="2000" dirty="0">
                <a:solidFill>
                  <a:schemeClr val="tx1"/>
                </a:solidFill>
                <a:latin typeface="Times" panose="02020603050405020304" pitchFamily="18" charset="0"/>
                <a:cs typeface="Times" panose="02020603050405020304" pitchFamily="18" charset="0"/>
              </a:rPr>
              <a:t>q</a:t>
            </a:r>
            <a:r>
              <a:rPr lang="en-US" sz="2000" dirty="0">
                <a:solidFill>
                  <a:srgbClr val="0054CC"/>
                </a:solidFill>
              </a:rPr>
              <a:t> in order to get magnetic field vector </a:t>
            </a:r>
            <a:r>
              <a:rPr lang="en-US" sz="2000" b="1" dirty="0">
                <a:solidFill>
                  <a:schemeClr val="tx1"/>
                </a:solidFill>
                <a:latin typeface="Times" panose="02020603050405020304" pitchFamily="18" charset="0"/>
                <a:cs typeface="Times" panose="02020603050405020304" pitchFamily="18" charset="0"/>
              </a:rPr>
              <a:t>B</a:t>
            </a:r>
            <a:r>
              <a:rPr lang="en-US" sz="2000" b="1" baseline="-25000" dirty="0">
                <a:solidFill>
                  <a:schemeClr val="tx1"/>
                </a:solidFill>
                <a:latin typeface="Times" panose="02020603050405020304" pitchFamily="18" charset="0"/>
                <a:cs typeface="Times" panose="02020603050405020304" pitchFamily="18" charset="0"/>
              </a:rPr>
              <a:t>NEC</a:t>
            </a:r>
            <a:r>
              <a:rPr lang="en-US" sz="2000" baseline="-25000" dirty="0">
                <a:solidFill>
                  <a:schemeClr val="tx1"/>
                </a:solidFill>
              </a:rPr>
              <a:t>  </a:t>
            </a:r>
            <a:r>
              <a:rPr lang="en-US" sz="2000" dirty="0">
                <a:solidFill>
                  <a:srgbClr val="0054CC"/>
                </a:solidFill>
              </a:rPr>
              <a:t>in NEC frame</a:t>
            </a:r>
          </a:p>
          <a:p>
            <a:endParaRPr lang="en-US" sz="1000" dirty="0"/>
          </a:p>
          <a:p>
            <a:r>
              <a:rPr lang="en-GB" b="1" dirty="0"/>
              <a:t>Correction for disturbance magnetic field </a:t>
            </a:r>
            <a:r>
              <a:rPr lang="en-GB" dirty="0">
                <a:latin typeface="Symbol" panose="05050102010706020507" pitchFamily="18" charset="2"/>
              </a:rPr>
              <a:t>D</a:t>
            </a:r>
            <a:r>
              <a:rPr lang="en-GB" b="1" dirty="0"/>
              <a:t>B:</a:t>
            </a:r>
            <a:r>
              <a:rPr lang="en-GB" dirty="0"/>
              <a:t> </a:t>
            </a:r>
            <a:br>
              <a:rPr lang="en-GB" dirty="0"/>
            </a:br>
            <a:r>
              <a:rPr lang="en-GB" dirty="0"/>
              <a:t>Accounting for influence from instrument and S/C </a:t>
            </a:r>
            <a:br>
              <a:rPr lang="en-GB" dirty="0"/>
            </a:br>
            <a:r>
              <a:rPr lang="en-GB" sz="2000" dirty="0"/>
              <a:t>e.g. magnetorquer disturbance field </a:t>
            </a:r>
            <a:br>
              <a:rPr lang="en-GB" sz="2000" dirty="0"/>
            </a:br>
            <a:r>
              <a:rPr lang="en-US" sz="2000" dirty="0">
                <a:solidFill>
                  <a:srgbClr val="C00000"/>
                </a:solidFill>
              </a:rPr>
              <a:t>Estimation</a:t>
            </a:r>
            <a:r>
              <a:rPr lang="en-US" sz="2000" dirty="0">
                <a:solidFill>
                  <a:srgbClr val="0054CC"/>
                </a:solidFill>
              </a:rPr>
              <a:t> of disturbance parameters and </a:t>
            </a:r>
            <a:r>
              <a:rPr lang="en-US" sz="2000" dirty="0">
                <a:solidFill>
                  <a:srgbClr val="C00000"/>
                </a:solidFill>
              </a:rPr>
              <a:t>correction</a:t>
            </a:r>
            <a:r>
              <a:rPr lang="en-US" sz="2000" dirty="0">
                <a:solidFill>
                  <a:srgbClr val="0054CC"/>
                </a:solidFill>
              </a:rPr>
              <a:t> of </a:t>
            </a:r>
            <a:r>
              <a:rPr lang="en-US" sz="2000" b="1" dirty="0">
                <a:solidFill>
                  <a:schemeClr val="tx1"/>
                </a:solidFill>
                <a:latin typeface="Times" panose="02020603050405020304" pitchFamily="18" charset="0"/>
                <a:cs typeface="Times" panose="02020603050405020304" pitchFamily="18" charset="0"/>
              </a:rPr>
              <a:t>B</a:t>
            </a:r>
            <a:r>
              <a:rPr lang="en-US" sz="2000" baseline="-25000" dirty="0">
                <a:solidFill>
                  <a:schemeClr val="tx1"/>
                </a:solidFill>
              </a:rPr>
              <a:t>FGM</a:t>
            </a:r>
            <a:br>
              <a:rPr lang="en-US" sz="2000" dirty="0">
                <a:solidFill>
                  <a:srgbClr val="0054CC"/>
                </a:solidFill>
              </a:rPr>
            </a:br>
            <a:r>
              <a:rPr lang="en-GB" sz="2000" dirty="0"/>
              <a:t>Often done by co-estimation with calibration parameters</a:t>
            </a:r>
            <a:endParaRPr lang="en-US" sz="2000" dirty="0"/>
          </a:p>
        </p:txBody>
      </p:sp>
    </p:spTree>
    <p:extLst>
      <p:ext uri="{BB962C8B-B14F-4D97-AF65-F5344CB8AC3E}">
        <p14:creationId xmlns:p14="http://schemas.microsoft.com/office/powerpoint/2010/main" val="3582958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Calibration and Alignment of a Vector Magnetometer</a:t>
            </a:r>
            <a:endParaRPr lang="en-GB" dirty="0"/>
          </a:p>
        </p:txBody>
      </p:sp>
      <p:sp>
        <p:nvSpPr>
          <p:cNvPr id="3" name="Content Placeholder 2"/>
          <p:cNvSpPr>
            <a:spLocks noGrp="1"/>
          </p:cNvSpPr>
          <p:nvPr>
            <p:ph idx="1"/>
          </p:nvPr>
        </p:nvSpPr>
        <p:spPr>
          <a:xfrm>
            <a:off x="334434" y="1196752"/>
            <a:ext cx="11810238" cy="5328592"/>
          </a:xfrm>
        </p:spPr>
        <p:txBody>
          <a:bodyPr/>
          <a:lstStyle/>
          <a:p>
            <a:r>
              <a:rPr lang="en-US" b="1" dirty="0">
                <a:solidFill>
                  <a:schemeClr val="tx1"/>
                </a:solidFill>
                <a:latin typeface="Times" panose="02020603050405020304" pitchFamily="18" charset="0"/>
                <a:cs typeface="Times" panose="02020603050405020304" pitchFamily="18" charset="0"/>
              </a:rPr>
              <a:t>E</a:t>
            </a:r>
            <a:r>
              <a:rPr lang="en-US" dirty="0"/>
              <a:t> is uncalibrated output of the 3 sensors, </a:t>
            </a:r>
            <a:r>
              <a:rPr lang="en-US" b="1" dirty="0">
                <a:solidFill>
                  <a:schemeClr val="tx1"/>
                </a:solidFill>
                <a:latin typeface="Times" panose="02020603050405020304" pitchFamily="18" charset="0"/>
                <a:cs typeface="Times" panose="02020603050405020304" pitchFamily="18" charset="0"/>
              </a:rPr>
              <a:t>B</a:t>
            </a:r>
            <a:r>
              <a:rPr lang="en-US" baseline="-25000" dirty="0">
                <a:solidFill>
                  <a:schemeClr val="tx1"/>
                </a:solidFill>
              </a:rPr>
              <a:t>FGM</a:t>
            </a:r>
            <a:r>
              <a:rPr lang="en-US" dirty="0"/>
              <a:t> is calibrated magnetic field vector </a:t>
            </a:r>
            <a:br>
              <a:rPr lang="en-US" dirty="0"/>
            </a:br>
            <a:r>
              <a:rPr lang="en-US" dirty="0"/>
              <a:t>in FGM frame</a:t>
            </a:r>
          </a:p>
          <a:p>
            <a:r>
              <a:rPr lang="en-US" dirty="0"/>
              <a:t>Assumption: linear response of each FGM instrument:</a:t>
            </a:r>
            <a:br>
              <a:rPr lang="en-US" dirty="0"/>
            </a:br>
            <a:r>
              <a:rPr lang="en-US" dirty="0">
                <a:solidFill>
                  <a:srgbClr val="C00000"/>
                </a:solidFill>
              </a:rPr>
              <a:t>3</a:t>
            </a:r>
            <a:r>
              <a:rPr lang="en-US" dirty="0"/>
              <a:t> offsets (biases), </a:t>
            </a:r>
            <a:r>
              <a:rPr lang="en-US" dirty="0">
                <a:solidFill>
                  <a:srgbClr val="C00000"/>
                </a:solidFill>
              </a:rPr>
              <a:t>3</a:t>
            </a:r>
            <a:r>
              <a:rPr lang="en-US" dirty="0"/>
              <a:t> scale values (sensitivities), </a:t>
            </a:r>
            <a:r>
              <a:rPr lang="en-US" dirty="0">
                <a:solidFill>
                  <a:srgbClr val="C00000"/>
                </a:solidFill>
              </a:rPr>
              <a:t>3</a:t>
            </a:r>
            <a:r>
              <a:rPr lang="en-US" dirty="0"/>
              <a:t> non-</a:t>
            </a:r>
            <a:r>
              <a:rPr lang="en-US" dirty="0" err="1"/>
              <a:t>orthogonalities</a:t>
            </a:r>
            <a:endParaRPr lang="en-US" dirty="0"/>
          </a:p>
          <a:p>
            <a:endParaRPr lang="en-US" dirty="0"/>
          </a:p>
          <a:p>
            <a:endParaRPr lang="en-US" dirty="0"/>
          </a:p>
          <a:p>
            <a:endParaRPr lang="en-US" dirty="0"/>
          </a:p>
          <a:p>
            <a:endParaRPr lang="en-US" dirty="0"/>
          </a:p>
          <a:p>
            <a:pPr marL="0" indent="0">
              <a:buNone/>
            </a:pPr>
            <a:endParaRPr lang="en-US" dirty="0"/>
          </a:p>
          <a:p>
            <a:r>
              <a:rPr lang="en-US" dirty="0"/>
              <a:t>Alignment: rotation from FGM to STR (Common Reference Frame of Star tracker)</a:t>
            </a:r>
          </a:p>
          <a:p>
            <a:pPr marL="0" indent="0">
              <a:buNone/>
            </a:pPr>
            <a:r>
              <a:rPr lang="en-US" dirty="0"/>
              <a:t>					</a:t>
            </a:r>
            <a:r>
              <a:rPr lang="en-US" dirty="0">
                <a:solidFill>
                  <a:srgbClr val="C00000"/>
                </a:solidFill>
              </a:rPr>
              <a:t>3</a:t>
            </a:r>
            <a:r>
              <a:rPr lang="en-US" dirty="0"/>
              <a:t> Euler angles for describing rotation matrix</a:t>
            </a:r>
            <a:br>
              <a:rPr lang="en-US" dirty="0"/>
            </a:br>
            <a:r>
              <a:rPr lang="en-US" sz="500" dirty="0"/>
              <a:t>					</a:t>
            </a:r>
            <a:br>
              <a:rPr lang="en-US" sz="500" dirty="0"/>
            </a:br>
            <a:r>
              <a:rPr lang="en-US" dirty="0"/>
              <a:t>					</a:t>
            </a:r>
            <a:r>
              <a:rPr lang="en-US" dirty="0">
                <a:solidFill>
                  <a:srgbClr val="C00000"/>
                </a:solidFill>
              </a:rPr>
              <a:t>12</a:t>
            </a:r>
            <a:r>
              <a:rPr lang="en-US" dirty="0"/>
              <a:t> parameters</a:t>
            </a:r>
            <a:br>
              <a:rPr lang="en-US" dirty="0"/>
            </a:br>
            <a:r>
              <a:rPr lang="en-US" dirty="0"/>
              <a:t>	</a:t>
            </a:r>
            <a:br>
              <a:rPr lang="en-US" dirty="0"/>
            </a:br>
            <a:endParaRPr lang="en-GB" dirty="0"/>
          </a:p>
        </p:txBody>
      </p:sp>
      <p:pic>
        <p:nvPicPr>
          <p:cNvPr id="5" name="Picture 4"/>
          <p:cNvPicPr>
            <a:picLocks noChangeAspect="1"/>
          </p:cNvPicPr>
          <p:nvPr/>
        </p:nvPicPr>
        <p:blipFill>
          <a:blip r:embed="rId5"/>
          <a:stretch>
            <a:fillRect/>
          </a:stretch>
        </p:blipFill>
        <p:spPr>
          <a:xfrm>
            <a:off x="191344" y="2764748"/>
            <a:ext cx="3515660" cy="761465"/>
          </a:xfrm>
          <a:prstGeom prst="rect">
            <a:avLst/>
          </a:prstGeom>
        </p:spPr>
      </p:pic>
      <p:grpSp>
        <p:nvGrpSpPr>
          <p:cNvPr id="9" name="Group 8"/>
          <p:cNvGrpSpPr/>
          <p:nvPr/>
        </p:nvGrpSpPr>
        <p:grpSpPr>
          <a:xfrm>
            <a:off x="586418" y="3742237"/>
            <a:ext cx="11198214" cy="1342947"/>
            <a:chOff x="586418" y="2903377"/>
            <a:chExt cx="11198214" cy="1342947"/>
          </a:xfrm>
        </p:grpSpPr>
        <p:pic>
          <p:nvPicPr>
            <p:cNvPr id="6" name="Picture 5"/>
            <p:cNvPicPr>
              <a:picLocks noChangeAspect="1"/>
            </p:cNvPicPr>
            <p:nvPr/>
          </p:nvPicPr>
          <p:blipFill>
            <a:blip r:embed="rId6"/>
            <a:stretch>
              <a:fillRect/>
            </a:stretch>
          </p:blipFill>
          <p:spPr>
            <a:xfrm>
              <a:off x="586418" y="3080638"/>
              <a:ext cx="1492062" cy="1055686"/>
            </a:xfrm>
            <a:prstGeom prst="rect">
              <a:avLst/>
            </a:prstGeom>
          </p:spPr>
        </p:pic>
        <p:pic>
          <p:nvPicPr>
            <p:cNvPr id="7" name="Picture 6"/>
            <p:cNvPicPr>
              <a:picLocks noChangeAspect="1"/>
            </p:cNvPicPr>
            <p:nvPr/>
          </p:nvPicPr>
          <p:blipFill>
            <a:blip r:embed="rId7"/>
            <a:stretch>
              <a:fillRect/>
            </a:stretch>
          </p:blipFill>
          <p:spPr>
            <a:xfrm>
              <a:off x="3066369" y="3040755"/>
              <a:ext cx="2381559" cy="1120319"/>
            </a:xfrm>
            <a:prstGeom prst="rect">
              <a:avLst/>
            </a:prstGeom>
          </p:spPr>
        </p:pic>
        <p:pic>
          <p:nvPicPr>
            <p:cNvPr id="8" name="Picture 7"/>
            <p:cNvPicPr>
              <a:picLocks noChangeAspect="1"/>
            </p:cNvPicPr>
            <p:nvPr/>
          </p:nvPicPr>
          <p:blipFill>
            <a:blip r:embed="rId8"/>
            <a:stretch>
              <a:fillRect/>
            </a:stretch>
          </p:blipFill>
          <p:spPr>
            <a:xfrm>
              <a:off x="5988545" y="2903377"/>
              <a:ext cx="5796087" cy="1342947"/>
            </a:xfrm>
            <a:prstGeom prst="rect">
              <a:avLst/>
            </a:prstGeom>
          </p:spPr>
        </p:pic>
      </p:grpSp>
      <p:pic>
        <p:nvPicPr>
          <p:cNvPr id="10" name="Picture 9"/>
          <p:cNvPicPr>
            <a:picLocks noChangeAspect="1"/>
          </p:cNvPicPr>
          <p:nvPr/>
        </p:nvPicPr>
        <p:blipFill>
          <a:blip r:embed="rId9"/>
          <a:stretch>
            <a:fillRect/>
          </a:stretch>
        </p:blipFill>
        <p:spPr>
          <a:xfrm>
            <a:off x="586418" y="3409858"/>
            <a:ext cx="3534320" cy="616004"/>
          </a:xfrm>
          <a:prstGeom prst="rect">
            <a:avLst/>
          </a:prstGeom>
        </p:spPr>
      </p:pic>
      <p:pic>
        <p:nvPicPr>
          <p:cNvPr id="26" name="Picture 25" descr="\documentclass{article}&#10;\usepackage{amsmath}&#10;\pagestyle{empty}&#10;\begin{document}&#10;&#10;\begin{eqnarray*}&#10;\mathbf{B}_{\text{STR}} &#10;&amp;=&amp; \underline{\underline{\textbf{R}}}_{\text{A}} \ \mathbf{\underline{\underline{P}}}^{-1}\mathbf{%&#10; \ \underline{\underline{S}}}^{-1}\mathbf{\ }(\mathbf{E}-\mathbf{b})&#10;\end{eqnarray*}&#10;&#10;&#10;\end{document}" title="IguanaTex Bitmap Display">
            <a:extLst>
              <a:ext uri="{FF2B5EF4-FFF2-40B4-BE49-F238E27FC236}">
                <a16:creationId xmlns:a16="http://schemas.microsoft.com/office/drawing/2014/main" id="{D30579F5-C164-47B9-A544-311B177553E7}"/>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695400" y="5560844"/>
            <a:ext cx="3686187" cy="344578"/>
          </a:xfrm>
          <a:prstGeom prst="rect">
            <a:avLst/>
          </a:prstGeom>
        </p:spPr>
      </p:pic>
      <p:pic>
        <p:nvPicPr>
          <p:cNvPr id="13" name="Picture 12"/>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11064552" y="5585662"/>
            <a:ext cx="359623" cy="288722"/>
          </a:xfrm>
          <a:prstGeom prst="rect">
            <a:avLst/>
          </a:prstGeom>
        </p:spPr>
      </p:pic>
      <p:sp>
        <p:nvSpPr>
          <p:cNvPr id="12" name="Rectangle 11"/>
          <p:cNvSpPr/>
          <p:nvPr/>
        </p:nvSpPr>
        <p:spPr bwMode="auto">
          <a:xfrm>
            <a:off x="119336" y="5949280"/>
            <a:ext cx="7848357" cy="499649"/>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ahoma" pitchFamily="34" charset="0"/>
            </a:endParaRPr>
          </a:p>
        </p:txBody>
      </p:sp>
      <p:pic>
        <p:nvPicPr>
          <p:cNvPr id="22" name="Picture 21" descr="\documentclass{article}&#10;\usepackage{amsmath}&#10;\pagestyle{empty}&#10;\begin{document}&#10;&#10;\begin{eqnarray*}&#10;\mathbf{B}_{\text{NEC}} &amp;=&amp; \mathbf{\underline{\underline{R}}}_{q}\cdot\mathbf{B}_{\text{STR}} &#10;\end{eqnarray*}&#10;&#10;&#10;\end{document}" title="IguanaTex Bitmap Display">
            <a:extLst>
              <a:ext uri="{FF2B5EF4-FFF2-40B4-BE49-F238E27FC236}">
                <a16:creationId xmlns:a16="http://schemas.microsoft.com/office/drawing/2014/main" id="{30D7A445-4155-41CC-B958-849F7655A7A1}"/>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700217" y="6145940"/>
            <a:ext cx="2423999" cy="341127"/>
          </a:xfrm>
          <a:prstGeom prst="rect">
            <a:avLst/>
          </a:prstGeom>
        </p:spPr>
      </p:pic>
      <p:sp>
        <p:nvSpPr>
          <p:cNvPr id="15" name="TextBox 14">
            <a:extLst>
              <a:ext uri="{FF2B5EF4-FFF2-40B4-BE49-F238E27FC236}">
                <a16:creationId xmlns:a16="http://schemas.microsoft.com/office/drawing/2014/main" id="{064995FD-30B1-4B0A-A16A-6C21CF0477C2}"/>
              </a:ext>
            </a:extLst>
          </p:cNvPr>
          <p:cNvSpPr txBox="1"/>
          <p:nvPr/>
        </p:nvSpPr>
        <p:spPr>
          <a:xfrm>
            <a:off x="4295800" y="6073840"/>
            <a:ext cx="7644585" cy="369332"/>
          </a:xfrm>
          <a:prstGeom prst="rect">
            <a:avLst/>
          </a:prstGeom>
          <a:noFill/>
        </p:spPr>
        <p:txBody>
          <a:bodyPr wrap="square" rtlCol="0">
            <a:spAutoFit/>
          </a:bodyPr>
          <a:lstStyle/>
          <a:p>
            <a:pPr marL="285750" indent="-285750">
              <a:buFont typeface="Wingdings" panose="05000000000000000000" pitchFamily="2" charset="2"/>
              <a:buChar char="ß"/>
            </a:pPr>
            <a:r>
              <a:rPr lang="en-GB" sz="1800" dirty="0">
                <a:solidFill>
                  <a:srgbClr val="0070C0"/>
                </a:solidFill>
                <a:sym typeface="Wingdings" panose="05000000000000000000" pitchFamily="2" charset="2"/>
              </a:rPr>
              <a:t>From STR to NEC frame with attitude information (STR quaternions q)</a:t>
            </a:r>
            <a:endParaRPr lang="en-GB" sz="1800" dirty="0">
              <a:solidFill>
                <a:srgbClr val="0070C0"/>
              </a:solidFill>
              <a:latin typeface="Symbol" panose="05050102010706020507" pitchFamily="18" charset="2"/>
            </a:endParaRPr>
          </a:p>
        </p:txBody>
      </p:sp>
    </p:spTree>
    <p:extLst>
      <p:ext uri="{BB962C8B-B14F-4D97-AF65-F5344CB8AC3E}">
        <p14:creationId xmlns:p14="http://schemas.microsoft.com/office/powerpoint/2010/main" val="143412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Scalar Calibration vs Vector Calibration</a:t>
            </a:r>
          </a:p>
        </p:txBody>
      </p:sp>
      <p:sp>
        <p:nvSpPr>
          <p:cNvPr id="3" name="Content Placeholder 2"/>
          <p:cNvSpPr>
            <a:spLocks noGrp="1"/>
          </p:cNvSpPr>
          <p:nvPr>
            <p:ph idx="1"/>
          </p:nvPr>
        </p:nvSpPr>
        <p:spPr>
          <a:xfrm>
            <a:off x="334434" y="836712"/>
            <a:ext cx="11857566" cy="5040560"/>
          </a:xfrm>
        </p:spPr>
        <p:txBody>
          <a:bodyPr/>
          <a:lstStyle/>
          <a:p>
            <a:r>
              <a:rPr lang="en-GB" dirty="0"/>
              <a:t>Scalar Calibration</a:t>
            </a:r>
            <a:br>
              <a:rPr lang="en-GB" dirty="0"/>
            </a:br>
            <a:r>
              <a:rPr lang="en-GB" dirty="0"/>
              <a:t>Estimation of </a:t>
            </a:r>
            <a:r>
              <a:rPr lang="en-GB" dirty="0">
                <a:solidFill>
                  <a:srgbClr val="C00000"/>
                </a:solidFill>
              </a:rPr>
              <a:t>9</a:t>
            </a:r>
            <a:r>
              <a:rPr lang="en-GB" dirty="0"/>
              <a:t> FGM parameters by minimizing &lt; </a:t>
            </a:r>
            <a:r>
              <a:rPr lang="en-US" dirty="0">
                <a:solidFill>
                  <a:schemeClr val="tx1"/>
                </a:solidFill>
                <a:latin typeface="Symbol" panose="05050102010706020507" pitchFamily="18" charset="2"/>
              </a:rPr>
              <a:t>D</a:t>
            </a:r>
            <a:r>
              <a:rPr lang="en-US" dirty="0">
                <a:solidFill>
                  <a:schemeClr val="tx1"/>
                </a:solidFill>
                <a:latin typeface="Times" panose="02020603050405020304" pitchFamily="18" charset="0"/>
                <a:cs typeface="Times" panose="02020603050405020304" pitchFamily="18" charset="0"/>
              </a:rPr>
              <a:t>F</a:t>
            </a:r>
            <a:r>
              <a:rPr lang="en-US" baseline="30000" dirty="0">
                <a:solidFill>
                  <a:schemeClr val="tx1"/>
                </a:solidFill>
                <a:latin typeface="Times" panose="02020603050405020304" pitchFamily="18" charset="0"/>
                <a:cs typeface="Times" panose="02020603050405020304" pitchFamily="18" charset="0"/>
              </a:rPr>
              <a:t>2</a:t>
            </a:r>
            <a:r>
              <a:rPr lang="en-US" dirty="0"/>
              <a:t> = (|</a:t>
            </a:r>
            <a:r>
              <a:rPr lang="en-US" b="1" dirty="0">
                <a:solidFill>
                  <a:schemeClr val="tx1"/>
                </a:solidFill>
                <a:latin typeface="Times" panose="02020603050405020304" pitchFamily="18" charset="0"/>
                <a:cs typeface="Times" panose="02020603050405020304" pitchFamily="18" charset="0"/>
              </a:rPr>
              <a:t>B</a:t>
            </a:r>
            <a:r>
              <a:rPr lang="en-US" baseline="-25000" dirty="0">
                <a:solidFill>
                  <a:schemeClr val="tx1"/>
                </a:solidFill>
              </a:rPr>
              <a:t>FGM</a:t>
            </a:r>
            <a:r>
              <a:rPr lang="en-US" dirty="0"/>
              <a:t>| - |</a:t>
            </a:r>
            <a:r>
              <a:rPr lang="en-US" b="1" dirty="0" err="1">
                <a:solidFill>
                  <a:schemeClr val="tx1"/>
                </a:solidFill>
                <a:latin typeface="Times" panose="02020603050405020304" pitchFamily="18" charset="0"/>
                <a:cs typeface="Times" panose="02020603050405020304" pitchFamily="18" charset="0"/>
              </a:rPr>
              <a:t>B</a:t>
            </a:r>
            <a:r>
              <a:rPr lang="en-US" baseline="-25000" dirty="0" err="1">
                <a:solidFill>
                  <a:schemeClr val="tx1"/>
                </a:solidFill>
              </a:rPr>
              <a:t>mod</a:t>
            </a:r>
            <a:r>
              <a:rPr lang="en-US" dirty="0"/>
              <a:t>|)</a:t>
            </a:r>
            <a:r>
              <a:rPr lang="en-US" baseline="30000" dirty="0"/>
              <a:t>2</a:t>
            </a:r>
            <a:r>
              <a:rPr lang="en-US" dirty="0"/>
              <a:t> &gt;</a:t>
            </a:r>
            <a:br>
              <a:rPr lang="en-US" dirty="0"/>
            </a:br>
            <a:r>
              <a:rPr lang="en-US" dirty="0"/>
              <a:t>or &lt; </a:t>
            </a:r>
            <a:r>
              <a:rPr lang="en-US" dirty="0">
                <a:solidFill>
                  <a:schemeClr val="tx1"/>
                </a:solidFill>
                <a:latin typeface="Symbol" panose="05050102010706020507" pitchFamily="18" charset="2"/>
              </a:rPr>
              <a:t>D</a:t>
            </a:r>
            <a:r>
              <a:rPr lang="en-US" dirty="0">
                <a:solidFill>
                  <a:schemeClr val="tx1"/>
                </a:solidFill>
                <a:latin typeface="Times" panose="02020603050405020304" pitchFamily="18" charset="0"/>
                <a:cs typeface="Times" panose="02020603050405020304" pitchFamily="18" charset="0"/>
              </a:rPr>
              <a:t>F</a:t>
            </a:r>
            <a:r>
              <a:rPr lang="en-US" baseline="30000" dirty="0">
                <a:solidFill>
                  <a:schemeClr val="tx1"/>
                </a:solidFill>
                <a:latin typeface="Times" panose="02020603050405020304" pitchFamily="18" charset="0"/>
                <a:cs typeface="Times" panose="02020603050405020304" pitchFamily="18" charset="0"/>
              </a:rPr>
              <a:t>2</a:t>
            </a:r>
            <a:r>
              <a:rPr lang="en-US" dirty="0"/>
              <a:t> = (|</a:t>
            </a:r>
            <a:r>
              <a:rPr lang="en-US" b="1" dirty="0">
                <a:solidFill>
                  <a:schemeClr val="tx1"/>
                </a:solidFill>
                <a:latin typeface="Times" panose="02020603050405020304" pitchFamily="18" charset="0"/>
                <a:cs typeface="Times" panose="02020603050405020304" pitchFamily="18" charset="0"/>
              </a:rPr>
              <a:t>B</a:t>
            </a:r>
            <a:r>
              <a:rPr lang="en-US" baseline="-25000" dirty="0">
                <a:solidFill>
                  <a:schemeClr val="tx1"/>
                </a:solidFill>
              </a:rPr>
              <a:t>FGM</a:t>
            </a:r>
            <a:r>
              <a:rPr lang="en-US" dirty="0"/>
              <a:t>| - </a:t>
            </a:r>
            <a:r>
              <a:rPr lang="en-US" i="1" dirty="0">
                <a:solidFill>
                  <a:schemeClr val="tx1"/>
                </a:solidFill>
                <a:latin typeface="Times" panose="02020603050405020304" pitchFamily="18" charset="0"/>
                <a:cs typeface="Times" panose="02020603050405020304" pitchFamily="18" charset="0"/>
              </a:rPr>
              <a:t>F</a:t>
            </a:r>
            <a:r>
              <a:rPr lang="en-US" baseline="-25000" dirty="0">
                <a:solidFill>
                  <a:schemeClr val="tx1"/>
                </a:solidFill>
                <a:latin typeface="Times" panose="02020603050405020304" pitchFamily="18" charset="0"/>
                <a:cs typeface="Times" panose="02020603050405020304" pitchFamily="18" charset="0"/>
              </a:rPr>
              <a:t>abs</a:t>
            </a:r>
            <a:r>
              <a:rPr lang="en-US" dirty="0"/>
              <a:t>)</a:t>
            </a:r>
            <a:r>
              <a:rPr lang="en-US" baseline="30000" dirty="0"/>
              <a:t>2 </a:t>
            </a:r>
            <a:r>
              <a:rPr lang="en-US" dirty="0"/>
              <a:t>&gt; </a:t>
            </a:r>
            <a:r>
              <a:rPr lang="en-US" sz="2000" dirty="0"/>
              <a:t>(provided availability of absolute scalar measurements </a:t>
            </a:r>
            <a:r>
              <a:rPr lang="en-US" sz="2000" i="1" dirty="0">
                <a:solidFill>
                  <a:schemeClr val="tx1"/>
                </a:solidFill>
                <a:latin typeface="Times" panose="02020603050405020304" pitchFamily="18" charset="0"/>
                <a:cs typeface="Times" panose="02020603050405020304" pitchFamily="18" charset="0"/>
              </a:rPr>
              <a:t>F</a:t>
            </a:r>
            <a:r>
              <a:rPr lang="en-US" sz="2000" baseline="-25000" dirty="0">
                <a:solidFill>
                  <a:schemeClr val="tx1"/>
                </a:solidFill>
                <a:latin typeface="Times" panose="02020603050405020304" pitchFamily="18" charset="0"/>
                <a:cs typeface="Times" panose="02020603050405020304" pitchFamily="18" charset="0"/>
              </a:rPr>
              <a:t>abs</a:t>
            </a:r>
            <a:r>
              <a:rPr lang="en-US" sz="2000" dirty="0"/>
              <a:t>)</a:t>
            </a:r>
            <a:endParaRPr lang="en-US" dirty="0"/>
          </a:p>
          <a:p>
            <a:pPr lvl="1"/>
            <a:r>
              <a:rPr lang="en-US" dirty="0">
                <a:solidFill>
                  <a:srgbClr val="00B050"/>
                </a:solidFill>
              </a:rPr>
              <a:t>Preferred solution for satellites that carry an absolute scalar instrument (Ørsted, CHAMP, Swarm)</a:t>
            </a:r>
          </a:p>
          <a:p>
            <a:pPr lvl="1"/>
            <a:r>
              <a:rPr lang="en-US" dirty="0">
                <a:solidFill>
                  <a:srgbClr val="00B050"/>
                </a:solidFill>
              </a:rPr>
              <a:t>Magnetic field intensity </a:t>
            </a:r>
            <a:r>
              <a:rPr lang="en-US" i="1" dirty="0">
                <a:solidFill>
                  <a:schemeClr val="tx1"/>
                </a:solidFill>
              </a:rPr>
              <a:t>F</a:t>
            </a:r>
            <a:r>
              <a:rPr lang="en-US" dirty="0">
                <a:solidFill>
                  <a:schemeClr val="tx1"/>
                </a:solidFill>
              </a:rPr>
              <a:t> </a:t>
            </a:r>
            <a:r>
              <a:rPr lang="en-US" dirty="0">
                <a:solidFill>
                  <a:srgbClr val="00B050"/>
                </a:solidFill>
              </a:rPr>
              <a:t>is less influenced by magnetic signature of ionospheric field-</a:t>
            </a:r>
            <a:r>
              <a:rPr lang="en-US" dirty="0" err="1">
                <a:solidFill>
                  <a:srgbClr val="00B050"/>
                </a:solidFill>
              </a:rPr>
              <a:t>algned</a:t>
            </a:r>
            <a:r>
              <a:rPr lang="en-US" dirty="0">
                <a:solidFill>
                  <a:srgbClr val="00B050"/>
                </a:solidFill>
              </a:rPr>
              <a:t> currents, thus data from polar latitudes can be included in calibration process</a:t>
            </a:r>
          </a:p>
          <a:p>
            <a:pPr lvl="1"/>
            <a:r>
              <a:rPr lang="en-US" dirty="0">
                <a:solidFill>
                  <a:srgbClr val="00B050"/>
                </a:solidFill>
              </a:rPr>
              <a:t>Usually much smaller rms misfit (factor 3 -5) than vector calibration</a:t>
            </a:r>
            <a:br>
              <a:rPr lang="en-US" dirty="0">
                <a:solidFill>
                  <a:srgbClr val="00B050"/>
                </a:solidFill>
              </a:rPr>
            </a:br>
            <a:r>
              <a:rPr lang="en-US" dirty="0">
                <a:solidFill>
                  <a:srgbClr val="00B050"/>
                </a:solidFill>
              </a:rPr>
              <a:t>Better estimation of </a:t>
            </a:r>
            <a:r>
              <a:rPr lang="en-US" i="1" dirty="0">
                <a:solidFill>
                  <a:schemeClr val="tx1"/>
                </a:solidFill>
              </a:rPr>
              <a:t>F</a:t>
            </a:r>
            <a:r>
              <a:rPr lang="en-US" dirty="0">
                <a:solidFill>
                  <a:srgbClr val="00B050"/>
                </a:solidFill>
              </a:rPr>
              <a:t> compared to vector calibration</a:t>
            </a:r>
          </a:p>
          <a:p>
            <a:pPr lvl="1"/>
            <a:r>
              <a:rPr lang="en-US" dirty="0">
                <a:solidFill>
                  <a:srgbClr val="FF0000"/>
                </a:solidFill>
              </a:rPr>
              <a:t>Less sensitive to calibration parameters: some parameters are poorly resolved, and Euler angles are completely unresolved </a:t>
            </a:r>
            <a:br>
              <a:rPr lang="en-US" dirty="0">
                <a:solidFill>
                  <a:srgbClr val="FF0000"/>
                </a:solidFill>
              </a:rPr>
            </a:br>
            <a:endParaRPr lang="en-US" dirty="0"/>
          </a:p>
          <a:p>
            <a:r>
              <a:rPr lang="en-GB" dirty="0"/>
              <a:t>Vector Calibration</a:t>
            </a:r>
            <a:br>
              <a:rPr lang="en-GB" dirty="0"/>
            </a:br>
            <a:r>
              <a:rPr lang="en-GB" dirty="0"/>
              <a:t>Estimation of </a:t>
            </a:r>
            <a:r>
              <a:rPr lang="en-GB" dirty="0">
                <a:solidFill>
                  <a:srgbClr val="C00000"/>
                </a:solidFill>
              </a:rPr>
              <a:t>9</a:t>
            </a:r>
            <a:r>
              <a:rPr lang="en-GB" dirty="0"/>
              <a:t> FGM parameters and </a:t>
            </a:r>
            <a:r>
              <a:rPr lang="en-GB" dirty="0">
                <a:solidFill>
                  <a:srgbClr val="C00000"/>
                </a:solidFill>
              </a:rPr>
              <a:t>3</a:t>
            </a:r>
            <a:r>
              <a:rPr lang="en-GB" dirty="0"/>
              <a:t> Euler angles (= </a:t>
            </a:r>
            <a:r>
              <a:rPr lang="en-GB" dirty="0">
                <a:solidFill>
                  <a:srgbClr val="C00000"/>
                </a:solidFill>
              </a:rPr>
              <a:t>12</a:t>
            </a:r>
            <a:r>
              <a:rPr lang="en-GB" dirty="0"/>
              <a:t> </a:t>
            </a:r>
            <a:r>
              <a:rPr lang="en-GB" dirty="0" err="1"/>
              <a:t>paremeters</a:t>
            </a:r>
            <a:r>
              <a:rPr lang="en-GB" dirty="0"/>
              <a:t>) </a:t>
            </a:r>
            <a:br>
              <a:rPr lang="en-GB" dirty="0"/>
            </a:br>
            <a:r>
              <a:rPr lang="en-GB" dirty="0"/>
              <a:t>by minimizing </a:t>
            </a:r>
            <a:r>
              <a:rPr lang="en-US" dirty="0"/>
              <a:t>of &lt; </a:t>
            </a:r>
            <a:r>
              <a:rPr lang="en-US" dirty="0">
                <a:solidFill>
                  <a:schemeClr val="tx1"/>
                </a:solidFill>
                <a:latin typeface="Symbol" panose="05050102010706020507" pitchFamily="18" charset="2"/>
              </a:rPr>
              <a:t>D</a:t>
            </a:r>
            <a:r>
              <a:rPr lang="en-US" b="1" dirty="0">
                <a:solidFill>
                  <a:schemeClr val="tx1"/>
                </a:solidFill>
                <a:latin typeface="Times" panose="02020603050405020304" pitchFamily="18" charset="0"/>
                <a:cs typeface="Times" panose="02020603050405020304" pitchFamily="18" charset="0"/>
              </a:rPr>
              <a:t>B</a:t>
            </a:r>
            <a:r>
              <a:rPr lang="en-US" baseline="30000" dirty="0">
                <a:solidFill>
                  <a:schemeClr val="tx1"/>
                </a:solidFill>
                <a:latin typeface="Times" panose="02020603050405020304" pitchFamily="18" charset="0"/>
                <a:cs typeface="Times" panose="02020603050405020304" pitchFamily="18" charset="0"/>
              </a:rPr>
              <a:t>2</a:t>
            </a:r>
            <a:r>
              <a:rPr lang="en-US" dirty="0"/>
              <a:t> = |</a:t>
            </a:r>
            <a:r>
              <a:rPr lang="en-US" b="1" dirty="0">
                <a:solidFill>
                  <a:schemeClr val="tx1"/>
                </a:solidFill>
                <a:latin typeface="Times" panose="02020603050405020304" pitchFamily="18" charset="0"/>
                <a:cs typeface="Times" panose="02020603050405020304" pitchFamily="18" charset="0"/>
              </a:rPr>
              <a:t>B</a:t>
            </a:r>
            <a:r>
              <a:rPr lang="en-US" baseline="-25000" dirty="0">
                <a:solidFill>
                  <a:schemeClr val="tx1"/>
                </a:solidFill>
              </a:rPr>
              <a:t>FGM</a:t>
            </a:r>
            <a:r>
              <a:rPr lang="en-US" dirty="0"/>
              <a:t> – </a:t>
            </a:r>
            <a:r>
              <a:rPr lang="en-US" b="1" dirty="0">
                <a:solidFill>
                  <a:schemeClr val="tx1"/>
                </a:solidFill>
                <a:latin typeface="Times" panose="02020603050405020304" pitchFamily="18" charset="0"/>
                <a:cs typeface="Times" panose="02020603050405020304" pitchFamily="18" charset="0"/>
              </a:rPr>
              <a:t>B</a:t>
            </a:r>
            <a:r>
              <a:rPr lang="en-US" baseline="-25000" dirty="0">
                <a:solidFill>
                  <a:schemeClr val="tx1"/>
                </a:solidFill>
              </a:rPr>
              <a:t>mod</a:t>
            </a:r>
            <a:r>
              <a:rPr lang="en-US" dirty="0">
                <a:solidFill>
                  <a:srgbClr val="0054CC"/>
                </a:solidFill>
              </a:rPr>
              <a:t>|</a:t>
            </a:r>
            <a:r>
              <a:rPr lang="en-US" baseline="30000" dirty="0">
                <a:solidFill>
                  <a:srgbClr val="0054CC"/>
                </a:solidFill>
              </a:rPr>
              <a:t>2</a:t>
            </a:r>
            <a:r>
              <a:rPr lang="en-US" dirty="0">
                <a:solidFill>
                  <a:srgbClr val="0054CC"/>
                </a:solidFill>
              </a:rPr>
              <a:t> &gt;</a:t>
            </a:r>
          </a:p>
          <a:p>
            <a:pPr lvl="1"/>
            <a:r>
              <a:rPr lang="en-US" dirty="0">
                <a:solidFill>
                  <a:srgbClr val="00B050"/>
                </a:solidFill>
              </a:rPr>
              <a:t>Preferred solution provided good model vector field </a:t>
            </a:r>
            <a:r>
              <a:rPr lang="en-US" b="1" dirty="0" err="1">
                <a:solidFill>
                  <a:schemeClr val="tx1"/>
                </a:solidFill>
              </a:rPr>
              <a:t>B</a:t>
            </a:r>
            <a:r>
              <a:rPr lang="en-US" baseline="-25000" dirty="0" err="1">
                <a:solidFill>
                  <a:schemeClr val="tx1"/>
                </a:solidFill>
              </a:rPr>
              <a:t>mod</a:t>
            </a:r>
            <a:r>
              <a:rPr lang="en-US" dirty="0">
                <a:solidFill>
                  <a:srgbClr val="00B050"/>
                </a:solidFill>
              </a:rPr>
              <a:t> is available and stable mounting of FGM and STR</a:t>
            </a:r>
          </a:p>
          <a:p>
            <a:pPr lvl="1"/>
            <a:r>
              <a:rPr lang="en-US" dirty="0">
                <a:solidFill>
                  <a:srgbClr val="FF0000"/>
                </a:solidFill>
              </a:rPr>
              <a:t>Less suitable for boom-mounted FGM mounted and satellite-mounted STR due to boom bending</a:t>
            </a:r>
            <a:br>
              <a:rPr lang="en-US" baseline="-25000" dirty="0"/>
            </a:br>
            <a:r>
              <a:rPr lang="en-US" dirty="0">
                <a:solidFill>
                  <a:schemeClr val="tx1"/>
                </a:solidFill>
                <a:latin typeface="Symbol" panose="05050102010706020507" pitchFamily="18" charset="2"/>
              </a:rPr>
              <a:t>D</a:t>
            </a:r>
            <a:r>
              <a:rPr lang="en-US" dirty="0">
                <a:solidFill>
                  <a:schemeClr val="tx1"/>
                </a:solidFill>
                <a:latin typeface="Times" panose="02020603050405020304" pitchFamily="18" charset="0"/>
                <a:cs typeface="Times" panose="02020603050405020304" pitchFamily="18" charset="0"/>
              </a:rPr>
              <a:t>F</a:t>
            </a:r>
            <a:r>
              <a:rPr lang="en-US" baseline="30000" dirty="0">
                <a:solidFill>
                  <a:schemeClr val="tx1"/>
                </a:solidFill>
                <a:latin typeface="Times" panose="02020603050405020304" pitchFamily="18" charset="0"/>
                <a:cs typeface="Times" panose="02020603050405020304" pitchFamily="18" charset="0"/>
              </a:rPr>
              <a:t>2</a:t>
            </a:r>
            <a:r>
              <a:rPr lang="en-US" dirty="0"/>
              <a:t> = (|</a:t>
            </a:r>
            <a:r>
              <a:rPr lang="en-US" b="1" dirty="0">
                <a:solidFill>
                  <a:schemeClr val="tx1"/>
                </a:solidFill>
                <a:latin typeface="Times" panose="02020603050405020304" pitchFamily="18" charset="0"/>
                <a:cs typeface="Times" panose="02020603050405020304" pitchFamily="18" charset="0"/>
              </a:rPr>
              <a:t>B</a:t>
            </a:r>
            <a:r>
              <a:rPr lang="en-US" baseline="-25000" dirty="0">
                <a:solidFill>
                  <a:schemeClr val="tx1"/>
                </a:solidFill>
              </a:rPr>
              <a:t>FGM</a:t>
            </a:r>
            <a:r>
              <a:rPr lang="en-US" dirty="0"/>
              <a:t>| - |</a:t>
            </a:r>
            <a:r>
              <a:rPr lang="en-US" b="1" dirty="0" err="1">
                <a:solidFill>
                  <a:schemeClr val="tx1"/>
                </a:solidFill>
                <a:latin typeface="Times" panose="02020603050405020304" pitchFamily="18" charset="0"/>
                <a:cs typeface="Times" panose="02020603050405020304" pitchFamily="18" charset="0"/>
              </a:rPr>
              <a:t>B</a:t>
            </a:r>
            <a:r>
              <a:rPr lang="en-US" baseline="-25000" dirty="0" err="1">
                <a:solidFill>
                  <a:schemeClr val="tx1"/>
                </a:solidFill>
              </a:rPr>
              <a:t>mod</a:t>
            </a:r>
            <a:r>
              <a:rPr lang="en-US" dirty="0"/>
              <a:t>|)</a:t>
            </a:r>
            <a:r>
              <a:rPr lang="en-US" baseline="30000" dirty="0"/>
              <a:t>2</a:t>
            </a:r>
            <a:r>
              <a:rPr lang="en-US" dirty="0"/>
              <a:t> </a:t>
            </a:r>
            <a:endParaRPr lang="en-GB" dirty="0"/>
          </a:p>
        </p:txBody>
      </p:sp>
      <p:sp>
        <p:nvSpPr>
          <p:cNvPr id="8" name="Oval 7">
            <a:extLst>
              <a:ext uri="{FF2B5EF4-FFF2-40B4-BE49-F238E27FC236}">
                <a16:creationId xmlns:a16="http://schemas.microsoft.com/office/drawing/2014/main" id="{8AE5DA93-78C1-4B4D-934B-C1C2DEFB6839}"/>
              </a:ext>
            </a:extLst>
          </p:cNvPr>
          <p:cNvSpPr/>
          <p:nvPr/>
        </p:nvSpPr>
        <p:spPr bwMode="auto">
          <a:xfrm>
            <a:off x="5159896" y="5053141"/>
            <a:ext cx="792088" cy="725518"/>
          </a:xfrm>
          <a:prstGeom prst="ellipse">
            <a:avLst/>
          </a:prstGeom>
          <a:noFill/>
          <a:ln w="4445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ahoma" pitchFamily="34" charset="0"/>
            </a:endParaRPr>
          </a:p>
        </p:txBody>
      </p:sp>
      <p:sp>
        <p:nvSpPr>
          <p:cNvPr id="9" name="Oval 8">
            <a:extLst>
              <a:ext uri="{FF2B5EF4-FFF2-40B4-BE49-F238E27FC236}">
                <a16:creationId xmlns:a16="http://schemas.microsoft.com/office/drawing/2014/main" id="{B4DD2796-7EFB-4F1B-BEC1-09AAC0D75555}"/>
              </a:ext>
            </a:extLst>
          </p:cNvPr>
          <p:cNvSpPr/>
          <p:nvPr/>
        </p:nvSpPr>
        <p:spPr bwMode="auto">
          <a:xfrm>
            <a:off x="9336360" y="1075787"/>
            <a:ext cx="1080120" cy="725518"/>
          </a:xfrm>
          <a:prstGeom prst="ellipse">
            <a:avLst/>
          </a:prstGeom>
          <a:noFill/>
          <a:ln w="4445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ahoma" pitchFamily="34" charset="0"/>
            </a:endParaRPr>
          </a:p>
        </p:txBody>
      </p:sp>
      <p:cxnSp>
        <p:nvCxnSpPr>
          <p:cNvPr id="11" name="Straight Arrow Connector 10">
            <a:extLst>
              <a:ext uri="{FF2B5EF4-FFF2-40B4-BE49-F238E27FC236}">
                <a16:creationId xmlns:a16="http://schemas.microsoft.com/office/drawing/2014/main" id="{0A6D18E9-23C0-4415-9D6B-6C0C68EB87B1}"/>
              </a:ext>
            </a:extLst>
          </p:cNvPr>
          <p:cNvCxnSpPr>
            <a:cxnSpLocks/>
            <a:stCxn id="9" idx="3"/>
            <a:endCxn id="8" idx="7"/>
          </p:cNvCxnSpPr>
          <p:nvPr/>
        </p:nvCxnSpPr>
        <p:spPr bwMode="auto">
          <a:xfrm flipH="1">
            <a:off x="5835985" y="1695055"/>
            <a:ext cx="3658555" cy="3464336"/>
          </a:xfrm>
          <a:prstGeom prst="straightConnector1">
            <a:avLst/>
          </a:prstGeom>
          <a:ln w="41275">
            <a:solidFill>
              <a:srgbClr val="FFC000"/>
            </a:solidFill>
            <a:headEnd type="triangle" w="lg" len="lg"/>
            <a:tailEnd type="triangle" w="lg" len="lg"/>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7DFD1A24-DB5A-4241-A5F8-DF598D9C1AC6}"/>
              </a:ext>
            </a:extLst>
          </p:cNvPr>
          <p:cNvSpPr txBox="1"/>
          <p:nvPr/>
        </p:nvSpPr>
        <p:spPr>
          <a:xfrm>
            <a:off x="3791744" y="2090172"/>
            <a:ext cx="6624736" cy="2677656"/>
          </a:xfrm>
          <a:prstGeom prst="rect">
            <a:avLst/>
          </a:prstGeom>
          <a:solidFill>
            <a:srgbClr val="FFC000"/>
          </a:solidFill>
          <a:effectLst>
            <a:outerShdw blurRad="63500" sx="102000" sy="102000" algn="ctr" rotWithShape="0">
              <a:prstClr val="black">
                <a:alpha val="40000"/>
              </a:prstClr>
            </a:outerShdw>
          </a:effectLst>
        </p:spPr>
        <p:txBody>
          <a:bodyPr wrap="square" rtlCol="0">
            <a:spAutoFit/>
          </a:bodyPr>
          <a:lstStyle/>
          <a:p>
            <a:r>
              <a:rPr lang="en-GB" dirty="0"/>
              <a:t>Good model values </a:t>
            </a:r>
            <a:r>
              <a:rPr lang="en-GB" b="1" dirty="0" err="1"/>
              <a:t>B</a:t>
            </a:r>
            <a:r>
              <a:rPr lang="en-GB" baseline="-25000" dirty="0" err="1"/>
              <a:t>mod</a:t>
            </a:r>
            <a:r>
              <a:rPr lang="en-GB" dirty="0"/>
              <a:t> or </a:t>
            </a:r>
            <a:r>
              <a:rPr lang="en-GB" dirty="0" err="1"/>
              <a:t>F</a:t>
            </a:r>
            <a:r>
              <a:rPr lang="en-GB" baseline="-25000" dirty="0" err="1"/>
              <a:t>mod</a:t>
            </a:r>
            <a:r>
              <a:rPr lang="en-GB" dirty="0"/>
              <a:t> = |</a:t>
            </a:r>
            <a:r>
              <a:rPr lang="en-GB" b="1" dirty="0" err="1"/>
              <a:t>B</a:t>
            </a:r>
            <a:r>
              <a:rPr lang="en-GB" baseline="-25000" dirty="0" err="1"/>
              <a:t>mod</a:t>
            </a:r>
            <a:r>
              <a:rPr lang="en-GB" dirty="0"/>
              <a:t>| are required to calibrate magnetometer on satellites without absolute scalar magnetometer</a:t>
            </a:r>
          </a:p>
          <a:p>
            <a:r>
              <a:rPr lang="en-GB" dirty="0"/>
              <a:t>For that we use CHAOS-7 model predictions (core, crust, magnetosphere + induced) calculated for the time and position of each data point</a:t>
            </a:r>
          </a:p>
        </p:txBody>
      </p:sp>
    </p:spTree>
    <p:extLst>
      <p:ext uri="{BB962C8B-B14F-4D97-AF65-F5344CB8AC3E}">
        <p14:creationId xmlns:p14="http://schemas.microsoft.com/office/powerpoint/2010/main" val="262879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Scalar Calibration vs Vector Calibration</a:t>
            </a:r>
          </a:p>
        </p:txBody>
      </p:sp>
      <p:sp>
        <p:nvSpPr>
          <p:cNvPr id="3" name="Content Placeholder 2"/>
          <p:cNvSpPr>
            <a:spLocks noGrp="1"/>
          </p:cNvSpPr>
          <p:nvPr>
            <p:ph idx="1"/>
          </p:nvPr>
        </p:nvSpPr>
        <p:spPr>
          <a:xfrm>
            <a:off x="334434" y="836712"/>
            <a:ext cx="11857566" cy="5040560"/>
          </a:xfrm>
        </p:spPr>
        <p:txBody>
          <a:bodyPr/>
          <a:lstStyle/>
          <a:p>
            <a:r>
              <a:rPr lang="en-GB" dirty="0"/>
              <a:t>Scalar Calibration</a:t>
            </a:r>
            <a:br>
              <a:rPr lang="en-GB" dirty="0"/>
            </a:br>
            <a:r>
              <a:rPr lang="en-GB" dirty="0"/>
              <a:t>Estimation of </a:t>
            </a:r>
            <a:r>
              <a:rPr lang="en-GB" dirty="0">
                <a:solidFill>
                  <a:srgbClr val="C00000"/>
                </a:solidFill>
              </a:rPr>
              <a:t>9</a:t>
            </a:r>
            <a:r>
              <a:rPr lang="en-GB" dirty="0"/>
              <a:t> FGM parameters by minimizing &lt; </a:t>
            </a:r>
            <a:r>
              <a:rPr lang="en-US" dirty="0">
                <a:solidFill>
                  <a:schemeClr val="tx1"/>
                </a:solidFill>
                <a:latin typeface="Symbol" panose="05050102010706020507" pitchFamily="18" charset="2"/>
              </a:rPr>
              <a:t>D</a:t>
            </a:r>
            <a:r>
              <a:rPr lang="en-US" dirty="0">
                <a:solidFill>
                  <a:schemeClr val="tx1"/>
                </a:solidFill>
                <a:latin typeface="Times" panose="02020603050405020304" pitchFamily="18" charset="0"/>
                <a:cs typeface="Times" panose="02020603050405020304" pitchFamily="18" charset="0"/>
              </a:rPr>
              <a:t>F</a:t>
            </a:r>
            <a:r>
              <a:rPr lang="en-US" baseline="30000" dirty="0">
                <a:solidFill>
                  <a:schemeClr val="tx1"/>
                </a:solidFill>
                <a:latin typeface="Times" panose="02020603050405020304" pitchFamily="18" charset="0"/>
                <a:cs typeface="Times" panose="02020603050405020304" pitchFamily="18" charset="0"/>
              </a:rPr>
              <a:t>2</a:t>
            </a:r>
            <a:r>
              <a:rPr lang="en-US" dirty="0"/>
              <a:t> = (|</a:t>
            </a:r>
            <a:r>
              <a:rPr lang="en-US" b="1" dirty="0">
                <a:solidFill>
                  <a:schemeClr val="tx1"/>
                </a:solidFill>
                <a:latin typeface="Times" panose="02020603050405020304" pitchFamily="18" charset="0"/>
                <a:cs typeface="Times" panose="02020603050405020304" pitchFamily="18" charset="0"/>
              </a:rPr>
              <a:t>B</a:t>
            </a:r>
            <a:r>
              <a:rPr lang="en-US" baseline="-25000" dirty="0">
                <a:solidFill>
                  <a:schemeClr val="tx1"/>
                </a:solidFill>
              </a:rPr>
              <a:t>FGM</a:t>
            </a:r>
            <a:r>
              <a:rPr lang="en-US" dirty="0"/>
              <a:t>| - |</a:t>
            </a:r>
            <a:r>
              <a:rPr lang="en-US" b="1" dirty="0" err="1">
                <a:solidFill>
                  <a:schemeClr val="tx1"/>
                </a:solidFill>
                <a:latin typeface="Times" panose="02020603050405020304" pitchFamily="18" charset="0"/>
                <a:cs typeface="Times" panose="02020603050405020304" pitchFamily="18" charset="0"/>
              </a:rPr>
              <a:t>B</a:t>
            </a:r>
            <a:r>
              <a:rPr lang="en-US" baseline="-25000" dirty="0" err="1">
                <a:solidFill>
                  <a:schemeClr val="tx1"/>
                </a:solidFill>
              </a:rPr>
              <a:t>mod</a:t>
            </a:r>
            <a:r>
              <a:rPr lang="en-US" dirty="0"/>
              <a:t>|)</a:t>
            </a:r>
            <a:r>
              <a:rPr lang="en-US" baseline="30000" dirty="0"/>
              <a:t>2</a:t>
            </a:r>
            <a:r>
              <a:rPr lang="en-US" dirty="0"/>
              <a:t> &gt;</a:t>
            </a:r>
            <a:br>
              <a:rPr lang="en-US" dirty="0"/>
            </a:br>
            <a:r>
              <a:rPr lang="en-US" dirty="0"/>
              <a:t>or &lt; </a:t>
            </a:r>
            <a:r>
              <a:rPr lang="en-US" dirty="0">
                <a:solidFill>
                  <a:schemeClr val="tx1"/>
                </a:solidFill>
                <a:latin typeface="Symbol" panose="05050102010706020507" pitchFamily="18" charset="2"/>
              </a:rPr>
              <a:t>D</a:t>
            </a:r>
            <a:r>
              <a:rPr lang="en-US" dirty="0">
                <a:solidFill>
                  <a:schemeClr val="tx1"/>
                </a:solidFill>
                <a:latin typeface="Times" panose="02020603050405020304" pitchFamily="18" charset="0"/>
                <a:cs typeface="Times" panose="02020603050405020304" pitchFamily="18" charset="0"/>
              </a:rPr>
              <a:t>F</a:t>
            </a:r>
            <a:r>
              <a:rPr lang="en-US" baseline="30000" dirty="0">
                <a:solidFill>
                  <a:schemeClr val="tx1"/>
                </a:solidFill>
                <a:latin typeface="Times" panose="02020603050405020304" pitchFamily="18" charset="0"/>
                <a:cs typeface="Times" panose="02020603050405020304" pitchFamily="18" charset="0"/>
              </a:rPr>
              <a:t>2</a:t>
            </a:r>
            <a:r>
              <a:rPr lang="en-US" dirty="0"/>
              <a:t> = (|</a:t>
            </a:r>
            <a:r>
              <a:rPr lang="en-US" b="1" dirty="0">
                <a:solidFill>
                  <a:schemeClr val="tx1"/>
                </a:solidFill>
                <a:latin typeface="Times" panose="02020603050405020304" pitchFamily="18" charset="0"/>
                <a:cs typeface="Times" panose="02020603050405020304" pitchFamily="18" charset="0"/>
              </a:rPr>
              <a:t>B</a:t>
            </a:r>
            <a:r>
              <a:rPr lang="en-US" baseline="-25000" dirty="0">
                <a:solidFill>
                  <a:schemeClr val="tx1"/>
                </a:solidFill>
              </a:rPr>
              <a:t>FGM</a:t>
            </a:r>
            <a:r>
              <a:rPr lang="en-US" dirty="0"/>
              <a:t>| - </a:t>
            </a:r>
            <a:r>
              <a:rPr lang="en-US" i="1" dirty="0">
                <a:solidFill>
                  <a:schemeClr val="tx1"/>
                </a:solidFill>
                <a:latin typeface="Times" panose="02020603050405020304" pitchFamily="18" charset="0"/>
                <a:cs typeface="Times" panose="02020603050405020304" pitchFamily="18" charset="0"/>
              </a:rPr>
              <a:t>F</a:t>
            </a:r>
            <a:r>
              <a:rPr lang="en-US" baseline="-25000" dirty="0">
                <a:solidFill>
                  <a:schemeClr val="tx1"/>
                </a:solidFill>
                <a:latin typeface="Times" panose="02020603050405020304" pitchFamily="18" charset="0"/>
                <a:cs typeface="Times" panose="02020603050405020304" pitchFamily="18" charset="0"/>
              </a:rPr>
              <a:t>abs</a:t>
            </a:r>
            <a:r>
              <a:rPr lang="en-US" dirty="0"/>
              <a:t>)</a:t>
            </a:r>
            <a:r>
              <a:rPr lang="en-US" baseline="30000" dirty="0"/>
              <a:t>2 </a:t>
            </a:r>
            <a:r>
              <a:rPr lang="en-US" dirty="0"/>
              <a:t>&gt; </a:t>
            </a:r>
            <a:r>
              <a:rPr lang="en-US" sz="2000" dirty="0"/>
              <a:t>(provided availability of absolute scalar measurements </a:t>
            </a:r>
            <a:r>
              <a:rPr lang="en-US" sz="2000" i="1" dirty="0">
                <a:solidFill>
                  <a:schemeClr val="tx1"/>
                </a:solidFill>
                <a:latin typeface="Times" panose="02020603050405020304" pitchFamily="18" charset="0"/>
                <a:cs typeface="Times" panose="02020603050405020304" pitchFamily="18" charset="0"/>
              </a:rPr>
              <a:t>F</a:t>
            </a:r>
            <a:r>
              <a:rPr lang="en-US" sz="2000" baseline="-25000" dirty="0">
                <a:solidFill>
                  <a:schemeClr val="tx1"/>
                </a:solidFill>
                <a:latin typeface="Times" panose="02020603050405020304" pitchFamily="18" charset="0"/>
                <a:cs typeface="Times" panose="02020603050405020304" pitchFamily="18" charset="0"/>
              </a:rPr>
              <a:t>abs</a:t>
            </a:r>
            <a:r>
              <a:rPr lang="en-US" sz="2000" dirty="0"/>
              <a:t>)</a:t>
            </a:r>
            <a:endParaRPr lang="en-US" dirty="0"/>
          </a:p>
          <a:p>
            <a:pPr lvl="1"/>
            <a:r>
              <a:rPr lang="en-US" dirty="0">
                <a:solidFill>
                  <a:srgbClr val="00B050"/>
                </a:solidFill>
              </a:rPr>
              <a:t>Preferred solution for satellites that carry an absolute scalar instrument (Ørsted, CHAMP, Swarm)</a:t>
            </a:r>
          </a:p>
          <a:p>
            <a:pPr lvl="1"/>
            <a:r>
              <a:rPr lang="en-US" dirty="0">
                <a:solidFill>
                  <a:srgbClr val="00B050"/>
                </a:solidFill>
              </a:rPr>
              <a:t>Magnetic field intensity </a:t>
            </a:r>
            <a:r>
              <a:rPr lang="en-US" i="1" dirty="0">
                <a:solidFill>
                  <a:schemeClr val="tx1"/>
                </a:solidFill>
              </a:rPr>
              <a:t>F</a:t>
            </a:r>
            <a:r>
              <a:rPr lang="en-US" dirty="0">
                <a:solidFill>
                  <a:schemeClr val="tx1"/>
                </a:solidFill>
              </a:rPr>
              <a:t> </a:t>
            </a:r>
            <a:r>
              <a:rPr lang="en-US" dirty="0">
                <a:solidFill>
                  <a:srgbClr val="00B050"/>
                </a:solidFill>
              </a:rPr>
              <a:t>is less influenced by magnetic signature of ionospheric field-</a:t>
            </a:r>
            <a:r>
              <a:rPr lang="en-US" dirty="0" err="1">
                <a:solidFill>
                  <a:srgbClr val="00B050"/>
                </a:solidFill>
              </a:rPr>
              <a:t>algned</a:t>
            </a:r>
            <a:r>
              <a:rPr lang="en-US" dirty="0">
                <a:solidFill>
                  <a:srgbClr val="00B050"/>
                </a:solidFill>
              </a:rPr>
              <a:t> currents, thus data from polar latitudes can be included in calibration process</a:t>
            </a:r>
          </a:p>
          <a:p>
            <a:pPr lvl="1"/>
            <a:r>
              <a:rPr lang="en-US" dirty="0">
                <a:solidFill>
                  <a:srgbClr val="00B050"/>
                </a:solidFill>
              </a:rPr>
              <a:t>Usually much smaller rms misfit (factor 3 -5) than vector calibration</a:t>
            </a:r>
            <a:br>
              <a:rPr lang="en-US" dirty="0">
                <a:solidFill>
                  <a:srgbClr val="00B050"/>
                </a:solidFill>
              </a:rPr>
            </a:br>
            <a:r>
              <a:rPr lang="en-US" dirty="0">
                <a:solidFill>
                  <a:srgbClr val="00B050"/>
                </a:solidFill>
              </a:rPr>
              <a:t>Better estimation of </a:t>
            </a:r>
            <a:r>
              <a:rPr lang="en-US" i="1" dirty="0">
                <a:solidFill>
                  <a:schemeClr val="tx1"/>
                </a:solidFill>
              </a:rPr>
              <a:t>F</a:t>
            </a:r>
            <a:r>
              <a:rPr lang="en-US" dirty="0">
                <a:solidFill>
                  <a:srgbClr val="00B050"/>
                </a:solidFill>
              </a:rPr>
              <a:t> compared to vector calibration</a:t>
            </a:r>
          </a:p>
          <a:p>
            <a:pPr lvl="1"/>
            <a:r>
              <a:rPr lang="en-US" dirty="0">
                <a:solidFill>
                  <a:srgbClr val="FF0000"/>
                </a:solidFill>
              </a:rPr>
              <a:t>Less sensitive to calibration parameters: some parameters are poorly resolved, and Euler angles are completely unresolved </a:t>
            </a:r>
            <a:br>
              <a:rPr lang="en-US" dirty="0">
                <a:solidFill>
                  <a:srgbClr val="FF0000"/>
                </a:solidFill>
              </a:rPr>
            </a:br>
            <a:endParaRPr lang="en-US" dirty="0"/>
          </a:p>
          <a:p>
            <a:r>
              <a:rPr lang="en-GB" dirty="0"/>
              <a:t>Vector Calibration</a:t>
            </a:r>
            <a:br>
              <a:rPr lang="en-GB" dirty="0"/>
            </a:br>
            <a:r>
              <a:rPr lang="en-GB" dirty="0"/>
              <a:t>Estimation of </a:t>
            </a:r>
            <a:r>
              <a:rPr lang="en-GB" dirty="0">
                <a:solidFill>
                  <a:srgbClr val="C00000"/>
                </a:solidFill>
              </a:rPr>
              <a:t>9</a:t>
            </a:r>
            <a:r>
              <a:rPr lang="en-GB" dirty="0"/>
              <a:t> FGM parameters and </a:t>
            </a:r>
            <a:r>
              <a:rPr lang="en-GB" dirty="0">
                <a:solidFill>
                  <a:srgbClr val="C00000"/>
                </a:solidFill>
              </a:rPr>
              <a:t>3</a:t>
            </a:r>
            <a:r>
              <a:rPr lang="en-GB" dirty="0"/>
              <a:t> Euler angles (= </a:t>
            </a:r>
            <a:r>
              <a:rPr lang="en-GB" dirty="0">
                <a:solidFill>
                  <a:srgbClr val="C00000"/>
                </a:solidFill>
              </a:rPr>
              <a:t>12</a:t>
            </a:r>
            <a:r>
              <a:rPr lang="en-GB" dirty="0"/>
              <a:t> </a:t>
            </a:r>
            <a:r>
              <a:rPr lang="en-GB" dirty="0" err="1"/>
              <a:t>paremeters</a:t>
            </a:r>
            <a:r>
              <a:rPr lang="en-GB" dirty="0"/>
              <a:t>) </a:t>
            </a:r>
            <a:br>
              <a:rPr lang="en-GB" dirty="0"/>
            </a:br>
            <a:r>
              <a:rPr lang="en-GB" dirty="0"/>
              <a:t>by minimizing </a:t>
            </a:r>
            <a:r>
              <a:rPr lang="en-US" dirty="0"/>
              <a:t>of &lt; </a:t>
            </a:r>
            <a:r>
              <a:rPr lang="en-US" dirty="0">
                <a:solidFill>
                  <a:schemeClr val="tx1"/>
                </a:solidFill>
                <a:latin typeface="Symbol" panose="05050102010706020507" pitchFamily="18" charset="2"/>
              </a:rPr>
              <a:t>D</a:t>
            </a:r>
            <a:r>
              <a:rPr lang="en-US" b="1" dirty="0">
                <a:solidFill>
                  <a:schemeClr val="tx1"/>
                </a:solidFill>
                <a:latin typeface="Times" panose="02020603050405020304" pitchFamily="18" charset="0"/>
                <a:cs typeface="Times" panose="02020603050405020304" pitchFamily="18" charset="0"/>
              </a:rPr>
              <a:t>B</a:t>
            </a:r>
            <a:r>
              <a:rPr lang="en-US" baseline="30000" dirty="0">
                <a:solidFill>
                  <a:schemeClr val="tx1"/>
                </a:solidFill>
                <a:latin typeface="Times" panose="02020603050405020304" pitchFamily="18" charset="0"/>
                <a:cs typeface="Times" panose="02020603050405020304" pitchFamily="18" charset="0"/>
              </a:rPr>
              <a:t>2</a:t>
            </a:r>
            <a:r>
              <a:rPr lang="en-US" dirty="0"/>
              <a:t> = |</a:t>
            </a:r>
            <a:r>
              <a:rPr lang="en-US" b="1" dirty="0">
                <a:solidFill>
                  <a:schemeClr val="tx1"/>
                </a:solidFill>
                <a:latin typeface="Times" panose="02020603050405020304" pitchFamily="18" charset="0"/>
                <a:cs typeface="Times" panose="02020603050405020304" pitchFamily="18" charset="0"/>
              </a:rPr>
              <a:t>B</a:t>
            </a:r>
            <a:r>
              <a:rPr lang="en-US" baseline="-25000" dirty="0">
                <a:solidFill>
                  <a:schemeClr val="tx1"/>
                </a:solidFill>
              </a:rPr>
              <a:t>FGM</a:t>
            </a:r>
            <a:r>
              <a:rPr lang="en-US" dirty="0"/>
              <a:t> – </a:t>
            </a:r>
            <a:r>
              <a:rPr lang="en-US" b="1" dirty="0">
                <a:solidFill>
                  <a:schemeClr val="tx1"/>
                </a:solidFill>
                <a:latin typeface="Times" panose="02020603050405020304" pitchFamily="18" charset="0"/>
                <a:cs typeface="Times" panose="02020603050405020304" pitchFamily="18" charset="0"/>
              </a:rPr>
              <a:t>B</a:t>
            </a:r>
            <a:r>
              <a:rPr lang="en-US" baseline="-25000" dirty="0">
                <a:solidFill>
                  <a:schemeClr val="tx1"/>
                </a:solidFill>
              </a:rPr>
              <a:t>mod</a:t>
            </a:r>
            <a:r>
              <a:rPr lang="en-US" dirty="0">
                <a:solidFill>
                  <a:srgbClr val="0054CC"/>
                </a:solidFill>
              </a:rPr>
              <a:t>|</a:t>
            </a:r>
            <a:r>
              <a:rPr lang="en-US" baseline="30000" dirty="0">
                <a:solidFill>
                  <a:srgbClr val="0054CC"/>
                </a:solidFill>
              </a:rPr>
              <a:t>2</a:t>
            </a:r>
            <a:r>
              <a:rPr lang="en-US" dirty="0">
                <a:solidFill>
                  <a:srgbClr val="0054CC"/>
                </a:solidFill>
              </a:rPr>
              <a:t> &gt;</a:t>
            </a:r>
          </a:p>
          <a:p>
            <a:pPr lvl="1"/>
            <a:r>
              <a:rPr lang="en-US" dirty="0">
                <a:solidFill>
                  <a:srgbClr val="00B050"/>
                </a:solidFill>
              </a:rPr>
              <a:t>Preferred solution provided good model vector field </a:t>
            </a:r>
            <a:r>
              <a:rPr lang="en-US" b="1" dirty="0" err="1">
                <a:solidFill>
                  <a:schemeClr val="tx1"/>
                </a:solidFill>
              </a:rPr>
              <a:t>B</a:t>
            </a:r>
            <a:r>
              <a:rPr lang="en-US" baseline="-25000" dirty="0" err="1">
                <a:solidFill>
                  <a:schemeClr val="tx1"/>
                </a:solidFill>
              </a:rPr>
              <a:t>mod</a:t>
            </a:r>
            <a:r>
              <a:rPr lang="en-US" dirty="0">
                <a:solidFill>
                  <a:srgbClr val="00B050"/>
                </a:solidFill>
              </a:rPr>
              <a:t> is available and stable mounting of FGM and STR</a:t>
            </a:r>
          </a:p>
          <a:p>
            <a:pPr lvl="1"/>
            <a:r>
              <a:rPr lang="en-US" dirty="0">
                <a:solidFill>
                  <a:srgbClr val="FF0000"/>
                </a:solidFill>
              </a:rPr>
              <a:t>Less suitable for boom-mounted FGM mounted and satellite-mounted STR due to boom bending</a:t>
            </a:r>
            <a:br>
              <a:rPr lang="en-US" baseline="-25000" dirty="0"/>
            </a:br>
            <a:endParaRPr lang="en-GB" dirty="0"/>
          </a:p>
        </p:txBody>
      </p:sp>
      <p:sp>
        <p:nvSpPr>
          <p:cNvPr id="6" name="TextBox 5">
            <a:extLst>
              <a:ext uri="{FF2B5EF4-FFF2-40B4-BE49-F238E27FC236}">
                <a16:creationId xmlns:a16="http://schemas.microsoft.com/office/drawing/2014/main" id="{C5656A93-AAC9-42D4-8AEA-40EB596C1EA7}"/>
              </a:ext>
            </a:extLst>
          </p:cNvPr>
          <p:cNvSpPr txBox="1"/>
          <p:nvPr/>
        </p:nvSpPr>
        <p:spPr>
          <a:xfrm>
            <a:off x="4079776" y="4581128"/>
            <a:ext cx="6624736" cy="769441"/>
          </a:xfrm>
          <a:prstGeom prst="rect">
            <a:avLst/>
          </a:prstGeom>
          <a:solidFill>
            <a:srgbClr val="FFC000"/>
          </a:solidFill>
          <a:effectLst>
            <a:outerShdw blurRad="63500" sx="102000" sy="102000" algn="ctr" rotWithShape="0">
              <a:prstClr val="black">
                <a:alpha val="40000"/>
              </a:prstClr>
            </a:outerShdw>
          </a:effectLst>
        </p:spPr>
        <p:txBody>
          <a:bodyPr wrap="square" rtlCol="0">
            <a:spAutoFit/>
          </a:bodyPr>
          <a:lstStyle/>
          <a:p>
            <a:r>
              <a:rPr lang="da-DK" dirty="0"/>
              <a:t>CryoSat-2: </a:t>
            </a:r>
            <a:r>
              <a:rPr lang="da-DK" dirty="0" err="1"/>
              <a:t>vector</a:t>
            </a:r>
            <a:r>
              <a:rPr lang="da-DK" dirty="0"/>
              <a:t> </a:t>
            </a:r>
            <a:r>
              <a:rPr lang="da-DK" dirty="0" err="1"/>
              <a:t>calibration</a:t>
            </a:r>
            <a:br>
              <a:rPr lang="da-DK" dirty="0"/>
            </a:br>
            <a:r>
              <a:rPr lang="da-DK" sz="2000" dirty="0"/>
              <a:t>(</a:t>
            </a:r>
            <a:r>
              <a:rPr lang="da-DK" sz="2000" dirty="0" err="1"/>
              <a:t>possible</a:t>
            </a:r>
            <a:r>
              <a:rPr lang="da-DK" sz="2000" dirty="0"/>
              <a:t> </a:t>
            </a:r>
            <a:r>
              <a:rPr lang="da-DK" sz="2000" dirty="0" err="1"/>
              <a:t>because</a:t>
            </a:r>
            <a:r>
              <a:rPr lang="da-DK" sz="2000" dirty="0"/>
              <a:t> of body-</a:t>
            </a:r>
            <a:r>
              <a:rPr lang="da-DK" sz="2000" dirty="0" err="1"/>
              <a:t>mounted</a:t>
            </a:r>
            <a:r>
              <a:rPr lang="da-DK" sz="2000" dirty="0"/>
              <a:t> FGM and STR)</a:t>
            </a:r>
            <a:endParaRPr lang="en-GB" dirty="0"/>
          </a:p>
        </p:txBody>
      </p:sp>
      <p:sp>
        <p:nvSpPr>
          <p:cNvPr id="7" name="TextBox 6">
            <a:extLst>
              <a:ext uri="{FF2B5EF4-FFF2-40B4-BE49-F238E27FC236}">
                <a16:creationId xmlns:a16="http://schemas.microsoft.com/office/drawing/2014/main" id="{7DFD1A24-DB5A-4241-A5F8-DF598D9C1AC6}"/>
              </a:ext>
            </a:extLst>
          </p:cNvPr>
          <p:cNvSpPr txBox="1"/>
          <p:nvPr/>
        </p:nvSpPr>
        <p:spPr>
          <a:xfrm>
            <a:off x="4079776" y="3094852"/>
            <a:ext cx="6624736" cy="1077218"/>
          </a:xfrm>
          <a:prstGeom prst="rect">
            <a:avLst/>
          </a:prstGeom>
          <a:solidFill>
            <a:srgbClr val="FFC000"/>
          </a:solidFill>
          <a:effectLst>
            <a:outerShdw blurRad="63500" sx="102000" sy="102000" algn="ctr" rotWithShape="0">
              <a:prstClr val="black">
                <a:alpha val="40000"/>
              </a:prstClr>
            </a:outerShdw>
          </a:effectLst>
        </p:spPr>
        <p:txBody>
          <a:bodyPr wrap="square" rtlCol="0">
            <a:spAutoFit/>
          </a:bodyPr>
          <a:lstStyle/>
          <a:p>
            <a:r>
              <a:rPr lang="da-DK" dirty="0"/>
              <a:t>GRACE: </a:t>
            </a:r>
            <a:r>
              <a:rPr lang="da-DK" dirty="0" err="1"/>
              <a:t>combined</a:t>
            </a:r>
            <a:r>
              <a:rPr lang="da-DK" dirty="0"/>
              <a:t> </a:t>
            </a:r>
            <a:r>
              <a:rPr lang="da-DK" dirty="0" err="1"/>
              <a:t>scalar</a:t>
            </a:r>
            <a:r>
              <a:rPr lang="da-DK" dirty="0"/>
              <a:t> and </a:t>
            </a:r>
            <a:r>
              <a:rPr lang="da-DK" dirty="0" err="1"/>
              <a:t>vector</a:t>
            </a:r>
            <a:r>
              <a:rPr lang="da-DK" dirty="0"/>
              <a:t> </a:t>
            </a:r>
            <a:r>
              <a:rPr lang="da-DK" dirty="0" err="1"/>
              <a:t>calibration</a:t>
            </a:r>
            <a:br>
              <a:rPr lang="da-DK" dirty="0"/>
            </a:br>
            <a:r>
              <a:rPr lang="da-DK" sz="2000" dirty="0"/>
              <a:t>(</a:t>
            </a:r>
            <a:r>
              <a:rPr lang="da-DK" sz="2000" dirty="0" err="1"/>
              <a:t>vector</a:t>
            </a:r>
            <a:r>
              <a:rPr lang="da-DK" sz="2000" dirty="0"/>
              <a:t> </a:t>
            </a:r>
            <a:r>
              <a:rPr lang="da-DK" sz="2000" dirty="0" err="1"/>
              <a:t>calibration</a:t>
            </a:r>
            <a:r>
              <a:rPr lang="da-DK" sz="2000" dirty="0"/>
              <a:t> </a:t>
            </a:r>
            <a:r>
              <a:rPr lang="da-DK" sz="2000" dirty="0" err="1"/>
              <a:t>alone</a:t>
            </a:r>
            <a:r>
              <a:rPr lang="da-DK" sz="2000" dirty="0"/>
              <a:t> </a:t>
            </a:r>
            <a:r>
              <a:rPr lang="da-DK" sz="2000" dirty="0" err="1"/>
              <a:t>would</a:t>
            </a:r>
            <a:r>
              <a:rPr lang="da-DK" sz="2000" dirty="0"/>
              <a:t> </a:t>
            </a:r>
            <a:r>
              <a:rPr lang="da-DK" sz="2000" dirty="0" err="1"/>
              <a:t>result</a:t>
            </a:r>
            <a:r>
              <a:rPr lang="da-DK" sz="2000" dirty="0"/>
              <a:t> in </a:t>
            </a:r>
            <a:r>
              <a:rPr lang="da-DK" sz="2000" dirty="0" err="1"/>
              <a:t>larger</a:t>
            </a:r>
            <a:r>
              <a:rPr lang="da-DK" sz="2000" dirty="0"/>
              <a:t> </a:t>
            </a:r>
            <a:r>
              <a:rPr lang="da-DK" sz="2000" dirty="0" err="1"/>
              <a:t>scatter</a:t>
            </a:r>
            <a:r>
              <a:rPr lang="da-DK" sz="2000" dirty="0"/>
              <a:t> of FGM </a:t>
            </a:r>
            <a:r>
              <a:rPr lang="da-DK" sz="2000" dirty="0" err="1"/>
              <a:t>calibration</a:t>
            </a:r>
            <a:r>
              <a:rPr lang="da-DK" sz="2000" dirty="0"/>
              <a:t> parameters due to boom </a:t>
            </a:r>
            <a:r>
              <a:rPr lang="da-DK" sz="2000" dirty="0" err="1"/>
              <a:t>bending</a:t>
            </a:r>
            <a:r>
              <a:rPr lang="da-DK" sz="2000" dirty="0"/>
              <a:t>)</a:t>
            </a:r>
            <a:endParaRPr lang="en-GB" dirty="0"/>
          </a:p>
        </p:txBody>
      </p:sp>
    </p:spTree>
    <p:extLst>
      <p:ext uri="{BB962C8B-B14F-4D97-AF65-F5344CB8AC3E}">
        <p14:creationId xmlns:p14="http://schemas.microsoft.com/office/powerpoint/2010/main" val="1974258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CryoSat-2: </a:t>
            </a:r>
            <a:br>
              <a:rPr lang="en-GB" dirty="0"/>
            </a:br>
            <a:r>
              <a:rPr lang="en-GB" dirty="0"/>
              <a:t>Accounting for temperature, s/c disturbance,  and non-linearities</a:t>
            </a:r>
          </a:p>
        </p:txBody>
      </p:sp>
      <p:sp>
        <p:nvSpPr>
          <p:cNvPr id="3" name="Content Placeholder 2"/>
          <p:cNvSpPr>
            <a:spLocks noGrp="1"/>
          </p:cNvSpPr>
          <p:nvPr>
            <p:ph idx="4294967295"/>
          </p:nvPr>
        </p:nvSpPr>
        <p:spPr>
          <a:xfrm>
            <a:off x="334963" y="1340768"/>
            <a:ext cx="11857037" cy="4248150"/>
          </a:xfrm>
        </p:spPr>
        <p:txBody>
          <a:bodyPr/>
          <a:lstStyle/>
          <a:p>
            <a:r>
              <a:rPr lang="en-GB" sz="2000" dirty="0"/>
              <a:t>12 “basic” calibration parameters, estimated separately for each of the 100 months</a:t>
            </a:r>
            <a:br>
              <a:rPr lang="en-GB" sz="2000" dirty="0"/>
            </a:br>
            <a:r>
              <a:rPr lang="en-GB" sz="1800" dirty="0"/>
              <a:t>(Aug 2010 – Dec 2018) x 12 = </a:t>
            </a:r>
            <a:r>
              <a:rPr lang="en-GB" sz="1800" dirty="0">
                <a:solidFill>
                  <a:srgbClr val="C00000"/>
                </a:solidFill>
              </a:rPr>
              <a:t>1200 parameters</a:t>
            </a:r>
            <a:endParaRPr lang="en-GB" sz="2000" dirty="0">
              <a:solidFill>
                <a:srgbClr val="C00000"/>
              </a:solidFill>
            </a:endParaRPr>
          </a:p>
          <a:p>
            <a:r>
              <a:rPr lang="en-GB" sz="2000" dirty="0"/>
              <a:t>The 3 offsets </a:t>
            </a:r>
            <a:r>
              <a:rPr lang="en-GB" sz="2000" dirty="0">
                <a:solidFill>
                  <a:schemeClr val="tx1"/>
                </a:solidFill>
                <a:latin typeface="Times" panose="02020603050405020304" pitchFamily="18" charset="0"/>
                <a:cs typeface="Times" panose="02020603050405020304" pitchFamily="18" charset="0"/>
              </a:rPr>
              <a:t>b</a:t>
            </a:r>
            <a:r>
              <a:rPr lang="en-GB" sz="2000" dirty="0"/>
              <a:t> and 3 scale values </a:t>
            </a:r>
            <a:r>
              <a:rPr lang="en-GB" sz="2000" dirty="0">
                <a:solidFill>
                  <a:schemeClr val="tx1"/>
                </a:solidFill>
                <a:latin typeface="Times" panose="02020603050405020304" pitchFamily="18" charset="0"/>
                <a:cs typeface="Times" panose="02020603050405020304" pitchFamily="18" charset="0"/>
              </a:rPr>
              <a:t>S</a:t>
            </a:r>
            <a:r>
              <a:rPr lang="en-GB" sz="2000" dirty="0"/>
              <a:t> depend on sensor temperature </a:t>
            </a:r>
            <a:r>
              <a:rPr lang="en-GB" sz="2000" dirty="0">
                <a:solidFill>
                  <a:schemeClr val="tx1"/>
                </a:solidFill>
                <a:latin typeface="Times" panose="02020603050405020304" pitchFamily="18" charset="0"/>
                <a:cs typeface="Times" panose="02020603050405020304" pitchFamily="18" charset="0"/>
              </a:rPr>
              <a:t>T</a:t>
            </a:r>
            <a:r>
              <a:rPr lang="en-GB" sz="2000" baseline="-25000" dirty="0">
                <a:solidFill>
                  <a:schemeClr val="tx1"/>
                </a:solidFill>
                <a:latin typeface="Times" panose="02020603050405020304" pitchFamily="18" charset="0"/>
                <a:cs typeface="Times" panose="02020603050405020304" pitchFamily="18" charset="0"/>
              </a:rPr>
              <a:t>FGM</a:t>
            </a:r>
            <a:br>
              <a:rPr lang="en-GB" sz="2000" dirty="0"/>
            </a:br>
            <a:r>
              <a:rPr lang="en-GB" sz="1800" dirty="0"/>
              <a:t>Assumed to be constant for whole mission: 2 x 3 = </a:t>
            </a:r>
            <a:r>
              <a:rPr lang="en-GB" sz="1800" dirty="0">
                <a:solidFill>
                  <a:srgbClr val="C00000"/>
                </a:solidFill>
              </a:rPr>
              <a:t>6 parameters</a:t>
            </a:r>
            <a:endParaRPr lang="en-GB" sz="2000" dirty="0">
              <a:solidFill>
                <a:srgbClr val="C00000"/>
              </a:solidFill>
            </a:endParaRPr>
          </a:p>
          <a:p>
            <a:r>
              <a:rPr lang="en-GB" sz="2000" dirty="0"/>
              <a:t>Magnetic disturbance vector                                   of Magnetorquer currents </a:t>
            </a:r>
            <a:r>
              <a:rPr lang="en-GB" sz="2000" b="1" dirty="0">
                <a:solidFill>
                  <a:schemeClr val="tx1"/>
                </a:solidFill>
                <a:latin typeface="Times" panose="02020603050405020304" pitchFamily="18" charset="0"/>
                <a:cs typeface="Times" panose="02020603050405020304" pitchFamily="18" charset="0"/>
              </a:rPr>
              <a:t>I</a:t>
            </a:r>
            <a:r>
              <a:rPr lang="en-GB" sz="2000" baseline="-25000" dirty="0">
                <a:solidFill>
                  <a:schemeClr val="tx1"/>
                </a:solidFill>
                <a:latin typeface="Times" panose="02020603050405020304" pitchFamily="18" charset="0"/>
                <a:cs typeface="Times" panose="02020603050405020304" pitchFamily="18" charset="0"/>
              </a:rPr>
              <a:t>MTQ</a:t>
            </a:r>
            <a:br>
              <a:rPr lang="en-GB" sz="2000" dirty="0"/>
            </a:br>
            <a:r>
              <a:rPr lang="en-GB" sz="1800" dirty="0"/>
              <a:t>Assumed to be constant for whole mission: 3 x 3 tensor      = </a:t>
            </a:r>
            <a:r>
              <a:rPr lang="en-GB" sz="1800" dirty="0">
                <a:solidFill>
                  <a:srgbClr val="C00000"/>
                </a:solidFill>
              </a:rPr>
              <a:t>9 parameters</a:t>
            </a:r>
          </a:p>
          <a:p>
            <a:r>
              <a:rPr lang="en-GB" sz="2000" dirty="0"/>
              <a:t>Magnetic disturbances due to solar array and battery current strengths </a:t>
            </a:r>
            <a:r>
              <a:rPr lang="en-GB" sz="2000" dirty="0">
                <a:solidFill>
                  <a:schemeClr val="tx1"/>
                </a:solidFill>
                <a:latin typeface="Times" panose="02020603050405020304" pitchFamily="18" charset="0"/>
                <a:cs typeface="Times" panose="02020603050405020304" pitchFamily="18" charset="0"/>
              </a:rPr>
              <a:t>I</a:t>
            </a:r>
            <a:r>
              <a:rPr lang="en-GB" sz="2000" baseline="-25000" dirty="0">
                <a:solidFill>
                  <a:schemeClr val="tx1"/>
                </a:solidFill>
                <a:latin typeface="Times" panose="02020603050405020304" pitchFamily="18" charset="0"/>
                <a:cs typeface="Times" panose="02020603050405020304" pitchFamily="18" charset="0"/>
              </a:rPr>
              <a:t>SA1</a:t>
            </a:r>
            <a:r>
              <a:rPr lang="en-GB" sz="2000" dirty="0"/>
              <a:t>, </a:t>
            </a:r>
            <a:r>
              <a:rPr lang="en-GB" sz="2000" dirty="0">
                <a:solidFill>
                  <a:schemeClr val="tx1"/>
                </a:solidFill>
                <a:latin typeface="Times" panose="02020603050405020304" pitchFamily="18" charset="0"/>
                <a:cs typeface="Times" panose="02020603050405020304" pitchFamily="18" charset="0"/>
              </a:rPr>
              <a:t>I</a:t>
            </a:r>
            <a:r>
              <a:rPr lang="en-GB" sz="2000" baseline="-25000" dirty="0">
                <a:solidFill>
                  <a:schemeClr val="tx1"/>
                </a:solidFill>
                <a:latin typeface="Times" panose="02020603050405020304" pitchFamily="18" charset="0"/>
                <a:cs typeface="Times" panose="02020603050405020304" pitchFamily="18" charset="0"/>
              </a:rPr>
              <a:t>SA2</a:t>
            </a:r>
            <a:r>
              <a:rPr lang="en-GB" sz="2000" dirty="0"/>
              <a:t>, </a:t>
            </a:r>
            <a:r>
              <a:rPr lang="en-GB" sz="2000" dirty="0" err="1">
                <a:solidFill>
                  <a:schemeClr val="tx1"/>
                </a:solidFill>
                <a:latin typeface="Times" panose="02020603050405020304" pitchFamily="18" charset="0"/>
                <a:cs typeface="Times" panose="02020603050405020304" pitchFamily="18" charset="0"/>
              </a:rPr>
              <a:t>I</a:t>
            </a:r>
            <a:r>
              <a:rPr lang="en-GB" sz="2000" baseline="-25000" dirty="0" err="1">
                <a:solidFill>
                  <a:schemeClr val="tx1"/>
                </a:solidFill>
                <a:latin typeface="Times" panose="02020603050405020304" pitchFamily="18" charset="0"/>
                <a:cs typeface="Times" panose="02020603050405020304" pitchFamily="18" charset="0"/>
              </a:rPr>
              <a:t>Batt</a:t>
            </a:r>
            <a:r>
              <a:rPr lang="en-GB" sz="2000" dirty="0"/>
              <a:t> </a:t>
            </a:r>
            <a:br>
              <a:rPr lang="en-GB" sz="2000" dirty="0"/>
            </a:br>
            <a:r>
              <a:rPr lang="en-GB" sz="1800" dirty="0"/>
              <a:t>Assumed to be constant for whole mission: 3 x 3 = </a:t>
            </a:r>
            <a:r>
              <a:rPr lang="en-GB" sz="1800" dirty="0">
                <a:solidFill>
                  <a:srgbClr val="C00000"/>
                </a:solidFill>
              </a:rPr>
              <a:t>9 parameters</a:t>
            </a:r>
          </a:p>
          <a:p>
            <a:r>
              <a:rPr lang="en-GB" sz="2000" dirty="0"/>
              <a:t>Non-</a:t>
            </a:r>
            <a:r>
              <a:rPr lang="en-GB" sz="2000" dirty="0" err="1"/>
              <a:t>linearities</a:t>
            </a:r>
            <a:r>
              <a:rPr lang="en-GB" sz="2000" dirty="0"/>
              <a:t> </a:t>
            </a:r>
            <a:r>
              <a:rPr lang="en-GB" sz="1800" dirty="0"/>
              <a:t>(“transverse effect” disturbance of fluxgate sensor x on sensor output y)</a:t>
            </a:r>
            <a:br>
              <a:rPr lang="en-GB" sz="1800" dirty="0"/>
            </a:br>
            <a:r>
              <a:rPr lang="en-GB" sz="1800" dirty="0"/>
              <a:t>B</a:t>
            </a:r>
            <a:r>
              <a:rPr lang="en-GB" sz="1800" baseline="-25000" dirty="0"/>
              <a:t>1</a:t>
            </a:r>
            <a:r>
              <a:rPr lang="en-GB" sz="1800" dirty="0"/>
              <a:t> depends on  E</a:t>
            </a:r>
            <a:r>
              <a:rPr lang="en-GB" sz="1800" baseline="-25000" dirty="0"/>
              <a:t>3</a:t>
            </a:r>
            <a:r>
              <a:rPr lang="en-GB" sz="1800" baseline="30000" dirty="0"/>
              <a:t>2</a:t>
            </a:r>
            <a:r>
              <a:rPr lang="en-GB" sz="1800" dirty="0"/>
              <a:t>,  and B</a:t>
            </a:r>
            <a:r>
              <a:rPr lang="en-GB" sz="1800" baseline="-25000" dirty="0"/>
              <a:t>3</a:t>
            </a:r>
            <a:r>
              <a:rPr lang="en-GB" sz="1800" dirty="0"/>
              <a:t> depends on  E</a:t>
            </a:r>
            <a:r>
              <a:rPr lang="en-GB" sz="1800" baseline="-25000" dirty="0"/>
              <a:t>2</a:t>
            </a:r>
            <a:r>
              <a:rPr lang="en-GB" sz="1800" baseline="30000" dirty="0"/>
              <a:t>3</a:t>
            </a:r>
            <a:r>
              <a:rPr lang="en-GB" sz="1800" dirty="0"/>
              <a:t> and E</a:t>
            </a:r>
            <a:r>
              <a:rPr lang="en-GB" sz="1800" baseline="-25000" dirty="0"/>
              <a:t>3</a:t>
            </a:r>
            <a:r>
              <a:rPr lang="en-GB" sz="1800" baseline="30000" dirty="0"/>
              <a:t>2</a:t>
            </a:r>
            <a:r>
              <a:rPr lang="en-GB" sz="1800" dirty="0"/>
              <a:t> : </a:t>
            </a:r>
            <a:r>
              <a:rPr lang="en-GB" sz="1800" dirty="0">
                <a:solidFill>
                  <a:srgbClr val="C00000"/>
                </a:solidFill>
              </a:rPr>
              <a:t>3 parameters</a:t>
            </a:r>
            <a:endParaRPr lang="en-GB" sz="2000" dirty="0"/>
          </a:p>
          <a:p>
            <a:r>
              <a:rPr lang="en-GB" sz="2000" dirty="0"/>
              <a:t>In total </a:t>
            </a:r>
            <a:r>
              <a:rPr lang="en-GB" sz="2000" dirty="0">
                <a:solidFill>
                  <a:srgbClr val="C00000"/>
                </a:solidFill>
              </a:rPr>
              <a:t>1227 model parameters </a:t>
            </a:r>
            <a:r>
              <a:rPr lang="en-GB" sz="2000" dirty="0"/>
              <a:t>estimated by robust non-linear Least-Squares </a:t>
            </a:r>
            <a:br>
              <a:rPr lang="en-GB" sz="2000" dirty="0"/>
            </a:br>
            <a:r>
              <a:rPr lang="en-GB" sz="2000" dirty="0"/>
              <a:t>from </a:t>
            </a:r>
            <a:r>
              <a:rPr lang="en-GB" sz="2000" dirty="0">
                <a:solidFill>
                  <a:srgbClr val="C00000"/>
                </a:solidFill>
              </a:rPr>
              <a:t>13.3 </a:t>
            </a:r>
            <a:r>
              <a:rPr lang="en-GB" sz="2000" dirty="0" err="1">
                <a:solidFill>
                  <a:srgbClr val="C00000"/>
                </a:solidFill>
              </a:rPr>
              <a:t>mio</a:t>
            </a:r>
            <a:r>
              <a:rPr lang="en-GB" sz="2000" dirty="0">
                <a:solidFill>
                  <a:srgbClr val="C00000"/>
                </a:solidFill>
              </a:rPr>
              <a:t> observations </a:t>
            </a:r>
            <a:r>
              <a:rPr lang="en-GB" sz="2000" dirty="0"/>
              <a:t>(= 3 x 4.4 </a:t>
            </a:r>
            <a:r>
              <a:rPr lang="en-GB" sz="2000" dirty="0" err="1"/>
              <a:t>mio</a:t>
            </a:r>
            <a:r>
              <a:rPr lang="en-GB" sz="2000" dirty="0"/>
              <a:t> data triplets)</a:t>
            </a:r>
          </a:p>
          <a:p>
            <a:r>
              <a:rPr lang="en-GB" sz="2000" dirty="0"/>
              <a:t>Temporal regularisation (smoothing) of month-to-month variation of “basic” 12 parameters</a:t>
            </a:r>
            <a:br>
              <a:rPr lang="en-GB" sz="2000" dirty="0"/>
            </a:br>
            <a:br>
              <a:rPr lang="en-GB" sz="2000" dirty="0"/>
            </a:br>
            <a:br>
              <a:rPr lang="en-GB" sz="2000" dirty="0"/>
            </a:br>
            <a:endParaRPr lang="en-GB" sz="2000" dirty="0"/>
          </a:p>
        </p:txBody>
      </p:sp>
      <p:pic>
        <p:nvPicPr>
          <p:cNvPr id="5" name="Picture 4"/>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935760" y="2724298"/>
            <a:ext cx="2245358" cy="272555"/>
          </a:xfrm>
          <a:prstGeom prst="rect">
            <a:avLst/>
          </a:prstGeom>
        </p:spPr>
      </p:pic>
      <p:pic>
        <p:nvPicPr>
          <p:cNvPr id="7" name="Picture 6"/>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395884" y="3026070"/>
            <a:ext cx="216024" cy="208015"/>
          </a:xfrm>
          <a:prstGeom prst="rect">
            <a:avLst/>
          </a:prstGeom>
        </p:spPr>
      </p:pic>
      <p:sp>
        <p:nvSpPr>
          <p:cNvPr id="8" name="Rectangle 7">
            <a:extLst>
              <a:ext uri="{FF2B5EF4-FFF2-40B4-BE49-F238E27FC236}">
                <a16:creationId xmlns:a16="http://schemas.microsoft.com/office/drawing/2014/main" id="{AFEEED5A-8601-42D4-924D-91BD7B78D8B7}"/>
              </a:ext>
            </a:extLst>
          </p:cNvPr>
          <p:cNvSpPr/>
          <p:nvPr/>
        </p:nvSpPr>
        <p:spPr>
          <a:xfrm>
            <a:off x="623392" y="5949280"/>
            <a:ext cx="8622873" cy="461665"/>
          </a:xfrm>
          <a:prstGeom prst="rect">
            <a:avLst/>
          </a:prstGeom>
        </p:spPr>
        <p:txBody>
          <a:bodyPr wrap="none">
            <a:spAutoFit/>
          </a:bodyPr>
          <a:lstStyle/>
          <a:p>
            <a:r>
              <a:rPr lang="en-US" dirty="0">
                <a:solidFill>
                  <a:srgbClr val="C00000"/>
                </a:solidFill>
                <a:latin typeface="+mn-lt"/>
              </a:rPr>
              <a:t>Vector calibration, minimizing average of </a:t>
            </a:r>
            <a:r>
              <a:rPr lang="en-US" dirty="0">
                <a:latin typeface="Symbol" panose="05050102010706020507" pitchFamily="18" charset="2"/>
              </a:rPr>
              <a:t>D</a:t>
            </a:r>
            <a:r>
              <a:rPr lang="en-US" b="1" dirty="0">
                <a:latin typeface="Times" panose="02020603050405020304" pitchFamily="18" charset="0"/>
                <a:cs typeface="Times" panose="02020603050405020304" pitchFamily="18" charset="0"/>
              </a:rPr>
              <a:t>B</a:t>
            </a:r>
            <a:r>
              <a:rPr lang="en-US" baseline="30000" dirty="0">
                <a:latin typeface="Times" panose="02020603050405020304" pitchFamily="18" charset="0"/>
                <a:cs typeface="Times" panose="02020603050405020304" pitchFamily="18" charset="0"/>
              </a:rPr>
              <a:t>2</a:t>
            </a:r>
            <a:r>
              <a:rPr lang="en-US" dirty="0"/>
              <a:t> = |</a:t>
            </a:r>
            <a:r>
              <a:rPr lang="en-US" b="1" dirty="0">
                <a:latin typeface="Times" panose="02020603050405020304" pitchFamily="18" charset="0"/>
                <a:cs typeface="Times" panose="02020603050405020304" pitchFamily="18" charset="0"/>
              </a:rPr>
              <a:t>B</a:t>
            </a:r>
            <a:r>
              <a:rPr lang="en-US" baseline="-25000" dirty="0"/>
              <a:t>FGM</a:t>
            </a:r>
            <a:r>
              <a:rPr lang="en-US" dirty="0"/>
              <a:t> – </a:t>
            </a:r>
            <a:r>
              <a:rPr lang="en-US" b="1" dirty="0">
                <a:latin typeface="Times" panose="02020603050405020304" pitchFamily="18" charset="0"/>
                <a:cs typeface="Times" panose="02020603050405020304" pitchFamily="18" charset="0"/>
              </a:rPr>
              <a:t>B</a:t>
            </a:r>
            <a:r>
              <a:rPr lang="en-US" baseline="-25000" dirty="0"/>
              <a:t>mod</a:t>
            </a:r>
            <a:r>
              <a:rPr lang="en-US" dirty="0"/>
              <a:t>|</a:t>
            </a:r>
            <a:r>
              <a:rPr lang="en-US" baseline="30000" dirty="0"/>
              <a:t>2</a:t>
            </a:r>
            <a:endParaRPr lang="en-GB" dirty="0"/>
          </a:p>
        </p:txBody>
      </p:sp>
    </p:spTree>
    <p:extLst>
      <p:ext uri="{BB962C8B-B14F-4D97-AF65-F5344CB8AC3E}">
        <p14:creationId xmlns:p14="http://schemas.microsoft.com/office/powerpoint/2010/main" val="268741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Magnetic field strength </a:t>
            </a:r>
            <a:r>
              <a:rPr lang="en-US" b="0" i="1" dirty="0"/>
              <a:t>F</a:t>
            </a:r>
            <a:r>
              <a:rPr lang="en-US" dirty="0"/>
              <a:t> = |B|</a:t>
            </a:r>
            <a:br>
              <a:rPr lang="en-US" dirty="0"/>
            </a:br>
            <a:r>
              <a:rPr lang="en-US" sz="2000" dirty="0"/>
              <a:t>August 2018</a:t>
            </a:r>
            <a:endParaRPr lang="en-GB" dirty="0"/>
          </a:p>
        </p:txBody>
      </p:sp>
      <p:sp>
        <p:nvSpPr>
          <p:cNvPr id="6" name="TextBox 5"/>
          <p:cNvSpPr txBox="1"/>
          <p:nvPr/>
        </p:nvSpPr>
        <p:spPr>
          <a:xfrm rot="16200000">
            <a:off x="-933042" y="2359373"/>
            <a:ext cx="2421273" cy="369332"/>
          </a:xfrm>
          <a:prstGeom prst="rect">
            <a:avLst/>
          </a:prstGeom>
          <a:noFill/>
        </p:spPr>
        <p:txBody>
          <a:bodyPr wrap="square" rtlCol="0">
            <a:spAutoFit/>
          </a:bodyPr>
          <a:lstStyle/>
          <a:p>
            <a:pPr algn="ctr"/>
            <a:r>
              <a:rPr lang="en-US" sz="1800" dirty="0"/>
              <a:t>observed F</a:t>
            </a:r>
            <a:r>
              <a:rPr lang="en-US" sz="1800" baseline="-25000" dirty="0"/>
              <a:t>obs</a:t>
            </a:r>
            <a:endParaRPr lang="en-GB" sz="1800" baseline="-25000" dirty="0"/>
          </a:p>
        </p:txBody>
      </p:sp>
      <p:pic>
        <p:nvPicPr>
          <p:cNvPr id="34" name="Picture 33">
            <a:extLst>
              <a:ext uri="{FF2B5EF4-FFF2-40B4-BE49-F238E27FC236}">
                <a16:creationId xmlns:a16="http://schemas.microsoft.com/office/drawing/2014/main" id="{B30F538B-C554-4EBC-A7B8-5A9B649977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661" y="1326513"/>
            <a:ext cx="4642176" cy="2666553"/>
          </a:xfrm>
          <a:prstGeom prst="rect">
            <a:avLst/>
          </a:prstGeom>
        </p:spPr>
      </p:pic>
      <p:sp>
        <p:nvSpPr>
          <p:cNvPr id="35" name="TextBox 34">
            <a:extLst>
              <a:ext uri="{FF2B5EF4-FFF2-40B4-BE49-F238E27FC236}">
                <a16:creationId xmlns:a16="http://schemas.microsoft.com/office/drawing/2014/main" id="{47AA9DF0-AA91-44C5-9ACE-4D0E82027615}"/>
              </a:ext>
            </a:extLst>
          </p:cNvPr>
          <p:cNvSpPr txBox="1"/>
          <p:nvPr/>
        </p:nvSpPr>
        <p:spPr>
          <a:xfrm rot="16200000">
            <a:off x="-898318" y="4780647"/>
            <a:ext cx="2421273" cy="369332"/>
          </a:xfrm>
          <a:prstGeom prst="rect">
            <a:avLst/>
          </a:prstGeom>
          <a:noFill/>
        </p:spPr>
        <p:txBody>
          <a:bodyPr wrap="square" rtlCol="0">
            <a:spAutoFit/>
          </a:bodyPr>
          <a:lstStyle/>
          <a:p>
            <a:pPr algn="ctr"/>
            <a:r>
              <a:rPr lang="en-US" sz="1800" dirty="0"/>
              <a:t>model </a:t>
            </a:r>
            <a:r>
              <a:rPr lang="en-US" sz="1800" dirty="0" err="1"/>
              <a:t>F</a:t>
            </a:r>
            <a:r>
              <a:rPr lang="en-US" sz="1800" baseline="-25000" dirty="0" err="1"/>
              <a:t>mod</a:t>
            </a:r>
            <a:endParaRPr lang="en-GB" sz="1800" baseline="-25000" dirty="0"/>
          </a:p>
        </p:txBody>
      </p:sp>
      <p:sp>
        <p:nvSpPr>
          <p:cNvPr id="36" name="TextBox 35">
            <a:extLst>
              <a:ext uri="{FF2B5EF4-FFF2-40B4-BE49-F238E27FC236}">
                <a16:creationId xmlns:a16="http://schemas.microsoft.com/office/drawing/2014/main" id="{391C324B-4BF2-4CC0-AC6F-3A0488976EE5}"/>
              </a:ext>
            </a:extLst>
          </p:cNvPr>
          <p:cNvSpPr txBox="1"/>
          <p:nvPr/>
        </p:nvSpPr>
        <p:spPr>
          <a:xfrm>
            <a:off x="6935122" y="925033"/>
            <a:ext cx="1650691" cy="461665"/>
          </a:xfrm>
          <a:prstGeom prst="rect">
            <a:avLst/>
          </a:prstGeom>
          <a:noFill/>
        </p:spPr>
        <p:txBody>
          <a:bodyPr wrap="square" rtlCol="0">
            <a:spAutoFit/>
          </a:bodyPr>
          <a:lstStyle/>
          <a:p>
            <a:pPr algn="ctr"/>
            <a:r>
              <a:rPr lang="en-US" dirty="0">
                <a:latin typeface="+mn-lt"/>
              </a:rPr>
              <a:t>CryoSat-2</a:t>
            </a:r>
            <a:endParaRPr lang="en-GB" dirty="0">
              <a:latin typeface="+mn-lt"/>
            </a:endParaRPr>
          </a:p>
        </p:txBody>
      </p:sp>
      <p:sp>
        <p:nvSpPr>
          <p:cNvPr id="37" name="TextBox 36">
            <a:extLst>
              <a:ext uri="{FF2B5EF4-FFF2-40B4-BE49-F238E27FC236}">
                <a16:creationId xmlns:a16="http://schemas.microsoft.com/office/drawing/2014/main" id="{F997D45B-51D6-45F8-B6C5-F01743DC93CB}"/>
              </a:ext>
            </a:extLst>
          </p:cNvPr>
          <p:cNvSpPr txBox="1"/>
          <p:nvPr/>
        </p:nvSpPr>
        <p:spPr>
          <a:xfrm>
            <a:off x="2027451" y="925033"/>
            <a:ext cx="1650691" cy="461665"/>
          </a:xfrm>
          <a:prstGeom prst="rect">
            <a:avLst/>
          </a:prstGeom>
          <a:noFill/>
        </p:spPr>
        <p:txBody>
          <a:bodyPr wrap="square" rtlCol="0">
            <a:spAutoFit/>
          </a:bodyPr>
          <a:lstStyle/>
          <a:p>
            <a:pPr algn="ctr"/>
            <a:r>
              <a:rPr lang="en-US" dirty="0">
                <a:latin typeface="+mn-lt"/>
              </a:rPr>
              <a:t>Swarm A</a:t>
            </a:r>
            <a:endParaRPr lang="en-GB" baseline="-25000" dirty="0">
              <a:latin typeface="+mn-lt"/>
            </a:endParaRPr>
          </a:p>
        </p:txBody>
      </p:sp>
      <p:pic>
        <p:nvPicPr>
          <p:cNvPr id="16" name="Picture 15">
            <a:extLst>
              <a:ext uri="{FF2B5EF4-FFF2-40B4-BE49-F238E27FC236}">
                <a16:creationId xmlns:a16="http://schemas.microsoft.com/office/drawing/2014/main" id="{90E0E911-F025-4382-AC61-90D46A147F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796" y="1324049"/>
            <a:ext cx="4644000" cy="2667600"/>
          </a:xfrm>
          <a:prstGeom prst="rect">
            <a:avLst/>
          </a:prstGeom>
        </p:spPr>
      </p:pic>
      <p:sp>
        <p:nvSpPr>
          <p:cNvPr id="3" name="TextBox 2">
            <a:extLst>
              <a:ext uri="{FF2B5EF4-FFF2-40B4-BE49-F238E27FC236}">
                <a16:creationId xmlns:a16="http://schemas.microsoft.com/office/drawing/2014/main" id="{1BD0308F-C143-4DC3-BF30-2405F6E974AD}"/>
              </a:ext>
            </a:extLst>
          </p:cNvPr>
          <p:cNvSpPr txBox="1"/>
          <p:nvPr/>
        </p:nvSpPr>
        <p:spPr>
          <a:xfrm>
            <a:off x="3678142" y="1270027"/>
            <a:ext cx="1886673" cy="276999"/>
          </a:xfrm>
          <a:prstGeom prst="rect">
            <a:avLst/>
          </a:prstGeom>
          <a:noFill/>
        </p:spPr>
        <p:txBody>
          <a:bodyPr wrap="square" rtlCol="0">
            <a:spAutoFit/>
          </a:bodyPr>
          <a:lstStyle/>
          <a:p>
            <a:r>
              <a:rPr lang="da-DK" sz="1200" dirty="0"/>
              <a:t>430 km </a:t>
            </a:r>
            <a:r>
              <a:rPr lang="da-DK" sz="1200" dirty="0" err="1"/>
              <a:t>altitude</a:t>
            </a:r>
            <a:endParaRPr lang="da-DK" sz="1200" dirty="0"/>
          </a:p>
        </p:txBody>
      </p:sp>
      <p:sp>
        <p:nvSpPr>
          <p:cNvPr id="12" name="TextBox 11">
            <a:extLst>
              <a:ext uri="{FF2B5EF4-FFF2-40B4-BE49-F238E27FC236}">
                <a16:creationId xmlns:a16="http://schemas.microsoft.com/office/drawing/2014/main" id="{4758B196-9E5A-4848-9154-79EAD72026B5}"/>
              </a:ext>
            </a:extLst>
          </p:cNvPr>
          <p:cNvSpPr txBox="1"/>
          <p:nvPr/>
        </p:nvSpPr>
        <p:spPr>
          <a:xfrm>
            <a:off x="8585813" y="1270027"/>
            <a:ext cx="1886673" cy="276999"/>
          </a:xfrm>
          <a:prstGeom prst="rect">
            <a:avLst/>
          </a:prstGeom>
          <a:noFill/>
        </p:spPr>
        <p:txBody>
          <a:bodyPr wrap="square" rtlCol="0">
            <a:spAutoFit/>
          </a:bodyPr>
          <a:lstStyle/>
          <a:p>
            <a:r>
              <a:rPr lang="da-DK" sz="1200" dirty="0"/>
              <a:t>720 km </a:t>
            </a:r>
            <a:r>
              <a:rPr lang="da-DK" sz="1200" dirty="0" err="1"/>
              <a:t>altitude</a:t>
            </a:r>
            <a:endParaRPr lang="da-DK" sz="1200" dirty="0"/>
          </a:p>
        </p:txBody>
      </p:sp>
      <p:pic>
        <p:nvPicPr>
          <p:cNvPr id="13" name="Picture 12">
            <a:extLst>
              <a:ext uri="{FF2B5EF4-FFF2-40B4-BE49-F238E27FC236}">
                <a16:creationId xmlns:a16="http://schemas.microsoft.com/office/drawing/2014/main" id="{1D32C994-E9C8-4E71-8013-F10544F02B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709" y="3864546"/>
            <a:ext cx="4644000" cy="2667600"/>
          </a:xfrm>
          <a:prstGeom prst="rect">
            <a:avLst/>
          </a:prstGeom>
        </p:spPr>
      </p:pic>
      <p:pic>
        <p:nvPicPr>
          <p:cNvPr id="32" name="Picture 31">
            <a:extLst>
              <a:ext uri="{FF2B5EF4-FFF2-40B4-BE49-F238E27FC236}">
                <a16:creationId xmlns:a16="http://schemas.microsoft.com/office/drawing/2014/main" id="{ED4EA272-E63B-44B0-8564-A9077A986B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4661" y="3873266"/>
            <a:ext cx="4642176" cy="2666553"/>
          </a:xfrm>
          <a:prstGeom prst="rect">
            <a:avLst/>
          </a:prstGeom>
        </p:spPr>
      </p:pic>
    </p:spTree>
    <p:extLst>
      <p:ext uri="{BB962C8B-B14F-4D97-AF65-F5344CB8AC3E}">
        <p14:creationId xmlns:p14="http://schemas.microsoft.com/office/powerpoint/2010/main" val="53255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Magnetic field strength </a:t>
            </a:r>
            <a:r>
              <a:rPr lang="en-US" b="0" i="1" dirty="0"/>
              <a:t>F</a:t>
            </a:r>
            <a:r>
              <a:rPr lang="en-US" dirty="0"/>
              <a:t> = |B|</a:t>
            </a:r>
            <a:br>
              <a:rPr lang="en-US" dirty="0"/>
            </a:br>
            <a:r>
              <a:rPr lang="en-US" sz="2000" dirty="0"/>
              <a:t>August 2018</a:t>
            </a:r>
            <a:endParaRPr lang="en-GB" dirty="0"/>
          </a:p>
        </p:txBody>
      </p:sp>
      <p:sp>
        <p:nvSpPr>
          <p:cNvPr id="37" name="TextBox 36">
            <a:extLst>
              <a:ext uri="{FF2B5EF4-FFF2-40B4-BE49-F238E27FC236}">
                <a16:creationId xmlns:a16="http://schemas.microsoft.com/office/drawing/2014/main" id="{F997D45B-51D6-45F8-B6C5-F01743DC93CB}"/>
              </a:ext>
            </a:extLst>
          </p:cNvPr>
          <p:cNvSpPr txBox="1"/>
          <p:nvPr/>
        </p:nvSpPr>
        <p:spPr>
          <a:xfrm>
            <a:off x="2027451" y="925033"/>
            <a:ext cx="1650691" cy="461665"/>
          </a:xfrm>
          <a:prstGeom prst="rect">
            <a:avLst/>
          </a:prstGeom>
          <a:noFill/>
        </p:spPr>
        <p:txBody>
          <a:bodyPr wrap="square" rtlCol="0">
            <a:spAutoFit/>
          </a:bodyPr>
          <a:lstStyle/>
          <a:p>
            <a:pPr algn="ctr"/>
            <a:r>
              <a:rPr lang="en-US" dirty="0">
                <a:latin typeface="+mn-lt"/>
              </a:rPr>
              <a:t>Swarm A</a:t>
            </a:r>
            <a:endParaRPr lang="en-GB" baseline="-25000" dirty="0">
              <a:latin typeface="+mn-lt"/>
            </a:endParaRPr>
          </a:p>
        </p:txBody>
      </p:sp>
      <p:sp>
        <p:nvSpPr>
          <p:cNvPr id="11" name="TextBox 10">
            <a:extLst>
              <a:ext uri="{FF2B5EF4-FFF2-40B4-BE49-F238E27FC236}">
                <a16:creationId xmlns:a16="http://schemas.microsoft.com/office/drawing/2014/main" id="{2F2798BF-D304-41B0-85D4-7C59D978BE46}"/>
              </a:ext>
            </a:extLst>
          </p:cNvPr>
          <p:cNvSpPr txBox="1"/>
          <p:nvPr/>
        </p:nvSpPr>
        <p:spPr>
          <a:xfrm rot="16200000">
            <a:off x="-876204" y="2359374"/>
            <a:ext cx="2421275" cy="369332"/>
          </a:xfrm>
          <a:prstGeom prst="rect">
            <a:avLst/>
          </a:prstGeom>
          <a:noFill/>
        </p:spPr>
        <p:txBody>
          <a:bodyPr wrap="square" rtlCol="0">
            <a:spAutoFit/>
          </a:bodyPr>
          <a:lstStyle/>
          <a:p>
            <a:pPr algn="ctr"/>
            <a:r>
              <a:rPr lang="en-US" sz="1800" dirty="0">
                <a:latin typeface="Symbol" panose="05050102010706020507" pitchFamily="18" charset="2"/>
              </a:rPr>
              <a:t>D</a:t>
            </a:r>
            <a:r>
              <a:rPr lang="en-US" sz="1800" dirty="0"/>
              <a:t>F = F</a:t>
            </a:r>
            <a:r>
              <a:rPr lang="en-US" sz="1800" baseline="-25000" dirty="0"/>
              <a:t>obs</a:t>
            </a:r>
            <a:r>
              <a:rPr lang="en-US" sz="1800" dirty="0"/>
              <a:t> – </a:t>
            </a:r>
            <a:r>
              <a:rPr lang="en-US" sz="1800" dirty="0" err="1"/>
              <a:t>F</a:t>
            </a:r>
            <a:r>
              <a:rPr lang="en-US" sz="1800" baseline="-25000" dirty="0" err="1"/>
              <a:t>mod</a:t>
            </a:r>
            <a:endParaRPr lang="en-GB" sz="1800" baseline="-25000" dirty="0"/>
          </a:p>
        </p:txBody>
      </p:sp>
      <p:pic>
        <p:nvPicPr>
          <p:cNvPr id="4" name="Picture 3">
            <a:extLst>
              <a:ext uri="{FF2B5EF4-FFF2-40B4-BE49-F238E27FC236}">
                <a16:creationId xmlns:a16="http://schemas.microsoft.com/office/drawing/2014/main" id="{126AF093-BE8B-4FC4-9AB8-678AD984DC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196" y="1333402"/>
            <a:ext cx="4543200" cy="2667600"/>
          </a:xfrm>
          <a:prstGeom prst="rect">
            <a:avLst/>
          </a:prstGeom>
        </p:spPr>
      </p:pic>
      <p:pic>
        <p:nvPicPr>
          <p:cNvPr id="7" name="Picture 6">
            <a:extLst>
              <a:ext uri="{FF2B5EF4-FFF2-40B4-BE49-F238E27FC236}">
                <a16:creationId xmlns:a16="http://schemas.microsoft.com/office/drawing/2014/main" id="{77E7B6DB-2D11-4909-9C85-1840A34104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9222" y="1333402"/>
            <a:ext cx="4543200" cy="2667600"/>
          </a:xfrm>
          <a:prstGeom prst="rect">
            <a:avLst/>
          </a:prstGeom>
        </p:spPr>
      </p:pic>
      <p:sp>
        <p:nvSpPr>
          <p:cNvPr id="17" name="TextBox 16">
            <a:extLst>
              <a:ext uri="{FF2B5EF4-FFF2-40B4-BE49-F238E27FC236}">
                <a16:creationId xmlns:a16="http://schemas.microsoft.com/office/drawing/2014/main" id="{16C85F05-C389-4611-849E-4EDF02767518}"/>
              </a:ext>
            </a:extLst>
          </p:cNvPr>
          <p:cNvSpPr txBox="1"/>
          <p:nvPr/>
        </p:nvSpPr>
        <p:spPr>
          <a:xfrm>
            <a:off x="6570651" y="925032"/>
            <a:ext cx="5199591" cy="461665"/>
          </a:xfrm>
          <a:prstGeom prst="rect">
            <a:avLst/>
          </a:prstGeom>
          <a:noFill/>
        </p:spPr>
        <p:txBody>
          <a:bodyPr wrap="square" rtlCol="0">
            <a:spAutoFit/>
          </a:bodyPr>
          <a:lstStyle/>
          <a:p>
            <a:r>
              <a:rPr lang="en-US" dirty="0">
                <a:latin typeface="+mn-lt"/>
              </a:rPr>
              <a:t>CryoSat-2, uncalibrated</a:t>
            </a:r>
            <a:endParaRPr lang="en-GB" dirty="0">
              <a:latin typeface="+mn-lt"/>
            </a:endParaRPr>
          </a:p>
        </p:txBody>
      </p:sp>
      <p:sp>
        <p:nvSpPr>
          <p:cNvPr id="8" name="TextBox 7">
            <a:extLst>
              <a:ext uri="{FF2B5EF4-FFF2-40B4-BE49-F238E27FC236}">
                <a16:creationId xmlns:a16="http://schemas.microsoft.com/office/drawing/2014/main" id="{7C84FEAA-2CBB-489A-96F6-12DDF848B6C2}"/>
              </a:ext>
            </a:extLst>
          </p:cNvPr>
          <p:cNvSpPr txBox="1"/>
          <p:nvPr/>
        </p:nvSpPr>
        <p:spPr>
          <a:xfrm>
            <a:off x="3518704" y="4569699"/>
            <a:ext cx="2928395" cy="338554"/>
          </a:xfrm>
          <a:prstGeom prst="rect">
            <a:avLst/>
          </a:prstGeom>
          <a:noFill/>
        </p:spPr>
        <p:txBody>
          <a:bodyPr wrap="square" rtlCol="0">
            <a:spAutoFit/>
          </a:bodyPr>
          <a:lstStyle/>
          <a:p>
            <a:r>
              <a:rPr lang="da-DK" sz="1600" dirty="0"/>
              <a:t>Polar </a:t>
            </a:r>
            <a:r>
              <a:rPr lang="da-DK" sz="1600" dirty="0" err="1"/>
              <a:t>ionospheric</a:t>
            </a:r>
            <a:r>
              <a:rPr lang="da-DK" sz="1600" dirty="0"/>
              <a:t> </a:t>
            </a:r>
            <a:r>
              <a:rPr lang="da-DK" sz="1600" dirty="0" err="1"/>
              <a:t>currents</a:t>
            </a:r>
            <a:endParaRPr lang="da-DK" sz="1600" dirty="0"/>
          </a:p>
        </p:txBody>
      </p:sp>
      <p:cxnSp>
        <p:nvCxnSpPr>
          <p:cNvPr id="12" name="Straight Arrow Connector 11">
            <a:extLst>
              <a:ext uri="{FF2B5EF4-FFF2-40B4-BE49-F238E27FC236}">
                <a16:creationId xmlns:a16="http://schemas.microsoft.com/office/drawing/2014/main" id="{9F501490-67AA-405B-BFF6-AB0E4226925A}"/>
              </a:ext>
            </a:extLst>
          </p:cNvPr>
          <p:cNvCxnSpPr>
            <a:stCxn id="8" idx="0"/>
          </p:cNvCxnSpPr>
          <p:nvPr/>
        </p:nvCxnSpPr>
        <p:spPr>
          <a:xfrm flipH="1" flipV="1">
            <a:off x="3287210" y="1539433"/>
            <a:ext cx="1695692" cy="3030266"/>
          </a:xfrm>
          <a:prstGeom prst="straightConnector1">
            <a:avLst/>
          </a:prstGeom>
          <a:ln w="22225">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6884F3B-F832-4F87-8138-D95D63557094}"/>
              </a:ext>
            </a:extLst>
          </p:cNvPr>
          <p:cNvCxnSpPr>
            <a:cxnSpLocks/>
            <a:stCxn id="8" idx="0"/>
          </p:cNvCxnSpPr>
          <p:nvPr/>
        </p:nvCxnSpPr>
        <p:spPr>
          <a:xfrm flipH="1" flipV="1">
            <a:off x="3678142" y="3429001"/>
            <a:ext cx="1304760" cy="1140698"/>
          </a:xfrm>
          <a:prstGeom prst="straightConnector1">
            <a:avLst/>
          </a:prstGeom>
          <a:ln w="22225">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4915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2" y="0"/>
            <a:ext cx="12201872" cy="691731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3" y="0"/>
            <a:ext cx="12201871" cy="691731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2" y="-1"/>
            <a:ext cx="12201872" cy="6917317"/>
          </a:xfrm>
          <a:prstGeom prst="rect">
            <a:avLst/>
          </a:prstGeom>
        </p:spPr>
      </p:pic>
    </p:spTree>
    <p:extLst>
      <p:ext uri="{BB962C8B-B14F-4D97-AF65-F5344CB8AC3E}">
        <p14:creationId xmlns:p14="http://schemas.microsoft.com/office/powerpoint/2010/main" val="59832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Magnetic field strength </a:t>
            </a:r>
            <a:r>
              <a:rPr lang="en-US" b="0" i="1" dirty="0"/>
              <a:t>F</a:t>
            </a:r>
            <a:r>
              <a:rPr lang="en-US" dirty="0"/>
              <a:t> = |B|</a:t>
            </a:r>
            <a:br>
              <a:rPr lang="en-US" dirty="0"/>
            </a:br>
            <a:r>
              <a:rPr lang="en-US" sz="2000" dirty="0"/>
              <a:t>August 2018</a:t>
            </a:r>
            <a:endParaRPr lang="en-GB" dirty="0"/>
          </a:p>
        </p:txBody>
      </p:sp>
      <p:sp>
        <p:nvSpPr>
          <p:cNvPr id="36" name="TextBox 35">
            <a:extLst>
              <a:ext uri="{FF2B5EF4-FFF2-40B4-BE49-F238E27FC236}">
                <a16:creationId xmlns:a16="http://schemas.microsoft.com/office/drawing/2014/main" id="{391C324B-4BF2-4CC0-AC6F-3A0488976EE5}"/>
              </a:ext>
            </a:extLst>
          </p:cNvPr>
          <p:cNvSpPr txBox="1"/>
          <p:nvPr/>
        </p:nvSpPr>
        <p:spPr>
          <a:xfrm>
            <a:off x="6570651" y="925032"/>
            <a:ext cx="3229427" cy="461665"/>
          </a:xfrm>
          <a:prstGeom prst="rect">
            <a:avLst/>
          </a:prstGeom>
          <a:noFill/>
        </p:spPr>
        <p:txBody>
          <a:bodyPr wrap="square" rtlCol="0">
            <a:spAutoFit/>
          </a:bodyPr>
          <a:lstStyle/>
          <a:p>
            <a:r>
              <a:rPr lang="en-US" dirty="0">
                <a:latin typeface="+mn-lt"/>
              </a:rPr>
              <a:t>CryoSat-2, calibrated</a:t>
            </a:r>
            <a:endParaRPr lang="en-GB" dirty="0">
              <a:latin typeface="+mn-lt"/>
            </a:endParaRPr>
          </a:p>
        </p:txBody>
      </p:sp>
      <p:sp>
        <p:nvSpPr>
          <p:cNvPr id="37" name="TextBox 36">
            <a:extLst>
              <a:ext uri="{FF2B5EF4-FFF2-40B4-BE49-F238E27FC236}">
                <a16:creationId xmlns:a16="http://schemas.microsoft.com/office/drawing/2014/main" id="{F997D45B-51D6-45F8-B6C5-F01743DC93CB}"/>
              </a:ext>
            </a:extLst>
          </p:cNvPr>
          <p:cNvSpPr txBox="1"/>
          <p:nvPr/>
        </p:nvSpPr>
        <p:spPr>
          <a:xfrm>
            <a:off x="2027451" y="925033"/>
            <a:ext cx="1650691" cy="461665"/>
          </a:xfrm>
          <a:prstGeom prst="rect">
            <a:avLst/>
          </a:prstGeom>
          <a:noFill/>
        </p:spPr>
        <p:txBody>
          <a:bodyPr wrap="square" rtlCol="0">
            <a:spAutoFit/>
          </a:bodyPr>
          <a:lstStyle/>
          <a:p>
            <a:pPr algn="ctr"/>
            <a:r>
              <a:rPr lang="en-US" dirty="0">
                <a:latin typeface="+mn-lt"/>
              </a:rPr>
              <a:t>Swarm A</a:t>
            </a:r>
            <a:endParaRPr lang="en-GB" baseline="-25000" dirty="0">
              <a:latin typeface="+mn-lt"/>
            </a:endParaRPr>
          </a:p>
        </p:txBody>
      </p:sp>
      <p:sp>
        <p:nvSpPr>
          <p:cNvPr id="11" name="TextBox 10">
            <a:extLst>
              <a:ext uri="{FF2B5EF4-FFF2-40B4-BE49-F238E27FC236}">
                <a16:creationId xmlns:a16="http://schemas.microsoft.com/office/drawing/2014/main" id="{2F2798BF-D304-41B0-85D4-7C59D978BE46}"/>
              </a:ext>
            </a:extLst>
          </p:cNvPr>
          <p:cNvSpPr txBox="1"/>
          <p:nvPr/>
        </p:nvSpPr>
        <p:spPr>
          <a:xfrm rot="16200000">
            <a:off x="-876204" y="2359374"/>
            <a:ext cx="2421275" cy="369332"/>
          </a:xfrm>
          <a:prstGeom prst="rect">
            <a:avLst/>
          </a:prstGeom>
          <a:noFill/>
        </p:spPr>
        <p:txBody>
          <a:bodyPr wrap="square" rtlCol="0">
            <a:spAutoFit/>
          </a:bodyPr>
          <a:lstStyle/>
          <a:p>
            <a:pPr algn="ctr"/>
            <a:r>
              <a:rPr lang="en-US" sz="1800" dirty="0">
                <a:latin typeface="Symbol" panose="05050102010706020507" pitchFamily="18" charset="2"/>
              </a:rPr>
              <a:t>D</a:t>
            </a:r>
            <a:r>
              <a:rPr lang="en-US" sz="1800" dirty="0"/>
              <a:t>F = F</a:t>
            </a:r>
            <a:r>
              <a:rPr lang="en-US" sz="1800" baseline="-25000" dirty="0"/>
              <a:t>obs</a:t>
            </a:r>
            <a:r>
              <a:rPr lang="en-US" sz="1800" dirty="0"/>
              <a:t> – </a:t>
            </a:r>
            <a:r>
              <a:rPr lang="en-US" sz="1800" dirty="0" err="1"/>
              <a:t>F</a:t>
            </a:r>
            <a:r>
              <a:rPr lang="en-US" sz="1800" baseline="-25000" dirty="0" err="1"/>
              <a:t>mod</a:t>
            </a:r>
            <a:endParaRPr lang="en-GB" sz="1800" baseline="-25000" dirty="0"/>
          </a:p>
        </p:txBody>
      </p:sp>
      <p:pic>
        <p:nvPicPr>
          <p:cNvPr id="4" name="Picture 3">
            <a:extLst>
              <a:ext uri="{FF2B5EF4-FFF2-40B4-BE49-F238E27FC236}">
                <a16:creationId xmlns:a16="http://schemas.microsoft.com/office/drawing/2014/main" id="{126AF093-BE8B-4FC4-9AB8-678AD984DC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196" y="1333402"/>
            <a:ext cx="4543200" cy="2667600"/>
          </a:xfrm>
          <a:prstGeom prst="rect">
            <a:avLst/>
          </a:prstGeom>
        </p:spPr>
      </p:pic>
      <p:pic>
        <p:nvPicPr>
          <p:cNvPr id="10" name="Picture 9">
            <a:extLst>
              <a:ext uri="{FF2B5EF4-FFF2-40B4-BE49-F238E27FC236}">
                <a16:creationId xmlns:a16="http://schemas.microsoft.com/office/drawing/2014/main" id="{A3E6AB86-9AAB-450A-938B-DB2FA16596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9222" y="1333402"/>
            <a:ext cx="4543200" cy="2667600"/>
          </a:xfrm>
          <a:prstGeom prst="rect">
            <a:avLst/>
          </a:prstGeom>
        </p:spPr>
      </p:pic>
      <p:sp>
        <p:nvSpPr>
          <p:cNvPr id="12" name="TextBox 11">
            <a:extLst>
              <a:ext uri="{FF2B5EF4-FFF2-40B4-BE49-F238E27FC236}">
                <a16:creationId xmlns:a16="http://schemas.microsoft.com/office/drawing/2014/main" id="{EAB51964-2F75-491A-BA96-89D6EF4004CD}"/>
              </a:ext>
            </a:extLst>
          </p:cNvPr>
          <p:cNvSpPr txBox="1"/>
          <p:nvPr/>
        </p:nvSpPr>
        <p:spPr>
          <a:xfrm>
            <a:off x="3518704" y="4569699"/>
            <a:ext cx="2928395" cy="338554"/>
          </a:xfrm>
          <a:prstGeom prst="rect">
            <a:avLst/>
          </a:prstGeom>
          <a:noFill/>
        </p:spPr>
        <p:txBody>
          <a:bodyPr wrap="square" rtlCol="0">
            <a:spAutoFit/>
          </a:bodyPr>
          <a:lstStyle/>
          <a:p>
            <a:r>
              <a:rPr lang="da-DK" sz="1600" dirty="0"/>
              <a:t>Polar </a:t>
            </a:r>
            <a:r>
              <a:rPr lang="da-DK" sz="1600" dirty="0" err="1"/>
              <a:t>ionospheric</a:t>
            </a:r>
            <a:r>
              <a:rPr lang="da-DK" sz="1600" dirty="0"/>
              <a:t> </a:t>
            </a:r>
            <a:r>
              <a:rPr lang="da-DK" sz="1600" dirty="0" err="1"/>
              <a:t>currents</a:t>
            </a:r>
            <a:endParaRPr lang="da-DK" sz="1600" dirty="0"/>
          </a:p>
        </p:txBody>
      </p:sp>
      <p:cxnSp>
        <p:nvCxnSpPr>
          <p:cNvPr id="13" name="Straight Arrow Connector 12">
            <a:extLst>
              <a:ext uri="{FF2B5EF4-FFF2-40B4-BE49-F238E27FC236}">
                <a16:creationId xmlns:a16="http://schemas.microsoft.com/office/drawing/2014/main" id="{0AB7F276-865E-4BAE-9FF5-2BC3AC60B7C7}"/>
              </a:ext>
            </a:extLst>
          </p:cNvPr>
          <p:cNvCxnSpPr>
            <a:cxnSpLocks/>
            <a:stCxn id="12" idx="0"/>
          </p:cNvCxnSpPr>
          <p:nvPr/>
        </p:nvCxnSpPr>
        <p:spPr>
          <a:xfrm flipV="1">
            <a:off x="4982902" y="1592728"/>
            <a:ext cx="2355447" cy="2976971"/>
          </a:xfrm>
          <a:prstGeom prst="straightConnector1">
            <a:avLst/>
          </a:prstGeom>
          <a:ln w="22225">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D31689F-2305-46CF-85CB-219E86E2392D}"/>
              </a:ext>
            </a:extLst>
          </p:cNvPr>
          <p:cNvCxnSpPr>
            <a:cxnSpLocks/>
            <a:stCxn id="12" idx="0"/>
          </p:cNvCxnSpPr>
          <p:nvPr/>
        </p:nvCxnSpPr>
        <p:spPr>
          <a:xfrm flipH="1" flipV="1">
            <a:off x="3678142" y="3429001"/>
            <a:ext cx="1304760" cy="1140698"/>
          </a:xfrm>
          <a:prstGeom prst="straightConnector1">
            <a:avLst/>
          </a:prstGeom>
          <a:ln w="22225">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E7FD354-15D3-4883-BB62-4BE869BED710}"/>
              </a:ext>
            </a:extLst>
          </p:cNvPr>
          <p:cNvCxnSpPr/>
          <p:nvPr/>
        </p:nvCxnSpPr>
        <p:spPr>
          <a:xfrm flipH="1" flipV="1">
            <a:off x="3287210" y="1539433"/>
            <a:ext cx="1695692" cy="3030266"/>
          </a:xfrm>
          <a:prstGeom prst="straightConnector1">
            <a:avLst/>
          </a:prstGeom>
          <a:ln w="22225">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DA89450-06EC-4457-954D-DE82298D00D1}"/>
              </a:ext>
            </a:extLst>
          </p:cNvPr>
          <p:cNvSpPr txBox="1"/>
          <p:nvPr/>
        </p:nvSpPr>
        <p:spPr>
          <a:xfrm>
            <a:off x="5876734" y="4002507"/>
            <a:ext cx="3325703" cy="584775"/>
          </a:xfrm>
          <a:prstGeom prst="rect">
            <a:avLst/>
          </a:prstGeom>
          <a:noFill/>
        </p:spPr>
        <p:txBody>
          <a:bodyPr wrap="square" rtlCol="0">
            <a:spAutoFit/>
          </a:bodyPr>
          <a:lstStyle/>
          <a:p>
            <a:pPr algn="ctr"/>
            <a:r>
              <a:rPr lang="da-DK" sz="1600" dirty="0" err="1"/>
              <a:t>weaker</a:t>
            </a:r>
            <a:r>
              <a:rPr lang="da-DK" sz="1600" dirty="0"/>
              <a:t> in </a:t>
            </a:r>
            <a:r>
              <a:rPr lang="da-DK" sz="1600" dirty="0" err="1"/>
              <a:t>CryoSat</a:t>
            </a:r>
            <a:r>
              <a:rPr lang="da-DK" sz="1600" dirty="0"/>
              <a:t>, </a:t>
            </a:r>
            <a:br>
              <a:rPr lang="da-DK" sz="1600" dirty="0"/>
            </a:br>
            <a:r>
              <a:rPr lang="da-DK" sz="1600" dirty="0"/>
              <a:t>due to </a:t>
            </a:r>
            <a:r>
              <a:rPr lang="da-DK" sz="1600" dirty="0" err="1"/>
              <a:t>higher</a:t>
            </a:r>
            <a:r>
              <a:rPr lang="da-DK" sz="1600" dirty="0"/>
              <a:t> </a:t>
            </a:r>
            <a:r>
              <a:rPr lang="da-DK" sz="1600" dirty="0" err="1"/>
              <a:t>altitude</a:t>
            </a:r>
            <a:endParaRPr lang="da-DK" sz="1600" dirty="0"/>
          </a:p>
        </p:txBody>
      </p:sp>
      <p:cxnSp>
        <p:nvCxnSpPr>
          <p:cNvPr id="19" name="Straight Arrow Connector 18">
            <a:extLst>
              <a:ext uri="{FF2B5EF4-FFF2-40B4-BE49-F238E27FC236}">
                <a16:creationId xmlns:a16="http://schemas.microsoft.com/office/drawing/2014/main" id="{F932BAF0-6F1C-4DD4-B0C7-C51AFCDBFCC8}"/>
              </a:ext>
            </a:extLst>
          </p:cNvPr>
          <p:cNvCxnSpPr>
            <a:cxnSpLocks/>
          </p:cNvCxnSpPr>
          <p:nvPr/>
        </p:nvCxnSpPr>
        <p:spPr>
          <a:xfrm flipV="1">
            <a:off x="4982902" y="3428999"/>
            <a:ext cx="2757920" cy="1140700"/>
          </a:xfrm>
          <a:prstGeom prst="straightConnector1">
            <a:avLst/>
          </a:prstGeom>
          <a:ln w="22225">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860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Magnetic field strength </a:t>
            </a:r>
            <a:r>
              <a:rPr lang="en-US" b="0" i="1" dirty="0"/>
              <a:t>F</a:t>
            </a:r>
            <a:r>
              <a:rPr lang="en-US" dirty="0"/>
              <a:t> = |B|</a:t>
            </a:r>
            <a:br>
              <a:rPr lang="en-US" dirty="0"/>
            </a:br>
            <a:r>
              <a:rPr lang="en-US" sz="2000" dirty="0"/>
              <a:t>August 2018</a:t>
            </a:r>
            <a:endParaRPr lang="en-GB" dirty="0"/>
          </a:p>
        </p:txBody>
      </p:sp>
      <p:sp>
        <p:nvSpPr>
          <p:cNvPr id="36" name="TextBox 35">
            <a:extLst>
              <a:ext uri="{FF2B5EF4-FFF2-40B4-BE49-F238E27FC236}">
                <a16:creationId xmlns:a16="http://schemas.microsoft.com/office/drawing/2014/main" id="{391C324B-4BF2-4CC0-AC6F-3A0488976EE5}"/>
              </a:ext>
            </a:extLst>
          </p:cNvPr>
          <p:cNvSpPr txBox="1"/>
          <p:nvPr/>
        </p:nvSpPr>
        <p:spPr>
          <a:xfrm>
            <a:off x="7632533" y="1210161"/>
            <a:ext cx="3229427" cy="461665"/>
          </a:xfrm>
          <a:prstGeom prst="rect">
            <a:avLst/>
          </a:prstGeom>
          <a:noFill/>
        </p:spPr>
        <p:txBody>
          <a:bodyPr wrap="square" rtlCol="0">
            <a:spAutoFit/>
          </a:bodyPr>
          <a:lstStyle/>
          <a:p>
            <a:r>
              <a:rPr lang="en-US" dirty="0">
                <a:latin typeface="+mn-lt"/>
              </a:rPr>
              <a:t>CryoSat-2, calibrated</a:t>
            </a:r>
            <a:endParaRPr lang="en-GB" dirty="0">
              <a:latin typeface="+mn-lt"/>
            </a:endParaRPr>
          </a:p>
        </p:txBody>
      </p:sp>
      <p:sp>
        <p:nvSpPr>
          <p:cNvPr id="37" name="TextBox 36">
            <a:extLst>
              <a:ext uri="{FF2B5EF4-FFF2-40B4-BE49-F238E27FC236}">
                <a16:creationId xmlns:a16="http://schemas.microsoft.com/office/drawing/2014/main" id="{F997D45B-51D6-45F8-B6C5-F01743DC93CB}"/>
              </a:ext>
            </a:extLst>
          </p:cNvPr>
          <p:cNvSpPr txBox="1"/>
          <p:nvPr/>
        </p:nvSpPr>
        <p:spPr>
          <a:xfrm>
            <a:off x="2646885" y="1210162"/>
            <a:ext cx="1650691" cy="461665"/>
          </a:xfrm>
          <a:prstGeom prst="rect">
            <a:avLst/>
          </a:prstGeom>
          <a:noFill/>
        </p:spPr>
        <p:txBody>
          <a:bodyPr wrap="square" rtlCol="0">
            <a:spAutoFit/>
          </a:bodyPr>
          <a:lstStyle/>
          <a:p>
            <a:pPr algn="ctr"/>
            <a:r>
              <a:rPr lang="en-US" dirty="0">
                <a:latin typeface="+mn-lt"/>
              </a:rPr>
              <a:t>Swarm A</a:t>
            </a:r>
            <a:endParaRPr lang="en-GB" baseline="-25000" dirty="0">
              <a:latin typeface="+mn-lt"/>
            </a:endParaRPr>
          </a:p>
        </p:txBody>
      </p:sp>
      <p:sp>
        <p:nvSpPr>
          <p:cNvPr id="11" name="TextBox 10">
            <a:extLst>
              <a:ext uri="{FF2B5EF4-FFF2-40B4-BE49-F238E27FC236}">
                <a16:creationId xmlns:a16="http://schemas.microsoft.com/office/drawing/2014/main" id="{2F2798BF-D304-41B0-85D4-7C59D978BE46}"/>
              </a:ext>
            </a:extLst>
          </p:cNvPr>
          <p:cNvSpPr txBox="1"/>
          <p:nvPr/>
        </p:nvSpPr>
        <p:spPr>
          <a:xfrm rot="16200000">
            <a:off x="-968328" y="3710046"/>
            <a:ext cx="2421275" cy="369332"/>
          </a:xfrm>
          <a:prstGeom prst="rect">
            <a:avLst/>
          </a:prstGeom>
          <a:noFill/>
        </p:spPr>
        <p:txBody>
          <a:bodyPr wrap="square" rtlCol="0">
            <a:spAutoFit/>
          </a:bodyPr>
          <a:lstStyle/>
          <a:p>
            <a:pPr algn="ctr"/>
            <a:r>
              <a:rPr lang="en-US" sz="1800" dirty="0">
                <a:latin typeface="Symbol" panose="05050102010706020507" pitchFamily="18" charset="2"/>
              </a:rPr>
              <a:t>D</a:t>
            </a:r>
            <a:r>
              <a:rPr lang="en-US" sz="1800" dirty="0"/>
              <a:t>F = F</a:t>
            </a:r>
            <a:r>
              <a:rPr lang="en-US" sz="1800" baseline="-25000" dirty="0"/>
              <a:t>obs</a:t>
            </a:r>
            <a:r>
              <a:rPr lang="en-US" sz="1800" dirty="0"/>
              <a:t> – </a:t>
            </a:r>
            <a:r>
              <a:rPr lang="en-US" sz="1800" dirty="0" err="1"/>
              <a:t>F</a:t>
            </a:r>
            <a:r>
              <a:rPr lang="en-US" sz="1800" baseline="-25000" dirty="0" err="1"/>
              <a:t>mod</a:t>
            </a:r>
            <a:endParaRPr lang="en-GB" sz="1800" baseline="-25000" dirty="0"/>
          </a:p>
        </p:txBody>
      </p:sp>
      <p:sp>
        <p:nvSpPr>
          <p:cNvPr id="12" name="TextBox 11">
            <a:extLst>
              <a:ext uri="{FF2B5EF4-FFF2-40B4-BE49-F238E27FC236}">
                <a16:creationId xmlns:a16="http://schemas.microsoft.com/office/drawing/2014/main" id="{6F735BAC-085B-4440-B8AA-F6B057A757A6}"/>
              </a:ext>
            </a:extLst>
          </p:cNvPr>
          <p:cNvSpPr txBox="1"/>
          <p:nvPr/>
        </p:nvSpPr>
        <p:spPr>
          <a:xfrm>
            <a:off x="1678360" y="5036167"/>
            <a:ext cx="1274142" cy="523220"/>
          </a:xfrm>
          <a:prstGeom prst="rect">
            <a:avLst/>
          </a:prstGeom>
          <a:noFill/>
        </p:spPr>
        <p:txBody>
          <a:bodyPr wrap="square" rtlCol="0">
            <a:spAutoFit/>
          </a:bodyPr>
          <a:lstStyle/>
          <a:p>
            <a:r>
              <a:rPr lang="da-DK" sz="1400" dirty="0" err="1">
                <a:solidFill>
                  <a:srgbClr val="FF0000"/>
                </a:solidFill>
              </a:rPr>
              <a:t>dayside</a:t>
            </a:r>
            <a:endParaRPr lang="da-DK" sz="1400" dirty="0">
              <a:solidFill>
                <a:srgbClr val="FF0000"/>
              </a:solidFill>
            </a:endParaRPr>
          </a:p>
          <a:p>
            <a:r>
              <a:rPr lang="da-DK" sz="1400" dirty="0">
                <a:solidFill>
                  <a:srgbClr val="0000FF"/>
                </a:solidFill>
              </a:rPr>
              <a:t>nightside</a:t>
            </a:r>
          </a:p>
        </p:txBody>
      </p:sp>
      <p:pic>
        <p:nvPicPr>
          <p:cNvPr id="4" name="Picture 3">
            <a:extLst>
              <a:ext uri="{FF2B5EF4-FFF2-40B4-BE49-F238E27FC236}">
                <a16:creationId xmlns:a16="http://schemas.microsoft.com/office/drawing/2014/main" id="{ABBBF256-65AD-4485-889C-EE1D3592A3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835" y="1758337"/>
            <a:ext cx="5870490" cy="4142055"/>
          </a:xfrm>
          <a:prstGeom prst="rect">
            <a:avLst/>
          </a:prstGeom>
        </p:spPr>
      </p:pic>
      <p:pic>
        <p:nvPicPr>
          <p:cNvPr id="8" name="Picture 7">
            <a:extLst>
              <a:ext uri="{FF2B5EF4-FFF2-40B4-BE49-F238E27FC236}">
                <a16:creationId xmlns:a16="http://schemas.microsoft.com/office/drawing/2014/main" id="{046069B8-B658-4855-8F3D-AB0D91D151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0944" y="1758337"/>
            <a:ext cx="5847756" cy="4126014"/>
          </a:xfrm>
          <a:prstGeom prst="rect">
            <a:avLst/>
          </a:prstGeom>
        </p:spPr>
      </p:pic>
      <p:sp>
        <p:nvSpPr>
          <p:cNvPr id="22" name="TextBox 21">
            <a:extLst>
              <a:ext uri="{FF2B5EF4-FFF2-40B4-BE49-F238E27FC236}">
                <a16:creationId xmlns:a16="http://schemas.microsoft.com/office/drawing/2014/main" id="{B9A251E6-3ACD-461F-8F3B-ED7A0B96D266}"/>
              </a:ext>
            </a:extLst>
          </p:cNvPr>
          <p:cNvSpPr txBox="1"/>
          <p:nvPr/>
        </p:nvSpPr>
        <p:spPr>
          <a:xfrm>
            <a:off x="1678360" y="2117284"/>
            <a:ext cx="3885217" cy="584775"/>
          </a:xfrm>
          <a:prstGeom prst="rect">
            <a:avLst/>
          </a:prstGeom>
          <a:noFill/>
        </p:spPr>
        <p:txBody>
          <a:bodyPr wrap="square" rtlCol="0">
            <a:spAutoFit/>
          </a:bodyPr>
          <a:lstStyle/>
          <a:p>
            <a:r>
              <a:rPr lang="da-DK" sz="1600" b="1" dirty="0"/>
              <a:t>1.9 nT rms</a:t>
            </a:r>
            <a:br>
              <a:rPr lang="da-DK" sz="1600" dirty="0"/>
            </a:br>
            <a:r>
              <a:rPr lang="da-DK" sz="1600" dirty="0" err="1"/>
              <a:t>measurement</a:t>
            </a:r>
            <a:r>
              <a:rPr lang="da-DK" sz="1600" dirty="0"/>
              <a:t> </a:t>
            </a:r>
            <a:r>
              <a:rPr lang="da-DK" sz="1600" dirty="0" err="1"/>
              <a:t>error</a:t>
            </a:r>
            <a:r>
              <a:rPr lang="da-DK" sz="1600" dirty="0"/>
              <a:t>: &lt; 0.5 nT</a:t>
            </a:r>
          </a:p>
        </p:txBody>
      </p:sp>
      <p:pic>
        <p:nvPicPr>
          <p:cNvPr id="13" name="Picture 12">
            <a:extLst>
              <a:ext uri="{FF2B5EF4-FFF2-40B4-BE49-F238E27FC236}">
                <a16:creationId xmlns:a16="http://schemas.microsoft.com/office/drawing/2014/main" id="{0A8C5F89-5600-49D0-BFEE-BBBBB89E24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1358" y="1753870"/>
            <a:ext cx="5847756" cy="4126014"/>
          </a:xfrm>
          <a:prstGeom prst="rect">
            <a:avLst/>
          </a:prstGeom>
        </p:spPr>
      </p:pic>
      <p:sp>
        <p:nvSpPr>
          <p:cNvPr id="23" name="TextBox 22">
            <a:extLst>
              <a:ext uri="{FF2B5EF4-FFF2-40B4-BE49-F238E27FC236}">
                <a16:creationId xmlns:a16="http://schemas.microsoft.com/office/drawing/2014/main" id="{42C99A1C-1001-4608-A787-9B3A1E17BBBB}"/>
              </a:ext>
            </a:extLst>
          </p:cNvPr>
          <p:cNvSpPr txBox="1"/>
          <p:nvPr/>
        </p:nvSpPr>
        <p:spPr>
          <a:xfrm>
            <a:off x="7645852" y="2117284"/>
            <a:ext cx="3885217" cy="584775"/>
          </a:xfrm>
          <a:prstGeom prst="rect">
            <a:avLst/>
          </a:prstGeom>
          <a:noFill/>
        </p:spPr>
        <p:txBody>
          <a:bodyPr wrap="square" rtlCol="0">
            <a:spAutoFit/>
          </a:bodyPr>
          <a:lstStyle/>
          <a:p>
            <a:r>
              <a:rPr lang="da-DK" sz="1600" b="1" dirty="0"/>
              <a:t>6 nT rms</a:t>
            </a:r>
            <a:br>
              <a:rPr lang="da-DK" sz="1600" dirty="0"/>
            </a:br>
            <a:endParaRPr lang="da-DK" sz="1600" dirty="0"/>
          </a:p>
        </p:txBody>
      </p:sp>
      <p:sp>
        <p:nvSpPr>
          <p:cNvPr id="21" name="TextBox 20">
            <a:extLst>
              <a:ext uri="{FF2B5EF4-FFF2-40B4-BE49-F238E27FC236}">
                <a16:creationId xmlns:a16="http://schemas.microsoft.com/office/drawing/2014/main" id="{817E9275-3725-4B50-BDDD-EF7CA234939A}"/>
              </a:ext>
            </a:extLst>
          </p:cNvPr>
          <p:cNvSpPr txBox="1"/>
          <p:nvPr/>
        </p:nvSpPr>
        <p:spPr>
          <a:xfrm>
            <a:off x="6871683" y="5128500"/>
            <a:ext cx="3885217" cy="338554"/>
          </a:xfrm>
          <a:prstGeom prst="rect">
            <a:avLst/>
          </a:prstGeom>
          <a:noFill/>
        </p:spPr>
        <p:txBody>
          <a:bodyPr wrap="square" rtlCol="0">
            <a:spAutoFit/>
          </a:bodyPr>
          <a:lstStyle/>
          <a:p>
            <a:r>
              <a:rPr lang="da-DK" sz="1600" dirty="0"/>
              <a:t>1 min (15 </a:t>
            </a:r>
            <a:r>
              <a:rPr lang="da-DK" sz="1600" dirty="0" err="1"/>
              <a:t>values</a:t>
            </a:r>
            <a:r>
              <a:rPr lang="da-DK" sz="1600" dirty="0"/>
              <a:t>) </a:t>
            </a:r>
            <a:r>
              <a:rPr lang="da-DK" sz="1600" dirty="0" err="1"/>
              <a:t>moving</a:t>
            </a:r>
            <a:r>
              <a:rPr lang="da-DK" sz="1600" dirty="0"/>
              <a:t> average</a:t>
            </a:r>
          </a:p>
        </p:txBody>
      </p:sp>
    </p:spTree>
    <p:extLst>
      <p:ext uri="{BB962C8B-B14F-4D97-AF65-F5344CB8AC3E}">
        <p14:creationId xmlns:p14="http://schemas.microsoft.com/office/powerpoint/2010/main" val="96179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434" y="188640"/>
            <a:ext cx="11523133" cy="693737"/>
          </a:xfrm>
        </p:spPr>
        <p:txBody>
          <a:bodyPr/>
          <a:lstStyle/>
          <a:p>
            <a:r>
              <a:rPr lang="en-GB" sz="2400" dirty="0"/>
              <a:t>CryoSat-2: Temporal Evolution of Calibration and Alignment Parameters</a:t>
            </a:r>
          </a:p>
        </p:txBody>
      </p:sp>
      <p:sp>
        <p:nvSpPr>
          <p:cNvPr id="5" name="TextBox 4"/>
          <p:cNvSpPr txBox="1"/>
          <p:nvPr/>
        </p:nvSpPr>
        <p:spPr>
          <a:xfrm>
            <a:off x="10416480" y="6228020"/>
            <a:ext cx="1728192" cy="369332"/>
          </a:xfrm>
          <a:prstGeom prst="rect">
            <a:avLst/>
          </a:prstGeom>
          <a:noFill/>
        </p:spPr>
        <p:txBody>
          <a:bodyPr wrap="square" rtlCol="0">
            <a:spAutoFit/>
          </a:bodyPr>
          <a:lstStyle/>
          <a:p>
            <a:r>
              <a:rPr lang="en-GB" sz="1800" dirty="0"/>
              <a:t>For FGM1</a:t>
            </a:r>
          </a:p>
        </p:txBody>
      </p:sp>
      <p:sp>
        <p:nvSpPr>
          <p:cNvPr id="7" name="TextBox 6"/>
          <p:cNvSpPr txBox="1"/>
          <p:nvPr/>
        </p:nvSpPr>
        <p:spPr>
          <a:xfrm>
            <a:off x="8472264" y="4077072"/>
            <a:ext cx="3719738" cy="1600438"/>
          </a:xfrm>
          <a:prstGeom prst="rect">
            <a:avLst/>
          </a:prstGeom>
          <a:noFill/>
        </p:spPr>
        <p:txBody>
          <a:bodyPr wrap="square" rtlCol="0">
            <a:spAutoFit/>
          </a:bodyPr>
          <a:lstStyle/>
          <a:p>
            <a:r>
              <a:rPr lang="en-GB" sz="2000" dirty="0"/>
              <a:t>Month-to-month variation:</a:t>
            </a:r>
          </a:p>
          <a:p>
            <a:endParaRPr lang="en-GB" sz="1400" dirty="0"/>
          </a:p>
          <a:p>
            <a:pPr marL="285750" indent="-285750">
              <a:buFont typeface="Arial" panose="020B0604020202020204" pitchFamily="34" charset="0"/>
              <a:buChar char="•"/>
            </a:pPr>
            <a:r>
              <a:rPr lang="en-GB" sz="1600" dirty="0"/>
              <a:t>Offsets: ± 8 </a:t>
            </a:r>
            <a:r>
              <a:rPr lang="en-GB" sz="1600" dirty="0" err="1"/>
              <a:t>nT</a:t>
            </a:r>
            <a:endParaRPr lang="en-GB" sz="1600" dirty="0"/>
          </a:p>
          <a:p>
            <a:pPr marL="285750" indent="-285750">
              <a:buFont typeface="Arial" panose="020B0604020202020204" pitchFamily="34" charset="0"/>
              <a:buChar char="•"/>
            </a:pPr>
            <a:r>
              <a:rPr lang="en-GB" sz="1600" dirty="0"/>
              <a:t>Scale values: ± 300 ppm</a:t>
            </a:r>
          </a:p>
          <a:p>
            <a:pPr marL="285750" indent="-285750">
              <a:buFont typeface="Arial" panose="020B0604020202020204" pitchFamily="34" charset="0"/>
              <a:buChar char="•"/>
            </a:pPr>
            <a:r>
              <a:rPr lang="en-GB" sz="1600" dirty="0"/>
              <a:t>non-</a:t>
            </a:r>
            <a:r>
              <a:rPr lang="en-GB" sz="1600" dirty="0" err="1"/>
              <a:t>orthononalities</a:t>
            </a:r>
            <a:r>
              <a:rPr lang="en-GB" sz="1600" dirty="0"/>
              <a:t> and </a:t>
            </a:r>
            <a:br>
              <a:rPr lang="en-GB" sz="1600" dirty="0"/>
            </a:br>
            <a:r>
              <a:rPr lang="en-GB" sz="1600" dirty="0"/>
              <a:t>Euler angles: ±0.02° (±72 </a:t>
            </a:r>
            <a:r>
              <a:rPr lang="en-GB" sz="1600" dirty="0" err="1"/>
              <a:t>arcsecs</a:t>
            </a:r>
            <a:r>
              <a:rPr lang="en-GB" sz="1600" dirty="0"/>
              <a:t>)</a:t>
            </a:r>
          </a:p>
        </p:txBody>
      </p:sp>
      <p:pic>
        <p:nvPicPr>
          <p:cNvPr id="3" name="Picture 2">
            <a:extLst>
              <a:ext uri="{FF2B5EF4-FFF2-40B4-BE49-F238E27FC236}">
                <a16:creationId xmlns:a16="http://schemas.microsoft.com/office/drawing/2014/main" id="{DBF61199-48BB-473A-8B15-E45E92886483}"/>
              </a:ext>
            </a:extLst>
          </p:cNvPr>
          <p:cNvPicPr>
            <a:picLocks noChangeAspect="1"/>
          </p:cNvPicPr>
          <p:nvPr/>
        </p:nvPicPr>
        <p:blipFill>
          <a:blip r:embed="rId2"/>
          <a:stretch>
            <a:fillRect/>
          </a:stretch>
        </p:blipFill>
        <p:spPr>
          <a:xfrm>
            <a:off x="119336" y="764704"/>
            <a:ext cx="8352928" cy="5037032"/>
          </a:xfrm>
          <a:prstGeom prst="rect">
            <a:avLst/>
          </a:prstGeom>
        </p:spPr>
      </p:pic>
    </p:spTree>
    <p:extLst>
      <p:ext uri="{BB962C8B-B14F-4D97-AF65-F5344CB8AC3E}">
        <p14:creationId xmlns:p14="http://schemas.microsoft.com/office/powerpoint/2010/main" val="1665343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434" y="188640"/>
            <a:ext cx="11523133" cy="693737"/>
          </a:xfrm>
        </p:spPr>
        <p:txBody>
          <a:bodyPr/>
          <a:lstStyle/>
          <a:p>
            <a:r>
              <a:rPr lang="en-GB" sz="2400" dirty="0"/>
              <a:t>CryoSat-2: Daily rms misfit of 5 – 10 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8" y="1077567"/>
            <a:ext cx="8424936" cy="5519785"/>
          </a:xfrm>
          <a:prstGeom prst="rect">
            <a:avLst/>
          </a:prstGeom>
        </p:spPr>
      </p:pic>
    </p:spTree>
    <p:extLst>
      <p:ext uri="{BB962C8B-B14F-4D97-AF65-F5344CB8AC3E}">
        <p14:creationId xmlns:p14="http://schemas.microsoft.com/office/powerpoint/2010/main" val="2323250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68A35C-BC8C-402C-9329-38A04DF2CC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9497" y="3556595"/>
            <a:ext cx="4768280" cy="3112765"/>
          </a:xfrm>
          <a:prstGeom prst="rect">
            <a:avLst/>
          </a:prstGeom>
        </p:spPr>
      </p:pic>
      <p:sp>
        <p:nvSpPr>
          <p:cNvPr id="2" name="Title 1"/>
          <p:cNvSpPr>
            <a:spLocks noGrp="1"/>
          </p:cNvSpPr>
          <p:nvPr>
            <p:ph type="title"/>
          </p:nvPr>
        </p:nvSpPr>
        <p:spPr/>
        <p:txBody>
          <a:bodyPr>
            <a:normAutofit fontScale="90000"/>
          </a:bodyPr>
          <a:lstStyle/>
          <a:p>
            <a:r>
              <a:rPr lang="en-GB" dirty="0"/>
              <a:t>GRACE: </a:t>
            </a:r>
            <a:br>
              <a:rPr lang="en-GB" dirty="0"/>
            </a:br>
            <a:r>
              <a:rPr lang="en-GB" dirty="0"/>
              <a:t>How to account for magnetometer temperature effects?</a:t>
            </a:r>
          </a:p>
        </p:txBody>
      </p:sp>
      <p:sp>
        <p:nvSpPr>
          <p:cNvPr id="3" name="Content Placeholder 2"/>
          <p:cNvSpPr>
            <a:spLocks noGrp="1"/>
          </p:cNvSpPr>
          <p:nvPr>
            <p:ph idx="4294967295"/>
          </p:nvPr>
        </p:nvSpPr>
        <p:spPr>
          <a:xfrm>
            <a:off x="334963" y="1340768"/>
            <a:ext cx="11857037" cy="2808312"/>
          </a:xfrm>
        </p:spPr>
        <p:txBody>
          <a:bodyPr/>
          <a:lstStyle/>
          <a:p>
            <a:r>
              <a:rPr lang="en-GB" sz="2000" dirty="0"/>
              <a:t>GRACE magnetometer temperature data are not available (not part of HK data)</a:t>
            </a:r>
          </a:p>
          <a:p>
            <a:r>
              <a:rPr lang="en-GB" sz="2000" dirty="0"/>
              <a:t>Fluxgate magnetometer output depend on sensor temperature</a:t>
            </a:r>
          </a:p>
          <a:p>
            <a:pPr lvl="1"/>
            <a:r>
              <a:rPr lang="en-GB" dirty="0"/>
              <a:t>up to 30 ppm/°C for Swarm scale values, </a:t>
            </a:r>
          </a:p>
          <a:p>
            <a:pPr lvl="1"/>
            <a:r>
              <a:rPr lang="en-GB" dirty="0"/>
              <a:t>up to 100 ppm/°C for CryoSat-2 scale values, measured </a:t>
            </a:r>
            <a:r>
              <a:rPr lang="en-GB" dirty="0">
                <a:latin typeface="Symbol" panose="05050102010706020507" pitchFamily="18" charset="2"/>
              </a:rPr>
              <a:t>D</a:t>
            </a:r>
            <a:r>
              <a:rPr lang="en-GB" dirty="0"/>
              <a:t>T of ±6 °C results in ±600 ppm change, corresponding to ±30 nT @ 50 000 nT</a:t>
            </a:r>
          </a:p>
          <a:p>
            <a:r>
              <a:rPr lang="en-GB" sz="2000" dirty="0"/>
              <a:t>Proxy for magnetometer temperature: Sun position angles </a:t>
            </a:r>
            <a:r>
              <a:rPr lang="en-GB" sz="2000" dirty="0" err="1">
                <a:latin typeface="Symbol" panose="05050102010706020507" pitchFamily="18" charset="2"/>
              </a:rPr>
              <a:t>a,b</a:t>
            </a:r>
            <a:r>
              <a:rPr lang="en-GB" sz="2000" dirty="0"/>
              <a:t> </a:t>
            </a:r>
            <a:r>
              <a:rPr lang="en-GB" sz="2000" dirty="0" err="1"/>
              <a:t>wrt</a:t>
            </a:r>
            <a:r>
              <a:rPr lang="en-GB" sz="2000" dirty="0"/>
              <a:t> spacecraft</a:t>
            </a:r>
            <a:br>
              <a:rPr lang="en-GB" sz="2000" dirty="0"/>
            </a:br>
            <a:r>
              <a:rPr lang="en-GB" sz="2000" dirty="0"/>
              <a:t>(same approach as used for correcting </a:t>
            </a:r>
            <a:r>
              <a:rPr lang="en-GB" sz="2000" dirty="0" err="1"/>
              <a:t>dB</a:t>
            </a:r>
            <a:r>
              <a:rPr lang="en-GB" sz="2000" baseline="-25000" dirty="0" err="1"/>
              <a:t>Sun</a:t>
            </a:r>
            <a:r>
              <a:rPr lang="en-GB" sz="2000" dirty="0"/>
              <a:t> disturbance on Swarm satellites)</a:t>
            </a:r>
          </a:p>
          <a:p>
            <a:r>
              <a:rPr lang="en-GB" sz="2000" dirty="0"/>
              <a:t>Dependency of FGM offsets and scale values, and of Euler angles (boom bending!) on Sun position  </a:t>
            </a:r>
            <a:br>
              <a:rPr lang="en-GB" sz="2000" dirty="0"/>
            </a:br>
            <a:br>
              <a:rPr lang="en-GB" sz="2000" dirty="0"/>
            </a:br>
            <a:br>
              <a:rPr lang="en-GB" sz="2000" dirty="0"/>
            </a:br>
            <a:endParaRPr lang="en-GB" sz="2000" dirty="0"/>
          </a:p>
        </p:txBody>
      </p:sp>
    </p:spTree>
    <p:extLst>
      <p:ext uri="{BB962C8B-B14F-4D97-AF65-F5344CB8AC3E}">
        <p14:creationId xmlns:p14="http://schemas.microsoft.com/office/powerpoint/2010/main" val="346627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GRACE: </a:t>
            </a:r>
            <a:br>
              <a:rPr lang="en-GB" dirty="0"/>
            </a:br>
            <a:r>
              <a:rPr lang="en-GB" dirty="0"/>
              <a:t>Calibration model parameterization</a:t>
            </a:r>
          </a:p>
        </p:txBody>
      </p:sp>
      <p:sp>
        <p:nvSpPr>
          <p:cNvPr id="3" name="Content Placeholder 2"/>
          <p:cNvSpPr>
            <a:spLocks noGrp="1"/>
          </p:cNvSpPr>
          <p:nvPr>
            <p:ph idx="4294967295"/>
          </p:nvPr>
        </p:nvSpPr>
        <p:spPr>
          <a:xfrm>
            <a:off x="334963" y="1125066"/>
            <a:ext cx="11857037" cy="4248150"/>
          </a:xfrm>
        </p:spPr>
        <p:txBody>
          <a:bodyPr/>
          <a:lstStyle/>
          <a:p>
            <a:r>
              <a:rPr lang="en-GB" sz="2000" dirty="0"/>
              <a:t>12 “basic” calibration parameters, estimated separately for each of the 118 months</a:t>
            </a:r>
            <a:br>
              <a:rPr lang="en-GB" sz="2000" dirty="0"/>
            </a:br>
            <a:r>
              <a:rPr lang="en-GB" sz="1800" dirty="0"/>
              <a:t>(Jan 2008 – Oct 2017) x 12 = </a:t>
            </a:r>
            <a:r>
              <a:rPr lang="en-GB" sz="1800" dirty="0">
                <a:solidFill>
                  <a:srgbClr val="C00000"/>
                </a:solidFill>
              </a:rPr>
              <a:t>1416 parameters</a:t>
            </a:r>
            <a:endParaRPr lang="en-GB" sz="2000" dirty="0">
              <a:solidFill>
                <a:srgbClr val="C00000"/>
              </a:solidFill>
            </a:endParaRPr>
          </a:p>
          <a:p>
            <a:r>
              <a:rPr lang="en-GB" sz="2000" dirty="0"/>
              <a:t>The 3 offsets </a:t>
            </a:r>
            <a:r>
              <a:rPr lang="en-GB" sz="2000" dirty="0">
                <a:solidFill>
                  <a:schemeClr val="tx1"/>
                </a:solidFill>
                <a:latin typeface="Times" panose="02020603050405020304" pitchFamily="18" charset="0"/>
                <a:cs typeface="Times" panose="02020603050405020304" pitchFamily="18" charset="0"/>
              </a:rPr>
              <a:t>b</a:t>
            </a:r>
            <a:r>
              <a:rPr lang="en-GB" sz="2000" dirty="0"/>
              <a:t>, 3 scale values </a:t>
            </a:r>
            <a:r>
              <a:rPr lang="en-GB" sz="2000" dirty="0">
                <a:solidFill>
                  <a:schemeClr val="tx1"/>
                </a:solidFill>
                <a:latin typeface="Times" panose="02020603050405020304" pitchFamily="18" charset="0"/>
                <a:cs typeface="Times" panose="02020603050405020304" pitchFamily="18" charset="0"/>
              </a:rPr>
              <a:t>S, </a:t>
            </a:r>
            <a:r>
              <a:rPr lang="en-GB" sz="2000" dirty="0"/>
              <a:t>and 3 Euler angles depend on Sun position angle </a:t>
            </a:r>
            <a:r>
              <a:rPr lang="en-GB" sz="2000" dirty="0" err="1">
                <a:latin typeface="Symbol" panose="05050102010706020507" pitchFamily="18" charset="2"/>
              </a:rPr>
              <a:t>a,b</a:t>
            </a:r>
            <a:r>
              <a:rPr lang="en-GB" sz="2000" dirty="0"/>
              <a:t> </a:t>
            </a:r>
            <a:br>
              <a:rPr lang="en-GB" sz="2000" dirty="0"/>
            </a:br>
            <a:r>
              <a:rPr lang="en-GB" sz="2000" dirty="0"/>
              <a:t>Spherical harmonic expansion, </a:t>
            </a:r>
            <a:r>
              <a:rPr lang="en-GB" sz="1800" dirty="0"/>
              <a:t>assumed to be constant for whole mission: </a:t>
            </a:r>
            <a:r>
              <a:rPr lang="en-GB" sz="1800" dirty="0">
                <a:solidFill>
                  <a:srgbClr val="C00000"/>
                </a:solidFill>
              </a:rPr>
              <a:t>342 parameters</a:t>
            </a:r>
            <a:endParaRPr lang="en-GB" sz="2000" dirty="0">
              <a:solidFill>
                <a:srgbClr val="C00000"/>
              </a:solidFill>
            </a:endParaRPr>
          </a:p>
          <a:p>
            <a:r>
              <a:rPr lang="en-GB" sz="2000" dirty="0"/>
              <a:t>Magnetic disturbance vector                                   of Magnetorquer currents </a:t>
            </a:r>
            <a:r>
              <a:rPr lang="en-GB" sz="2000" b="1" dirty="0">
                <a:solidFill>
                  <a:schemeClr val="tx1"/>
                </a:solidFill>
                <a:latin typeface="Times" panose="02020603050405020304" pitchFamily="18" charset="0"/>
                <a:cs typeface="Times" panose="02020603050405020304" pitchFamily="18" charset="0"/>
              </a:rPr>
              <a:t>I</a:t>
            </a:r>
            <a:r>
              <a:rPr lang="en-GB" sz="2000" baseline="-25000" dirty="0">
                <a:solidFill>
                  <a:schemeClr val="tx1"/>
                </a:solidFill>
                <a:latin typeface="Times" panose="02020603050405020304" pitchFamily="18" charset="0"/>
                <a:cs typeface="Times" panose="02020603050405020304" pitchFamily="18" charset="0"/>
              </a:rPr>
              <a:t>MTQ</a:t>
            </a:r>
            <a:br>
              <a:rPr lang="en-GB" sz="2000" dirty="0"/>
            </a:br>
            <a:r>
              <a:rPr lang="en-GB" sz="1800" dirty="0"/>
              <a:t>Assumed to be constant for whole mission: 3 x 3 tensor      = </a:t>
            </a:r>
            <a:r>
              <a:rPr lang="en-GB" sz="1800" dirty="0">
                <a:solidFill>
                  <a:srgbClr val="C00000"/>
                </a:solidFill>
              </a:rPr>
              <a:t>9 parameters</a:t>
            </a:r>
          </a:p>
          <a:p>
            <a:r>
              <a:rPr lang="en-GB" sz="2000" dirty="0"/>
              <a:t>Magnetic disturbances due to solar array and battery current strengths </a:t>
            </a:r>
            <a:r>
              <a:rPr lang="en-GB" sz="2000" dirty="0">
                <a:solidFill>
                  <a:schemeClr val="tx1"/>
                </a:solidFill>
                <a:latin typeface="Times" panose="02020603050405020304" pitchFamily="18" charset="0"/>
                <a:cs typeface="Times" panose="02020603050405020304" pitchFamily="18" charset="0"/>
              </a:rPr>
              <a:t>I</a:t>
            </a:r>
            <a:r>
              <a:rPr lang="en-GB" sz="2000" baseline="-25000" dirty="0">
                <a:solidFill>
                  <a:schemeClr val="tx1"/>
                </a:solidFill>
                <a:latin typeface="Times" panose="02020603050405020304" pitchFamily="18" charset="0"/>
                <a:cs typeface="Times" panose="02020603050405020304" pitchFamily="18" charset="0"/>
              </a:rPr>
              <a:t>SA1</a:t>
            </a:r>
            <a:r>
              <a:rPr lang="en-GB" sz="2000" dirty="0"/>
              <a:t>, </a:t>
            </a:r>
            <a:r>
              <a:rPr lang="en-GB" sz="2000" dirty="0">
                <a:solidFill>
                  <a:schemeClr val="tx1"/>
                </a:solidFill>
                <a:latin typeface="Times" panose="02020603050405020304" pitchFamily="18" charset="0"/>
                <a:cs typeface="Times" panose="02020603050405020304" pitchFamily="18" charset="0"/>
              </a:rPr>
              <a:t>I</a:t>
            </a:r>
            <a:r>
              <a:rPr lang="en-GB" sz="2000" baseline="-25000" dirty="0">
                <a:solidFill>
                  <a:schemeClr val="tx1"/>
                </a:solidFill>
                <a:latin typeface="Times" panose="02020603050405020304" pitchFamily="18" charset="0"/>
                <a:cs typeface="Times" panose="02020603050405020304" pitchFamily="18" charset="0"/>
              </a:rPr>
              <a:t>SA2</a:t>
            </a:r>
            <a:r>
              <a:rPr lang="en-GB" sz="2000" dirty="0"/>
              <a:t>, </a:t>
            </a:r>
            <a:r>
              <a:rPr lang="en-GB" sz="2000" dirty="0" err="1">
                <a:solidFill>
                  <a:schemeClr val="tx1"/>
                </a:solidFill>
                <a:latin typeface="Times" panose="02020603050405020304" pitchFamily="18" charset="0"/>
                <a:cs typeface="Times" panose="02020603050405020304" pitchFamily="18" charset="0"/>
              </a:rPr>
              <a:t>I</a:t>
            </a:r>
            <a:r>
              <a:rPr lang="en-GB" sz="2000" baseline="-25000" dirty="0" err="1">
                <a:solidFill>
                  <a:schemeClr val="tx1"/>
                </a:solidFill>
                <a:latin typeface="Times" panose="02020603050405020304" pitchFamily="18" charset="0"/>
                <a:cs typeface="Times" panose="02020603050405020304" pitchFamily="18" charset="0"/>
              </a:rPr>
              <a:t>Batt</a:t>
            </a:r>
            <a:r>
              <a:rPr lang="en-GB" sz="2000" dirty="0"/>
              <a:t> </a:t>
            </a:r>
            <a:br>
              <a:rPr lang="en-GB" sz="2000" dirty="0"/>
            </a:br>
            <a:r>
              <a:rPr lang="en-GB" sz="1800" dirty="0"/>
              <a:t>Assumed to be constant for whole mission: 3 x 3 = </a:t>
            </a:r>
            <a:r>
              <a:rPr lang="en-GB" sz="1800" dirty="0">
                <a:solidFill>
                  <a:srgbClr val="C00000"/>
                </a:solidFill>
              </a:rPr>
              <a:t>9 parameters</a:t>
            </a:r>
          </a:p>
          <a:p>
            <a:r>
              <a:rPr lang="en-GB" sz="2000" dirty="0"/>
              <a:t>Non-linearities </a:t>
            </a:r>
            <a:r>
              <a:rPr lang="en-GB" sz="1800" dirty="0"/>
              <a:t>(“transverse effect” disturbance of fluxgate sensor x on sensor output y): </a:t>
            </a:r>
            <a:r>
              <a:rPr lang="en-GB" sz="1800" dirty="0">
                <a:solidFill>
                  <a:srgbClr val="C00000"/>
                </a:solidFill>
              </a:rPr>
              <a:t>48 parameters</a:t>
            </a:r>
            <a:endParaRPr lang="en-GB" sz="2000" dirty="0"/>
          </a:p>
          <a:p>
            <a:r>
              <a:rPr lang="en-GB" sz="2000" dirty="0"/>
              <a:t>In total </a:t>
            </a:r>
            <a:r>
              <a:rPr lang="en-GB" sz="2000" dirty="0">
                <a:solidFill>
                  <a:srgbClr val="C00000"/>
                </a:solidFill>
              </a:rPr>
              <a:t>1839 model parameters </a:t>
            </a:r>
            <a:r>
              <a:rPr lang="en-GB" sz="2000" dirty="0"/>
              <a:t>estimated by robust non-linear Least-Squares </a:t>
            </a:r>
            <a:br>
              <a:rPr lang="en-GB" sz="2000" dirty="0"/>
            </a:br>
            <a:r>
              <a:rPr lang="en-GB" sz="2000" dirty="0"/>
              <a:t>from </a:t>
            </a:r>
            <a:r>
              <a:rPr lang="en-GB" sz="2000" dirty="0">
                <a:solidFill>
                  <a:srgbClr val="C00000"/>
                </a:solidFill>
              </a:rPr>
              <a:t>10.5 </a:t>
            </a:r>
            <a:r>
              <a:rPr lang="en-GB" sz="2000" dirty="0" err="1">
                <a:solidFill>
                  <a:srgbClr val="C00000"/>
                </a:solidFill>
              </a:rPr>
              <a:t>mio</a:t>
            </a:r>
            <a:r>
              <a:rPr lang="en-GB" sz="2000" dirty="0">
                <a:solidFill>
                  <a:srgbClr val="C00000"/>
                </a:solidFill>
              </a:rPr>
              <a:t> observations </a:t>
            </a:r>
            <a:r>
              <a:rPr lang="en-GB" sz="2000" dirty="0"/>
              <a:t>(= 3 x 2.62 </a:t>
            </a:r>
            <a:r>
              <a:rPr lang="en-GB" sz="2000" dirty="0" err="1"/>
              <a:t>mio</a:t>
            </a:r>
            <a:r>
              <a:rPr lang="en-GB" sz="2000" dirty="0"/>
              <a:t> vector triplets + 2.62 scalar values) for each satellite</a:t>
            </a:r>
          </a:p>
          <a:p>
            <a:r>
              <a:rPr lang="en-GB" sz="2000" dirty="0"/>
              <a:t>Temporal regularisation (smoothing) of month-to-month variation of “basic” 12 parameters</a:t>
            </a:r>
            <a:br>
              <a:rPr lang="en-GB" sz="2000" dirty="0"/>
            </a:br>
            <a:br>
              <a:rPr lang="en-GB" sz="2000" dirty="0"/>
            </a:br>
            <a:br>
              <a:rPr lang="en-GB" sz="2000" dirty="0"/>
            </a:br>
            <a:endParaRPr lang="en-GB" sz="2000" dirty="0"/>
          </a:p>
        </p:txBody>
      </p:sp>
      <p:pic>
        <p:nvPicPr>
          <p:cNvPr id="5" name="Picture 4"/>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935760" y="2528065"/>
            <a:ext cx="2245358" cy="272555"/>
          </a:xfrm>
          <a:prstGeom prst="rect">
            <a:avLst/>
          </a:prstGeom>
        </p:spPr>
      </p:pic>
      <p:pic>
        <p:nvPicPr>
          <p:cNvPr id="7" name="Picture 6"/>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395884" y="2829837"/>
            <a:ext cx="216024" cy="208015"/>
          </a:xfrm>
          <a:prstGeom prst="rect">
            <a:avLst/>
          </a:prstGeom>
        </p:spPr>
      </p:pic>
      <p:sp>
        <p:nvSpPr>
          <p:cNvPr id="6" name="Rectangle 5">
            <a:extLst>
              <a:ext uri="{FF2B5EF4-FFF2-40B4-BE49-F238E27FC236}">
                <a16:creationId xmlns:a16="http://schemas.microsoft.com/office/drawing/2014/main" id="{4C05C6C0-9BDE-46BB-B9D6-C10B3568A71D}"/>
              </a:ext>
            </a:extLst>
          </p:cNvPr>
          <p:cNvSpPr/>
          <p:nvPr/>
        </p:nvSpPr>
        <p:spPr>
          <a:xfrm>
            <a:off x="609124" y="5325015"/>
            <a:ext cx="10383420" cy="1569660"/>
          </a:xfrm>
          <a:prstGeom prst="rect">
            <a:avLst/>
          </a:prstGeom>
        </p:spPr>
        <p:txBody>
          <a:bodyPr wrap="none">
            <a:spAutoFit/>
          </a:bodyPr>
          <a:lstStyle/>
          <a:p>
            <a:pPr lvl="0">
              <a:spcBef>
                <a:spcPct val="20000"/>
              </a:spcBef>
            </a:pPr>
            <a:r>
              <a:rPr lang="en-US" dirty="0">
                <a:solidFill>
                  <a:srgbClr val="C00000"/>
                </a:solidFill>
                <a:latin typeface="+mn-lt"/>
              </a:rPr>
              <a:t>Combined scalar and vector calibration, minimizing weighted average of </a:t>
            </a:r>
            <a:br>
              <a:rPr lang="en-US" dirty="0">
                <a:solidFill>
                  <a:srgbClr val="C00000"/>
                </a:solidFill>
                <a:latin typeface="+mn-lt"/>
              </a:rPr>
            </a:br>
            <a:r>
              <a:rPr lang="en-US" dirty="0">
                <a:latin typeface="+mn-lt"/>
              </a:rPr>
              <a:t>5&lt;</a:t>
            </a:r>
            <a:r>
              <a:rPr lang="en-US" dirty="0">
                <a:latin typeface="Symbol" panose="05050102010706020507" pitchFamily="18" charset="2"/>
              </a:rPr>
              <a:t>D</a:t>
            </a:r>
            <a:r>
              <a:rPr lang="en-US" dirty="0">
                <a:latin typeface="Times" panose="02020603050405020304" pitchFamily="18" charset="0"/>
                <a:cs typeface="Times" panose="02020603050405020304" pitchFamily="18" charset="0"/>
              </a:rPr>
              <a:t>F</a:t>
            </a:r>
            <a:r>
              <a:rPr lang="en-US" baseline="30000" dirty="0">
                <a:latin typeface="Times" panose="02020603050405020304" pitchFamily="18" charset="0"/>
                <a:cs typeface="Times" panose="02020603050405020304" pitchFamily="18" charset="0"/>
              </a:rPr>
              <a:t>2</a:t>
            </a:r>
            <a:r>
              <a:rPr lang="en-US" dirty="0"/>
              <a:t>&gt; + &lt;|</a:t>
            </a:r>
            <a:r>
              <a:rPr lang="en-US" dirty="0">
                <a:latin typeface="Symbol" panose="05050102010706020507" pitchFamily="18" charset="2"/>
              </a:rPr>
              <a:t>D</a:t>
            </a:r>
            <a:r>
              <a:rPr lang="en-US" b="1" dirty="0">
                <a:latin typeface="Times" panose="02020603050405020304" pitchFamily="18" charset="0"/>
                <a:cs typeface="Times" panose="02020603050405020304" pitchFamily="18" charset="0"/>
              </a:rPr>
              <a:t>B|</a:t>
            </a:r>
            <a:r>
              <a:rPr lang="en-US" baseline="30000" dirty="0">
                <a:latin typeface="Times" panose="02020603050405020304" pitchFamily="18" charset="0"/>
                <a:cs typeface="Times" panose="02020603050405020304" pitchFamily="18" charset="0"/>
              </a:rPr>
              <a:t>2</a:t>
            </a:r>
            <a:r>
              <a:rPr lang="en-US" dirty="0"/>
              <a:t>&gt;  =  5&lt; (|</a:t>
            </a:r>
            <a:r>
              <a:rPr lang="en-US" b="1" dirty="0">
                <a:latin typeface="Times" panose="02020603050405020304" pitchFamily="18" charset="0"/>
                <a:cs typeface="Times" panose="02020603050405020304" pitchFamily="18" charset="0"/>
              </a:rPr>
              <a:t>B</a:t>
            </a:r>
            <a:r>
              <a:rPr lang="en-US" baseline="-25000" dirty="0"/>
              <a:t>FGM</a:t>
            </a:r>
            <a:r>
              <a:rPr lang="en-US" dirty="0"/>
              <a:t>| - |</a:t>
            </a:r>
            <a:r>
              <a:rPr lang="en-US" b="1" dirty="0" err="1">
                <a:latin typeface="Times" panose="02020603050405020304" pitchFamily="18" charset="0"/>
                <a:cs typeface="Times" panose="02020603050405020304" pitchFamily="18" charset="0"/>
              </a:rPr>
              <a:t>B</a:t>
            </a:r>
            <a:r>
              <a:rPr lang="en-US" baseline="-25000" dirty="0" err="1"/>
              <a:t>mod</a:t>
            </a:r>
            <a:r>
              <a:rPr lang="en-US" dirty="0"/>
              <a:t>|)</a:t>
            </a:r>
            <a:r>
              <a:rPr lang="en-US" baseline="30000" dirty="0"/>
              <a:t>2 </a:t>
            </a:r>
            <a:r>
              <a:rPr lang="en-US" dirty="0"/>
              <a:t>&gt; + </a:t>
            </a:r>
            <a:r>
              <a:rPr lang="en-US" kern="0" dirty="0">
                <a:latin typeface="Tahoma"/>
              </a:rPr>
              <a:t>&lt; |</a:t>
            </a:r>
            <a:r>
              <a:rPr lang="en-US" b="1" kern="0" dirty="0">
                <a:latin typeface="Times" panose="02020603050405020304" pitchFamily="18" charset="0"/>
                <a:cs typeface="Times" panose="02020603050405020304" pitchFamily="18" charset="0"/>
              </a:rPr>
              <a:t>B</a:t>
            </a:r>
            <a:r>
              <a:rPr lang="en-US" kern="0" baseline="-25000" dirty="0">
                <a:latin typeface="Tahoma"/>
              </a:rPr>
              <a:t>FGM</a:t>
            </a:r>
            <a:r>
              <a:rPr lang="en-US" kern="0" dirty="0">
                <a:latin typeface="Tahoma"/>
              </a:rPr>
              <a:t> – </a:t>
            </a:r>
            <a:r>
              <a:rPr lang="en-US" b="1" kern="0" dirty="0">
                <a:latin typeface="Times" panose="02020603050405020304" pitchFamily="18" charset="0"/>
                <a:cs typeface="Times" panose="02020603050405020304" pitchFamily="18" charset="0"/>
              </a:rPr>
              <a:t>B</a:t>
            </a:r>
            <a:r>
              <a:rPr lang="en-US" kern="0" baseline="-25000" dirty="0">
                <a:latin typeface="Tahoma"/>
              </a:rPr>
              <a:t>mod</a:t>
            </a:r>
            <a:r>
              <a:rPr lang="en-US" kern="0" dirty="0">
                <a:latin typeface="Tahoma"/>
              </a:rPr>
              <a:t>|</a:t>
            </a:r>
            <a:r>
              <a:rPr lang="en-US" kern="0" baseline="30000" dirty="0">
                <a:latin typeface="Tahoma"/>
              </a:rPr>
              <a:t>2</a:t>
            </a:r>
            <a:r>
              <a:rPr lang="en-US" kern="0" dirty="0">
                <a:latin typeface="Tahoma"/>
              </a:rPr>
              <a:t> &gt;</a:t>
            </a:r>
            <a:br>
              <a:rPr lang="en-US" kern="0" dirty="0">
                <a:solidFill>
                  <a:srgbClr val="C00000"/>
                </a:solidFill>
                <a:latin typeface="Tahoma"/>
              </a:rPr>
            </a:br>
            <a:r>
              <a:rPr lang="en-US" kern="0" dirty="0">
                <a:solidFill>
                  <a:srgbClr val="C00000"/>
                </a:solidFill>
                <a:latin typeface="Tahoma"/>
              </a:rPr>
              <a:t>scalar residuals are upweighted by factor 5</a:t>
            </a:r>
          </a:p>
          <a:p>
            <a:endParaRPr lang="en-GB" dirty="0">
              <a:solidFill>
                <a:srgbClr val="C00000"/>
              </a:solidFill>
            </a:endParaRPr>
          </a:p>
        </p:txBody>
      </p:sp>
    </p:spTree>
    <p:extLst>
      <p:ext uri="{BB962C8B-B14F-4D97-AF65-F5344CB8AC3E}">
        <p14:creationId xmlns:p14="http://schemas.microsoft.com/office/powerpoint/2010/main" val="29196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434" y="188640"/>
            <a:ext cx="11523133" cy="693737"/>
          </a:xfrm>
        </p:spPr>
        <p:txBody>
          <a:bodyPr/>
          <a:lstStyle/>
          <a:p>
            <a:r>
              <a:rPr lang="en-GB" sz="2400" dirty="0"/>
              <a:t>GRACE: Temporal Evolution of Calibration and Alignment Parameters</a:t>
            </a:r>
          </a:p>
        </p:txBody>
      </p:sp>
      <p:sp>
        <p:nvSpPr>
          <p:cNvPr id="5" name="TextBox 4"/>
          <p:cNvSpPr txBox="1"/>
          <p:nvPr/>
        </p:nvSpPr>
        <p:spPr>
          <a:xfrm>
            <a:off x="10332132" y="6228020"/>
            <a:ext cx="1728192" cy="369332"/>
          </a:xfrm>
          <a:prstGeom prst="rect">
            <a:avLst/>
          </a:prstGeom>
          <a:noFill/>
        </p:spPr>
        <p:txBody>
          <a:bodyPr wrap="square" rtlCol="0">
            <a:spAutoFit/>
          </a:bodyPr>
          <a:lstStyle/>
          <a:p>
            <a:r>
              <a:rPr lang="en-GB" sz="1800" dirty="0"/>
              <a:t>For GRACE-A</a:t>
            </a:r>
          </a:p>
        </p:txBody>
      </p:sp>
      <p:sp>
        <p:nvSpPr>
          <p:cNvPr id="8" name="TextBox 7">
            <a:extLst>
              <a:ext uri="{FF2B5EF4-FFF2-40B4-BE49-F238E27FC236}">
                <a16:creationId xmlns:a16="http://schemas.microsoft.com/office/drawing/2014/main" id="{CBA1EFAE-65E6-4482-9F54-DA465FDD8098}"/>
              </a:ext>
            </a:extLst>
          </p:cNvPr>
          <p:cNvSpPr txBox="1"/>
          <p:nvPr/>
        </p:nvSpPr>
        <p:spPr>
          <a:xfrm>
            <a:off x="8472264" y="4077072"/>
            <a:ext cx="3719738" cy="1600438"/>
          </a:xfrm>
          <a:prstGeom prst="rect">
            <a:avLst/>
          </a:prstGeom>
          <a:noFill/>
        </p:spPr>
        <p:txBody>
          <a:bodyPr wrap="square" rtlCol="0">
            <a:spAutoFit/>
          </a:bodyPr>
          <a:lstStyle/>
          <a:p>
            <a:r>
              <a:rPr lang="en-GB" sz="2000" dirty="0"/>
              <a:t>Month-to-month variation:</a:t>
            </a:r>
          </a:p>
          <a:p>
            <a:endParaRPr lang="en-GB" sz="1400" dirty="0"/>
          </a:p>
          <a:p>
            <a:pPr marL="285750" indent="-285750">
              <a:buFont typeface="Arial" panose="020B0604020202020204" pitchFamily="34" charset="0"/>
              <a:buChar char="•"/>
            </a:pPr>
            <a:r>
              <a:rPr lang="en-GB" sz="1600" dirty="0"/>
              <a:t>Offsets: ± 10 nT</a:t>
            </a:r>
          </a:p>
          <a:p>
            <a:pPr marL="285750" indent="-285750">
              <a:buFont typeface="Arial" panose="020B0604020202020204" pitchFamily="34" charset="0"/>
              <a:buChar char="•"/>
            </a:pPr>
            <a:r>
              <a:rPr lang="en-GB" sz="1600" dirty="0"/>
              <a:t>Scale values: ± 200 ppm</a:t>
            </a:r>
          </a:p>
          <a:p>
            <a:pPr marL="285750" indent="-285750">
              <a:buFont typeface="Arial" panose="020B0604020202020204" pitchFamily="34" charset="0"/>
              <a:buChar char="•"/>
            </a:pPr>
            <a:r>
              <a:rPr lang="en-GB" sz="1600" dirty="0"/>
              <a:t>non-</a:t>
            </a:r>
            <a:r>
              <a:rPr lang="en-GB" sz="1600" dirty="0" err="1"/>
              <a:t>orthononalities</a:t>
            </a:r>
            <a:r>
              <a:rPr lang="en-GB" sz="1600" dirty="0"/>
              <a:t> and </a:t>
            </a:r>
            <a:br>
              <a:rPr lang="en-GB" sz="1600" dirty="0"/>
            </a:br>
            <a:r>
              <a:rPr lang="en-GB" sz="1600" dirty="0"/>
              <a:t>Euler angles: ±0.01° (±36 arcsecs)</a:t>
            </a:r>
          </a:p>
        </p:txBody>
      </p:sp>
      <p:pic>
        <p:nvPicPr>
          <p:cNvPr id="3" name="Picture 2">
            <a:extLst>
              <a:ext uri="{FF2B5EF4-FFF2-40B4-BE49-F238E27FC236}">
                <a16:creationId xmlns:a16="http://schemas.microsoft.com/office/drawing/2014/main" id="{18F54566-70F8-49E9-B6B7-6055A8E0D3A0}"/>
              </a:ext>
            </a:extLst>
          </p:cNvPr>
          <p:cNvPicPr>
            <a:picLocks noChangeAspect="1"/>
          </p:cNvPicPr>
          <p:nvPr/>
        </p:nvPicPr>
        <p:blipFill>
          <a:blip r:embed="rId2"/>
          <a:stretch>
            <a:fillRect/>
          </a:stretch>
        </p:blipFill>
        <p:spPr>
          <a:xfrm>
            <a:off x="119335" y="764704"/>
            <a:ext cx="8398371" cy="5112568"/>
          </a:xfrm>
          <a:prstGeom prst="rect">
            <a:avLst/>
          </a:prstGeom>
        </p:spPr>
      </p:pic>
    </p:spTree>
    <p:extLst>
      <p:ext uri="{BB962C8B-B14F-4D97-AF65-F5344CB8AC3E}">
        <p14:creationId xmlns:p14="http://schemas.microsoft.com/office/powerpoint/2010/main" val="2744268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434" y="188640"/>
            <a:ext cx="11523133" cy="693737"/>
          </a:xfrm>
        </p:spPr>
        <p:txBody>
          <a:bodyPr/>
          <a:lstStyle/>
          <a:p>
            <a:r>
              <a:rPr lang="en-GB" sz="2400" dirty="0"/>
              <a:t>GRACE-A:  </a:t>
            </a:r>
            <a:r>
              <a:rPr lang="en-GB" sz="2400" dirty="0">
                <a:latin typeface="Symbol" panose="05050102010706020507" pitchFamily="18" charset="2"/>
              </a:rPr>
              <a:t>D</a:t>
            </a:r>
            <a:r>
              <a:rPr lang="en-GB" sz="2400" dirty="0"/>
              <a:t>B = B</a:t>
            </a:r>
            <a:r>
              <a:rPr lang="en-GB" sz="2400" baseline="-25000" dirty="0"/>
              <a:t>obs</a:t>
            </a:r>
            <a:r>
              <a:rPr lang="en-GB" sz="2400" dirty="0"/>
              <a:t> – B</a:t>
            </a:r>
            <a:r>
              <a:rPr lang="en-GB" sz="2400" baseline="-25000" dirty="0"/>
              <a:t>CHAOS-7</a:t>
            </a:r>
            <a:r>
              <a:rPr lang="en-GB" sz="2400" dirty="0"/>
              <a:t> for 10 to 19 August 2010</a:t>
            </a:r>
          </a:p>
        </p:txBody>
      </p:sp>
      <p:pic>
        <p:nvPicPr>
          <p:cNvPr id="4" name="Picture 3">
            <a:extLst>
              <a:ext uri="{FF2B5EF4-FFF2-40B4-BE49-F238E27FC236}">
                <a16:creationId xmlns:a16="http://schemas.microsoft.com/office/drawing/2014/main" id="{E2DC2FF7-7549-404E-998B-7720F739F1DE}"/>
              </a:ext>
            </a:extLst>
          </p:cNvPr>
          <p:cNvPicPr>
            <a:picLocks noChangeAspect="1"/>
          </p:cNvPicPr>
          <p:nvPr/>
        </p:nvPicPr>
        <p:blipFill>
          <a:blip r:embed="rId3"/>
          <a:stretch>
            <a:fillRect/>
          </a:stretch>
        </p:blipFill>
        <p:spPr>
          <a:xfrm>
            <a:off x="407368" y="764704"/>
            <a:ext cx="8886394" cy="5904656"/>
          </a:xfrm>
          <a:prstGeom prst="rect">
            <a:avLst/>
          </a:prstGeom>
        </p:spPr>
      </p:pic>
      <p:sp>
        <p:nvSpPr>
          <p:cNvPr id="7" name="TextBox 6">
            <a:extLst>
              <a:ext uri="{FF2B5EF4-FFF2-40B4-BE49-F238E27FC236}">
                <a16:creationId xmlns:a16="http://schemas.microsoft.com/office/drawing/2014/main" id="{D479E8CC-2E1B-4739-8F95-8CCBD075BC69}"/>
              </a:ext>
            </a:extLst>
          </p:cNvPr>
          <p:cNvSpPr txBox="1"/>
          <p:nvPr/>
        </p:nvSpPr>
        <p:spPr>
          <a:xfrm>
            <a:off x="9366696" y="1628800"/>
            <a:ext cx="2970248" cy="1015663"/>
          </a:xfrm>
          <a:prstGeom prst="rect">
            <a:avLst/>
          </a:prstGeom>
          <a:noFill/>
        </p:spPr>
        <p:txBody>
          <a:bodyPr wrap="square" rtlCol="0">
            <a:spAutoFit/>
          </a:bodyPr>
          <a:lstStyle/>
          <a:p>
            <a:r>
              <a:rPr lang="da-DK" sz="2000" dirty="0"/>
              <a:t>F</a:t>
            </a:r>
            <a:r>
              <a:rPr lang="en-GB" sz="2000" dirty="0"/>
              <a:t>ACs in horizontal components B</a:t>
            </a:r>
            <a:r>
              <a:rPr lang="en-GB" sz="2000" baseline="-25000" dirty="0"/>
              <a:t>N</a:t>
            </a:r>
            <a:r>
              <a:rPr lang="en-GB" sz="2000" dirty="0"/>
              <a:t>, B</a:t>
            </a:r>
            <a:r>
              <a:rPr lang="en-GB" sz="2000" baseline="-25000" dirty="0"/>
              <a:t>E</a:t>
            </a:r>
            <a:r>
              <a:rPr lang="en-GB" sz="2000" dirty="0"/>
              <a:t> </a:t>
            </a:r>
            <a:br>
              <a:rPr lang="en-GB" sz="2000" dirty="0"/>
            </a:br>
            <a:r>
              <a:rPr lang="en-GB" sz="2000" dirty="0"/>
              <a:t>in auroral regions</a:t>
            </a:r>
            <a:endParaRPr lang="en-GB" sz="1600" dirty="0"/>
          </a:p>
        </p:txBody>
      </p:sp>
      <p:sp>
        <p:nvSpPr>
          <p:cNvPr id="10" name="TextBox 9">
            <a:extLst>
              <a:ext uri="{FF2B5EF4-FFF2-40B4-BE49-F238E27FC236}">
                <a16:creationId xmlns:a16="http://schemas.microsoft.com/office/drawing/2014/main" id="{CF45101E-6C1E-4DCA-9442-3D84C1A855A2}"/>
              </a:ext>
            </a:extLst>
          </p:cNvPr>
          <p:cNvSpPr txBox="1"/>
          <p:nvPr/>
        </p:nvSpPr>
        <p:spPr>
          <a:xfrm>
            <a:off x="9366696" y="4437112"/>
            <a:ext cx="2970248" cy="1323439"/>
          </a:xfrm>
          <a:prstGeom prst="rect">
            <a:avLst/>
          </a:prstGeom>
          <a:noFill/>
        </p:spPr>
        <p:txBody>
          <a:bodyPr wrap="square" rtlCol="0">
            <a:spAutoFit/>
          </a:bodyPr>
          <a:lstStyle/>
          <a:p>
            <a:r>
              <a:rPr lang="da-DK" sz="2000" dirty="0"/>
              <a:t>Polar Electrojets</a:t>
            </a:r>
            <a:r>
              <a:rPr lang="en-GB" sz="2000" dirty="0"/>
              <a:t> in vertical component B</a:t>
            </a:r>
            <a:r>
              <a:rPr lang="en-GB" sz="2000" baseline="-25000" dirty="0"/>
              <a:t>C</a:t>
            </a:r>
            <a:r>
              <a:rPr lang="en-GB" sz="2000" dirty="0"/>
              <a:t> and scalar field F </a:t>
            </a:r>
            <a:br>
              <a:rPr lang="en-GB" sz="2000" dirty="0"/>
            </a:br>
            <a:r>
              <a:rPr lang="en-GB" sz="2000" dirty="0"/>
              <a:t>in auroral regions</a:t>
            </a:r>
            <a:endParaRPr lang="en-GB" sz="1600" dirty="0"/>
          </a:p>
        </p:txBody>
      </p:sp>
    </p:spTree>
    <p:extLst>
      <p:ext uri="{BB962C8B-B14F-4D97-AF65-F5344CB8AC3E}">
        <p14:creationId xmlns:p14="http://schemas.microsoft.com/office/powerpoint/2010/main" val="3446477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Less successful calibrations: </a:t>
            </a:r>
            <a:r>
              <a:rPr lang="en-GB" dirty="0">
                <a:solidFill>
                  <a:srgbClr val="C00000"/>
                </a:solidFill>
              </a:rPr>
              <a:t>GOCE</a:t>
            </a:r>
            <a:r>
              <a:rPr lang="en-GB" dirty="0"/>
              <a:t> and Aeolus </a:t>
            </a:r>
          </a:p>
        </p:txBody>
      </p:sp>
      <p:sp>
        <p:nvSpPr>
          <p:cNvPr id="3" name="Content Placeholder 2"/>
          <p:cNvSpPr>
            <a:spLocks noGrp="1"/>
          </p:cNvSpPr>
          <p:nvPr>
            <p:ph idx="1"/>
          </p:nvPr>
        </p:nvSpPr>
        <p:spPr>
          <a:xfrm>
            <a:off x="351007" y="837382"/>
            <a:ext cx="11523133" cy="5831978"/>
          </a:xfrm>
        </p:spPr>
        <p:txBody>
          <a:bodyPr/>
          <a:lstStyle/>
          <a:p>
            <a:r>
              <a:rPr lang="en-GB" sz="2000" dirty="0"/>
              <a:t>March 2009 – November 2013</a:t>
            </a:r>
          </a:p>
          <a:p>
            <a:r>
              <a:rPr lang="en-GB" sz="2000" dirty="0"/>
              <a:t>255 km altitude, lowered to 235 km in November 2012</a:t>
            </a:r>
          </a:p>
          <a:p>
            <a:r>
              <a:rPr lang="en-GB" sz="2000" dirty="0"/>
              <a:t>3 platform vector Fluxgate magnetometers (FGMs), 16 sec sampling</a:t>
            </a:r>
          </a:p>
          <a:p>
            <a:r>
              <a:rPr lang="en-GB" sz="2000" dirty="0"/>
              <a:t>2 Star imagers (STRs)</a:t>
            </a:r>
          </a:p>
          <a:p>
            <a:r>
              <a:rPr lang="da-DK" sz="2000" dirty="0"/>
              <a:t>House-</a:t>
            </a:r>
            <a:r>
              <a:rPr lang="da-DK" sz="2000" dirty="0" err="1"/>
              <a:t>Keeping</a:t>
            </a:r>
            <a:r>
              <a:rPr lang="da-DK" sz="2000" dirty="0"/>
              <a:t> (HK) data </a:t>
            </a:r>
            <a:r>
              <a:rPr lang="da-DK" sz="2000" dirty="0" err="1"/>
              <a:t>available</a:t>
            </a:r>
            <a:r>
              <a:rPr lang="da-DK" sz="2000" dirty="0"/>
              <a:t>: </a:t>
            </a:r>
            <a:r>
              <a:rPr lang="da-DK" sz="2000" dirty="0" err="1"/>
              <a:t>magnetorquer</a:t>
            </a:r>
            <a:r>
              <a:rPr lang="da-DK" sz="2000" dirty="0"/>
              <a:t> </a:t>
            </a:r>
            <a:r>
              <a:rPr lang="da-DK" sz="2000" dirty="0" err="1"/>
              <a:t>currents</a:t>
            </a:r>
            <a:r>
              <a:rPr lang="da-DK" sz="2000" dirty="0"/>
              <a:t>, magnetometer </a:t>
            </a:r>
            <a:r>
              <a:rPr lang="da-DK" sz="2000" dirty="0" err="1"/>
              <a:t>temperature</a:t>
            </a:r>
            <a:r>
              <a:rPr lang="da-DK" sz="2000" dirty="0"/>
              <a:t>, …</a:t>
            </a:r>
            <a:endParaRPr lang="en-GB" sz="2000" dirty="0"/>
          </a:p>
          <a:p>
            <a:endParaRPr lang="en-GB" dirty="0"/>
          </a:p>
        </p:txBody>
      </p:sp>
      <p:pic>
        <p:nvPicPr>
          <p:cNvPr id="13" name="Picture 12">
            <a:extLst>
              <a:ext uri="{FF2B5EF4-FFF2-40B4-BE49-F238E27FC236}">
                <a16:creationId xmlns:a16="http://schemas.microsoft.com/office/drawing/2014/main" id="{53441A93-8831-4ACA-9E68-A74EADC5F9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007" y="2780928"/>
            <a:ext cx="5528969" cy="3907714"/>
          </a:xfrm>
          <a:prstGeom prst="rect">
            <a:avLst/>
          </a:prstGeom>
          <a:effectLst>
            <a:softEdge rad="177800"/>
          </a:effectLst>
        </p:spPr>
      </p:pic>
    </p:spTree>
    <p:extLst>
      <p:ext uri="{BB962C8B-B14F-4D97-AF65-F5344CB8AC3E}">
        <p14:creationId xmlns:p14="http://schemas.microsoft.com/office/powerpoint/2010/main" val="1914129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Less successful calibrations: </a:t>
            </a:r>
            <a:r>
              <a:rPr lang="en-GB" dirty="0">
                <a:solidFill>
                  <a:srgbClr val="C00000"/>
                </a:solidFill>
              </a:rPr>
              <a:t>GOCE</a:t>
            </a:r>
            <a:r>
              <a:rPr lang="en-GB" dirty="0"/>
              <a:t> and Aeolus </a:t>
            </a:r>
          </a:p>
        </p:txBody>
      </p:sp>
      <p:sp>
        <p:nvSpPr>
          <p:cNvPr id="3" name="Content Placeholder 2"/>
          <p:cNvSpPr>
            <a:spLocks noGrp="1"/>
          </p:cNvSpPr>
          <p:nvPr>
            <p:ph idx="1"/>
          </p:nvPr>
        </p:nvSpPr>
        <p:spPr>
          <a:xfrm>
            <a:off x="351007" y="837382"/>
            <a:ext cx="11523133" cy="5831978"/>
          </a:xfrm>
        </p:spPr>
        <p:txBody>
          <a:bodyPr/>
          <a:lstStyle/>
          <a:p>
            <a:r>
              <a:rPr lang="en-GB" sz="2000" dirty="0"/>
              <a:t>March 2009 – November 2013</a:t>
            </a:r>
          </a:p>
          <a:p>
            <a:r>
              <a:rPr lang="en-GB" sz="2000" dirty="0"/>
              <a:t>255 km altitude, lowered to 235 km in November 2012</a:t>
            </a:r>
          </a:p>
          <a:p>
            <a:r>
              <a:rPr lang="en-GB" sz="2000" dirty="0"/>
              <a:t>3 platform vector Fluxgate magnetometers (FGMs), 16 sec sampling</a:t>
            </a:r>
          </a:p>
          <a:p>
            <a:r>
              <a:rPr lang="en-GB" sz="2000" dirty="0"/>
              <a:t>2 Star imagers (STRs)</a:t>
            </a:r>
          </a:p>
          <a:p>
            <a:r>
              <a:rPr lang="da-DK" sz="2000" dirty="0"/>
              <a:t>House-</a:t>
            </a:r>
            <a:r>
              <a:rPr lang="da-DK" sz="2000" dirty="0" err="1"/>
              <a:t>Keeping</a:t>
            </a:r>
            <a:r>
              <a:rPr lang="da-DK" sz="2000" dirty="0"/>
              <a:t> (HK) data </a:t>
            </a:r>
            <a:r>
              <a:rPr lang="da-DK" sz="2000" dirty="0" err="1"/>
              <a:t>available</a:t>
            </a:r>
            <a:r>
              <a:rPr lang="da-DK" sz="2000" dirty="0"/>
              <a:t>: </a:t>
            </a:r>
            <a:r>
              <a:rPr lang="da-DK" sz="2000" dirty="0" err="1"/>
              <a:t>magnetorquer</a:t>
            </a:r>
            <a:r>
              <a:rPr lang="da-DK" sz="2000" dirty="0"/>
              <a:t> </a:t>
            </a:r>
            <a:r>
              <a:rPr lang="da-DK" sz="2000" dirty="0" err="1"/>
              <a:t>currents</a:t>
            </a:r>
            <a:r>
              <a:rPr lang="da-DK" sz="2000" dirty="0"/>
              <a:t>, magnetometer </a:t>
            </a:r>
            <a:r>
              <a:rPr lang="da-DK" sz="2000" dirty="0" err="1"/>
              <a:t>temperature</a:t>
            </a:r>
            <a:r>
              <a:rPr lang="da-DK" sz="2000" dirty="0"/>
              <a:t>, …</a:t>
            </a:r>
            <a:endParaRPr lang="en-GB" sz="2000" dirty="0"/>
          </a:p>
          <a:p>
            <a:endParaRPr lang="en-GB" dirty="0"/>
          </a:p>
        </p:txBody>
      </p:sp>
      <p:pic>
        <p:nvPicPr>
          <p:cNvPr id="8" name="Picture 7">
            <a:extLst>
              <a:ext uri="{FF2B5EF4-FFF2-40B4-BE49-F238E27FC236}">
                <a16:creationId xmlns:a16="http://schemas.microsoft.com/office/drawing/2014/main" id="{3C426106-006D-4AEC-8351-6DC5F1475A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99" y="2708920"/>
            <a:ext cx="7863109" cy="3960440"/>
          </a:xfrm>
          <a:prstGeom prst="rect">
            <a:avLst/>
          </a:prstGeom>
        </p:spPr>
      </p:pic>
      <p:sp>
        <p:nvSpPr>
          <p:cNvPr id="20" name="Content Placeholder 5">
            <a:extLst>
              <a:ext uri="{FF2B5EF4-FFF2-40B4-BE49-F238E27FC236}">
                <a16:creationId xmlns:a16="http://schemas.microsoft.com/office/drawing/2014/main" id="{E605D6FB-2FFA-47DE-B6FC-5E57B61249AB}"/>
              </a:ext>
            </a:extLst>
          </p:cNvPr>
          <p:cNvSpPr txBox="1">
            <a:spLocks/>
          </p:cNvSpPr>
          <p:nvPr/>
        </p:nvSpPr>
        <p:spPr bwMode="auto">
          <a:xfrm flipH="1">
            <a:off x="8238604" y="5373216"/>
            <a:ext cx="3625013" cy="792088"/>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lvl1pPr marL="342900" indent="-342900" algn="l" rtl="0" eaLnBrk="1" fontAlgn="base" hangingPunct="1">
              <a:spcBef>
                <a:spcPct val="20000"/>
              </a:spcBef>
              <a:spcAft>
                <a:spcPct val="0"/>
              </a:spcAft>
              <a:buFont typeface="Times" pitchFamily="18" charset="0"/>
              <a:buChar char="•"/>
              <a:defRPr sz="2400">
                <a:solidFill>
                  <a:srgbClr val="0066CC"/>
                </a:solidFill>
                <a:latin typeface="+mn-lt"/>
                <a:ea typeface="+mn-ea"/>
                <a:cs typeface="+mn-cs"/>
              </a:defRPr>
            </a:lvl1pPr>
            <a:lvl2pPr marL="742950" indent="-285750" algn="l" rtl="0" eaLnBrk="1" fontAlgn="base" hangingPunct="1">
              <a:spcBef>
                <a:spcPct val="20000"/>
              </a:spcBef>
              <a:spcAft>
                <a:spcPct val="0"/>
              </a:spcAft>
              <a:buFont typeface="Times" pitchFamily="18" charset="0"/>
              <a:buChar char="•"/>
              <a:defRPr>
                <a:solidFill>
                  <a:srgbClr val="0066CC"/>
                </a:solidFill>
                <a:latin typeface="+mn-lt"/>
              </a:defRPr>
            </a:lvl2pPr>
            <a:lvl3pPr marL="1143000" indent="-228600" algn="l" rtl="0" eaLnBrk="1" fontAlgn="base" hangingPunct="1">
              <a:spcBef>
                <a:spcPct val="20000"/>
              </a:spcBef>
              <a:spcAft>
                <a:spcPct val="0"/>
              </a:spcAft>
              <a:buFont typeface="Times" pitchFamily="18" charset="0"/>
              <a:buChar char="•"/>
              <a:defRPr>
                <a:solidFill>
                  <a:srgbClr val="0066CC"/>
                </a:solidFill>
                <a:latin typeface="+mn-lt"/>
              </a:defRPr>
            </a:lvl3pPr>
            <a:lvl4pPr marL="1600200" indent="-228600" algn="l" rtl="0" eaLnBrk="1" fontAlgn="base" hangingPunct="1">
              <a:spcBef>
                <a:spcPct val="20000"/>
              </a:spcBef>
              <a:spcAft>
                <a:spcPct val="0"/>
              </a:spcAft>
              <a:buFont typeface="Times" pitchFamily="18" charset="0"/>
              <a:buChar char="•"/>
              <a:defRPr>
                <a:solidFill>
                  <a:srgbClr val="0066CC"/>
                </a:solidFill>
                <a:latin typeface="+mn-lt"/>
              </a:defRPr>
            </a:lvl4pPr>
            <a:lvl5pPr marL="2057400" indent="-228600" algn="l" rtl="0" eaLnBrk="1" fontAlgn="base" hangingPunct="1">
              <a:spcBef>
                <a:spcPct val="20000"/>
              </a:spcBef>
              <a:spcAft>
                <a:spcPct val="0"/>
              </a:spcAft>
              <a:buFont typeface="Times" pitchFamily="18" charset="0"/>
              <a:buChar char="•"/>
              <a:defRPr>
                <a:solidFill>
                  <a:srgbClr val="0066CC"/>
                </a:solidFill>
                <a:latin typeface="+mn-lt"/>
              </a:defRPr>
            </a:lvl5pPr>
            <a:lvl6pPr marL="2514600" indent="-228600" algn="l" rtl="0" eaLnBrk="1" fontAlgn="base" hangingPunct="1">
              <a:spcBef>
                <a:spcPct val="20000"/>
              </a:spcBef>
              <a:spcAft>
                <a:spcPct val="0"/>
              </a:spcAft>
              <a:buFont typeface="Times" pitchFamily="1" charset="0"/>
              <a:buChar char="•"/>
              <a:defRPr>
                <a:solidFill>
                  <a:srgbClr val="0066CC"/>
                </a:solidFill>
                <a:latin typeface="+mn-lt"/>
              </a:defRPr>
            </a:lvl6pPr>
            <a:lvl7pPr marL="2971800" indent="-228600" algn="l" rtl="0" eaLnBrk="1" fontAlgn="base" hangingPunct="1">
              <a:spcBef>
                <a:spcPct val="20000"/>
              </a:spcBef>
              <a:spcAft>
                <a:spcPct val="0"/>
              </a:spcAft>
              <a:buFont typeface="Times" pitchFamily="1" charset="0"/>
              <a:buChar char="•"/>
              <a:defRPr>
                <a:solidFill>
                  <a:srgbClr val="0066CC"/>
                </a:solidFill>
                <a:latin typeface="+mn-lt"/>
              </a:defRPr>
            </a:lvl7pPr>
            <a:lvl8pPr marL="3429000" indent="-228600" algn="l" rtl="0" eaLnBrk="1" fontAlgn="base" hangingPunct="1">
              <a:spcBef>
                <a:spcPct val="20000"/>
              </a:spcBef>
              <a:spcAft>
                <a:spcPct val="0"/>
              </a:spcAft>
              <a:buFont typeface="Times" pitchFamily="1" charset="0"/>
              <a:buChar char="•"/>
              <a:defRPr>
                <a:solidFill>
                  <a:srgbClr val="0066CC"/>
                </a:solidFill>
                <a:latin typeface="+mn-lt"/>
              </a:defRPr>
            </a:lvl8pPr>
            <a:lvl9pPr marL="3886200" indent="-228600" algn="l" rtl="0" eaLnBrk="1" fontAlgn="base" hangingPunct="1">
              <a:spcBef>
                <a:spcPct val="20000"/>
              </a:spcBef>
              <a:spcAft>
                <a:spcPct val="0"/>
              </a:spcAft>
              <a:buFont typeface="Times" pitchFamily="1" charset="0"/>
              <a:buChar char="•"/>
              <a:defRPr>
                <a:solidFill>
                  <a:srgbClr val="0066CC"/>
                </a:solidFill>
                <a:latin typeface="+mn-lt"/>
              </a:defRPr>
            </a:lvl9pPr>
          </a:lstStyle>
          <a:p>
            <a:pPr marL="0" indent="0">
              <a:buFont typeface="Times" pitchFamily="18" charset="0"/>
              <a:buNone/>
            </a:pPr>
            <a:r>
              <a:rPr lang="en-GB" sz="2000" kern="0" dirty="0">
                <a:solidFill>
                  <a:srgbClr val="0070C0"/>
                </a:solidFill>
              </a:rPr>
              <a:t>Large scatter in all components and scalar field F, no clear geophysical signal visible</a:t>
            </a:r>
          </a:p>
          <a:p>
            <a:pPr marL="0" indent="0">
              <a:buFont typeface="Times" pitchFamily="18" charset="0"/>
              <a:buNone/>
            </a:pPr>
            <a:endParaRPr lang="en-GB" sz="2000" kern="0" dirty="0">
              <a:solidFill>
                <a:srgbClr val="0070C0"/>
              </a:solidFill>
            </a:endParaRPr>
          </a:p>
        </p:txBody>
      </p:sp>
    </p:spTree>
    <p:extLst>
      <p:ext uri="{BB962C8B-B14F-4D97-AF65-F5344CB8AC3E}">
        <p14:creationId xmlns:p14="http://schemas.microsoft.com/office/powerpoint/2010/main" val="1329310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ED329F1-A972-4178-B323-1BA953DD41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771" y="871850"/>
            <a:ext cx="7780154" cy="5365461"/>
          </a:xfrm>
          <a:prstGeom prst="rect">
            <a:avLst/>
          </a:prstGeom>
        </p:spPr>
      </p:pic>
      <p:sp>
        <p:nvSpPr>
          <p:cNvPr id="3" name="Title 2">
            <a:extLst>
              <a:ext uri="{FF2B5EF4-FFF2-40B4-BE49-F238E27FC236}">
                <a16:creationId xmlns:a16="http://schemas.microsoft.com/office/drawing/2014/main" id="{9B6C8388-0744-472B-8650-2AD43AB7E3E4}"/>
              </a:ext>
            </a:extLst>
          </p:cNvPr>
          <p:cNvSpPr>
            <a:spLocks noGrp="1"/>
          </p:cNvSpPr>
          <p:nvPr>
            <p:ph type="title"/>
          </p:nvPr>
        </p:nvSpPr>
        <p:spPr/>
        <p:txBody>
          <a:bodyPr/>
          <a:lstStyle/>
          <a:p>
            <a:r>
              <a:rPr lang="da-DK" dirty="0" err="1"/>
              <a:t>Why</a:t>
            </a:r>
            <a:r>
              <a:rPr lang="da-DK" dirty="0"/>
              <a:t> more </a:t>
            </a:r>
            <a:r>
              <a:rPr lang="da-DK" dirty="0" err="1"/>
              <a:t>satellites</a:t>
            </a:r>
            <a:r>
              <a:rPr lang="da-DK" dirty="0"/>
              <a:t> for </a:t>
            </a:r>
            <a:r>
              <a:rPr lang="da-DK" dirty="0" err="1"/>
              <a:t>exploring</a:t>
            </a:r>
            <a:r>
              <a:rPr lang="da-DK" dirty="0"/>
              <a:t> </a:t>
            </a:r>
            <a:r>
              <a:rPr lang="da-DK" dirty="0" err="1"/>
              <a:t>Earth’s</a:t>
            </a:r>
            <a:r>
              <a:rPr lang="da-DK" dirty="0"/>
              <a:t> </a:t>
            </a:r>
            <a:r>
              <a:rPr lang="da-DK" dirty="0" err="1"/>
              <a:t>magnetic</a:t>
            </a:r>
            <a:r>
              <a:rPr lang="da-DK" dirty="0"/>
              <a:t> </a:t>
            </a:r>
            <a:r>
              <a:rPr lang="da-DK" dirty="0" err="1"/>
              <a:t>field</a:t>
            </a:r>
            <a:r>
              <a:rPr lang="da-DK" dirty="0"/>
              <a:t>?</a:t>
            </a:r>
          </a:p>
        </p:txBody>
      </p:sp>
      <p:sp>
        <p:nvSpPr>
          <p:cNvPr id="8" name="TextBox 7">
            <a:extLst>
              <a:ext uri="{FF2B5EF4-FFF2-40B4-BE49-F238E27FC236}">
                <a16:creationId xmlns:a16="http://schemas.microsoft.com/office/drawing/2014/main" id="{27BA2345-5FB6-4432-A0AD-B40F17512681}"/>
              </a:ext>
            </a:extLst>
          </p:cNvPr>
          <p:cNvSpPr txBox="1"/>
          <p:nvPr/>
        </p:nvSpPr>
        <p:spPr>
          <a:xfrm>
            <a:off x="7960925" y="908720"/>
            <a:ext cx="4059187" cy="1600438"/>
          </a:xfrm>
          <a:prstGeom prst="rect">
            <a:avLst/>
          </a:prstGeom>
          <a:noFill/>
        </p:spPr>
        <p:txBody>
          <a:bodyPr wrap="square" rtlCol="0">
            <a:spAutoFit/>
          </a:bodyPr>
          <a:lstStyle/>
          <a:p>
            <a:r>
              <a:rPr lang="en-US" sz="2000" dirty="0"/>
              <a:t>No high-precision magnetic field data are available in the gap between CHAMP and Swarm</a:t>
            </a:r>
            <a:br>
              <a:rPr lang="en-US" sz="2000" dirty="0"/>
            </a:br>
            <a:r>
              <a:rPr lang="en-US" sz="1800" dirty="0"/>
              <a:t>(Oct 2010 and Nov 2013)</a:t>
            </a:r>
          </a:p>
          <a:p>
            <a:endParaRPr lang="en-US" sz="2000" dirty="0"/>
          </a:p>
        </p:txBody>
      </p:sp>
    </p:spTree>
    <p:extLst>
      <p:ext uri="{BB962C8B-B14F-4D97-AF65-F5344CB8AC3E}">
        <p14:creationId xmlns:p14="http://schemas.microsoft.com/office/powerpoint/2010/main" val="41919699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Less successful calibrations: </a:t>
            </a:r>
            <a:r>
              <a:rPr lang="en-GB" dirty="0">
                <a:solidFill>
                  <a:srgbClr val="C00000"/>
                </a:solidFill>
              </a:rPr>
              <a:t>GOCE</a:t>
            </a:r>
            <a:r>
              <a:rPr lang="en-GB" dirty="0"/>
              <a:t> and Aeolus </a:t>
            </a:r>
          </a:p>
        </p:txBody>
      </p:sp>
      <p:pic>
        <p:nvPicPr>
          <p:cNvPr id="6" name="Picture 5">
            <a:extLst>
              <a:ext uri="{FF2B5EF4-FFF2-40B4-BE49-F238E27FC236}">
                <a16:creationId xmlns:a16="http://schemas.microsoft.com/office/drawing/2014/main" id="{2CC883D9-5CC8-481C-A67A-790F54D0B5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638200"/>
            <a:ext cx="7074388" cy="6031160"/>
          </a:xfrm>
          <a:prstGeom prst="rect">
            <a:avLst/>
          </a:prstGeom>
        </p:spPr>
      </p:pic>
      <p:sp>
        <p:nvSpPr>
          <p:cNvPr id="7" name="Content Placeholder 5">
            <a:extLst>
              <a:ext uri="{FF2B5EF4-FFF2-40B4-BE49-F238E27FC236}">
                <a16:creationId xmlns:a16="http://schemas.microsoft.com/office/drawing/2014/main" id="{E49FB0D5-DC9A-41F6-B67D-6239FA0B1F16}"/>
              </a:ext>
            </a:extLst>
          </p:cNvPr>
          <p:cNvSpPr txBox="1">
            <a:spLocks/>
          </p:cNvSpPr>
          <p:nvPr/>
        </p:nvSpPr>
        <p:spPr bwMode="auto">
          <a:xfrm flipH="1">
            <a:off x="7536160" y="980729"/>
            <a:ext cx="4655840" cy="792088"/>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lvl1pPr marL="342900" indent="-342900" algn="l" rtl="0" eaLnBrk="1" fontAlgn="base" hangingPunct="1">
              <a:spcBef>
                <a:spcPct val="20000"/>
              </a:spcBef>
              <a:spcAft>
                <a:spcPct val="0"/>
              </a:spcAft>
              <a:buFont typeface="Times" pitchFamily="18" charset="0"/>
              <a:buChar char="•"/>
              <a:defRPr sz="2400">
                <a:solidFill>
                  <a:srgbClr val="0066CC"/>
                </a:solidFill>
                <a:latin typeface="+mn-lt"/>
                <a:ea typeface="+mn-ea"/>
                <a:cs typeface="+mn-cs"/>
              </a:defRPr>
            </a:lvl1pPr>
            <a:lvl2pPr marL="742950" indent="-285750" algn="l" rtl="0" eaLnBrk="1" fontAlgn="base" hangingPunct="1">
              <a:spcBef>
                <a:spcPct val="20000"/>
              </a:spcBef>
              <a:spcAft>
                <a:spcPct val="0"/>
              </a:spcAft>
              <a:buFont typeface="Times" pitchFamily="18" charset="0"/>
              <a:buChar char="•"/>
              <a:defRPr>
                <a:solidFill>
                  <a:srgbClr val="0066CC"/>
                </a:solidFill>
                <a:latin typeface="+mn-lt"/>
              </a:defRPr>
            </a:lvl2pPr>
            <a:lvl3pPr marL="1143000" indent="-228600" algn="l" rtl="0" eaLnBrk="1" fontAlgn="base" hangingPunct="1">
              <a:spcBef>
                <a:spcPct val="20000"/>
              </a:spcBef>
              <a:spcAft>
                <a:spcPct val="0"/>
              </a:spcAft>
              <a:buFont typeface="Times" pitchFamily="18" charset="0"/>
              <a:buChar char="•"/>
              <a:defRPr>
                <a:solidFill>
                  <a:srgbClr val="0066CC"/>
                </a:solidFill>
                <a:latin typeface="+mn-lt"/>
              </a:defRPr>
            </a:lvl3pPr>
            <a:lvl4pPr marL="1600200" indent="-228600" algn="l" rtl="0" eaLnBrk="1" fontAlgn="base" hangingPunct="1">
              <a:spcBef>
                <a:spcPct val="20000"/>
              </a:spcBef>
              <a:spcAft>
                <a:spcPct val="0"/>
              </a:spcAft>
              <a:buFont typeface="Times" pitchFamily="18" charset="0"/>
              <a:buChar char="•"/>
              <a:defRPr>
                <a:solidFill>
                  <a:srgbClr val="0066CC"/>
                </a:solidFill>
                <a:latin typeface="+mn-lt"/>
              </a:defRPr>
            </a:lvl4pPr>
            <a:lvl5pPr marL="2057400" indent="-228600" algn="l" rtl="0" eaLnBrk="1" fontAlgn="base" hangingPunct="1">
              <a:spcBef>
                <a:spcPct val="20000"/>
              </a:spcBef>
              <a:spcAft>
                <a:spcPct val="0"/>
              </a:spcAft>
              <a:buFont typeface="Times" pitchFamily="18" charset="0"/>
              <a:buChar char="•"/>
              <a:defRPr>
                <a:solidFill>
                  <a:srgbClr val="0066CC"/>
                </a:solidFill>
                <a:latin typeface="+mn-lt"/>
              </a:defRPr>
            </a:lvl5pPr>
            <a:lvl6pPr marL="2514600" indent="-228600" algn="l" rtl="0" eaLnBrk="1" fontAlgn="base" hangingPunct="1">
              <a:spcBef>
                <a:spcPct val="20000"/>
              </a:spcBef>
              <a:spcAft>
                <a:spcPct val="0"/>
              </a:spcAft>
              <a:buFont typeface="Times" pitchFamily="1" charset="0"/>
              <a:buChar char="•"/>
              <a:defRPr>
                <a:solidFill>
                  <a:srgbClr val="0066CC"/>
                </a:solidFill>
                <a:latin typeface="+mn-lt"/>
              </a:defRPr>
            </a:lvl6pPr>
            <a:lvl7pPr marL="2971800" indent="-228600" algn="l" rtl="0" eaLnBrk="1" fontAlgn="base" hangingPunct="1">
              <a:spcBef>
                <a:spcPct val="20000"/>
              </a:spcBef>
              <a:spcAft>
                <a:spcPct val="0"/>
              </a:spcAft>
              <a:buFont typeface="Times" pitchFamily="1" charset="0"/>
              <a:buChar char="•"/>
              <a:defRPr>
                <a:solidFill>
                  <a:srgbClr val="0066CC"/>
                </a:solidFill>
                <a:latin typeface="+mn-lt"/>
              </a:defRPr>
            </a:lvl7pPr>
            <a:lvl8pPr marL="3429000" indent="-228600" algn="l" rtl="0" eaLnBrk="1" fontAlgn="base" hangingPunct="1">
              <a:spcBef>
                <a:spcPct val="20000"/>
              </a:spcBef>
              <a:spcAft>
                <a:spcPct val="0"/>
              </a:spcAft>
              <a:buFont typeface="Times" pitchFamily="1" charset="0"/>
              <a:buChar char="•"/>
              <a:defRPr>
                <a:solidFill>
                  <a:srgbClr val="0066CC"/>
                </a:solidFill>
                <a:latin typeface="+mn-lt"/>
              </a:defRPr>
            </a:lvl8pPr>
            <a:lvl9pPr marL="3886200" indent="-228600" algn="l" rtl="0" eaLnBrk="1" fontAlgn="base" hangingPunct="1">
              <a:spcBef>
                <a:spcPct val="20000"/>
              </a:spcBef>
              <a:spcAft>
                <a:spcPct val="0"/>
              </a:spcAft>
              <a:buFont typeface="Times" pitchFamily="1" charset="0"/>
              <a:buChar char="•"/>
              <a:defRPr>
                <a:solidFill>
                  <a:srgbClr val="0066CC"/>
                </a:solidFill>
                <a:latin typeface="+mn-lt"/>
              </a:defRPr>
            </a:lvl9pPr>
          </a:lstStyle>
          <a:p>
            <a:pPr marL="0" indent="0">
              <a:buFont typeface="Times" pitchFamily="18" charset="0"/>
              <a:buNone/>
            </a:pPr>
            <a:r>
              <a:rPr lang="en-GB" sz="2000" kern="0" dirty="0">
                <a:solidFill>
                  <a:srgbClr val="0070C0"/>
                </a:solidFill>
              </a:rPr>
              <a:t>Daily rms: 10 nT at best, increased </a:t>
            </a:r>
            <a:br>
              <a:rPr lang="en-GB" sz="2000" kern="0" dirty="0">
                <a:solidFill>
                  <a:srgbClr val="0070C0"/>
                </a:solidFill>
              </a:rPr>
            </a:br>
            <a:r>
              <a:rPr lang="en-GB" sz="2000" kern="0" dirty="0">
                <a:solidFill>
                  <a:srgbClr val="0070C0"/>
                </a:solidFill>
              </a:rPr>
              <a:t>to &gt; 30 nT during (northern) summer (?)</a:t>
            </a:r>
          </a:p>
          <a:p>
            <a:pPr marL="0" indent="0">
              <a:buFont typeface="Times" pitchFamily="18" charset="0"/>
              <a:buNone/>
            </a:pPr>
            <a:endParaRPr lang="da-DK" sz="2000" kern="0" dirty="0">
              <a:solidFill>
                <a:srgbClr val="0070C0"/>
              </a:solidFill>
            </a:endParaRPr>
          </a:p>
          <a:p>
            <a:pPr marL="0" indent="0">
              <a:buNone/>
            </a:pPr>
            <a:r>
              <a:rPr lang="da-DK" sz="2000" kern="0" dirty="0" err="1">
                <a:solidFill>
                  <a:srgbClr val="0070C0"/>
                </a:solidFill>
              </a:rPr>
              <a:t>Orbit</a:t>
            </a:r>
            <a:r>
              <a:rPr lang="da-DK" sz="2000" kern="0" dirty="0">
                <a:solidFill>
                  <a:srgbClr val="0070C0"/>
                </a:solidFill>
              </a:rPr>
              <a:t>-to-</a:t>
            </a:r>
            <a:r>
              <a:rPr lang="da-DK" sz="2000" kern="0" dirty="0" err="1">
                <a:solidFill>
                  <a:srgbClr val="0070C0"/>
                </a:solidFill>
              </a:rPr>
              <a:t>orbit</a:t>
            </a:r>
            <a:r>
              <a:rPr lang="da-DK" sz="2000" kern="0" dirty="0">
                <a:solidFill>
                  <a:srgbClr val="0070C0"/>
                </a:solidFill>
              </a:rPr>
              <a:t> variation of </a:t>
            </a:r>
            <a:br>
              <a:rPr lang="da-DK" sz="2000" kern="0" dirty="0">
                <a:solidFill>
                  <a:srgbClr val="0070C0"/>
                </a:solidFill>
              </a:rPr>
            </a:br>
            <a:r>
              <a:rPr lang="da-DK" sz="2000" kern="0" dirty="0">
                <a:solidFill>
                  <a:srgbClr val="0070C0"/>
                </a:solidFill>
              </a:rPr>
              <a:t>c</a:t>
            </a:r>
            <a:r>
              <a:rPr lang="en-GB" sz="2000" kern="0" dirty="0" err="1">
                <a:solidFill>
                  <a:srgbClr val="0070C0"/>
                </a:solidFill>
              </a:rPr>
              <a:t>alibration</a:t>
            </a:r>
            <a:r>
              <a:rPr lang="en-GB" sz="2000" kern="0" dirty="0">
                <a:solidFill>
                  <a:srgbClr val="0070C0"/>
                </a:solidFill>
              </a:rPr>
              <a:t> parameters</a:t>
            </a:r>
            <a:br>
              <a:rPr lang="en-GB" sz="2000" kern="0" dirty="0">
                <a:solidFill>
                  <a:srgbClr val="0070C0"/>
                </a:solidFill>
              </a:rPr>
            </a:br>
            <a:r>
              <a:rPr lang="en-GB" sz="2000" kern="0" dirty="0">
                <a:solidFill>
                  <a:srgbClr val="0070C0"/>
                </a:solidFill>
              </a:rPr>
              <a:t>(see next talk by </a:t>
            </a:r>
            <a:r>
              <a:rPr lang="en-GB" sz="2000" dirty="0" err="1"/>
              <a:t>Rekowski</a:t>
            </a:r>
            <a:r>
              <a:rPr lang="en-GB" sz="2000" dirty="0"/>
              <a:t> et al)</a:t>
            </a:r>
            <a:endParaRPr lang="en-GB" sz="2000" kern="0" dirty="0">
              <a:solidFill>
                <a:srgbClr val="0070C0"/>
              </a:solidFill>
            </a:endParaRPr>
          </a:p>
          <a:p>
            <a:pPr marL="0" indent="0">
              <a:buFont typeface="Times" pitchFamily="18" charset="0"/>
              <a:buNone/>
            </a:pPr>
            <a:endParaRPr lang="en-GB" sz="2000" kern="0" dirty="0">
              <a:solidFill>
                <a:srgbClr val="0070C0"/>
              </a:solidFill>
            </a:endParaRPr>
          </a:p>
        </p:txBody>
      </p:sp>
      <p:sp>
        <p:nvSpPr>
          <p:cNvPr id="8" name="Content Placeholder 5">
            <a:extLst>
              <a:ext uri="{FF2B5EF4-FFF2-40B4-BE49-F238E27FC236}">
                <a16:creationId xmlns:a16="http://schemas.microsoft.com/office/drawing/2014/main" id="{108BE12E-9CA3-4651-B70C-547835D3191F}"/>
              </a:ext>
            </a:extLst>
          </p:cNvPr>
          <p:cNvSpPr txBox="1">
            <a:spLocks/>
          </p:cNvSpPr>
          <p:nvPr/>
        </p:nvSpPr>
        <p:spPr bwMode="auto">
          <a:xfrm flipH="1">
            <a:off x="7520112" y="4149080"/>
            <a:ext cx="4655840" cy="792088"/>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lvl1pPr marL="342900" indent="-342900" algn="l" rtl="0" eaLnBrk="1" fontAlgn="base" hangingPunct="1">
              <a:spcBef>
                <a:spcPct val="20000"/>
              </a:spcBef>
              <a:spcAft>
                <a:spcPct val="0"/>
              </a:spcAft>
              <a:buFont typeface="Times" pitchFamily="18" charset="0"/>
              <a:buChar char="•"/>
              <a:defRPr sz="2400">
                <a:solidFill>
                  <a:srgbClr val="0066CC"/>
                </a:solidFill>
                <a:latin typeface="+mn-lt"/>
                <a:ea typeface="+mn-ea"/>
                <a:cs typeface="+mn-cs"/>
              </a:defRPr>
            </a:lvl1pPr>
            <a:lvl2pPr marL="742950" indent="-285750" algn="l" rtl="0" eaLnBrk="1" fontAlgn="base" hangingPunct="1">
              <a:spcBef>
                <a:spcPct val="20000"/>
              </a:spcBef>
              <a:spcAft>
                <a:spcPct val="0"/>
              </a:spcAft>
              <a:buFont typeface="Times" pitchFamily="18" charset="0"/>
              <a:buChar char="•"/>
              <a:defRPr>
                <a:solidFill>
                  <a:srgbClr val="0066CC"/>
                </a:solidFill>
                <a:latin typeface="+mn-lt"/>
              </a:defRPr>
            </a:lvl2pPr>
            <a:lvl3pPr marL="1143000" indent="-228600" algn="l" rtl="0" eaLnBrk="1" fontAlgn="base" hangingPunct="1">
              <a:spcBef>
                <a:spcPct val="20000"/>
              </a:spcBef>
              <a:spcAft>
                <a:spcPct val="0"/>
              </a:spcAft>
              <a:buFont typeface="Times" pitchFamily="18" charset="0"/>
              <a:buChar char="•"/>
              <a:defRPr>
                <a:solidFill>
                  <a:srgbClr val="0066CC"/>
                </a:solidFill>
                <a:latin typeface="+mn-lt"/>
              </a:defRPr>
            </a:lvl3pPr>
            <a:lvl4pPr marL="1600200" indent="-228600" algn="l" rtl="0" eaLnBrk="1" fontAlgn="base" hangingPunct="1">
              <a:spcBef>
                <a:spcPct val="20000"/>
              </a:spcBef>
              <a:spcAft>
                <a:spcPct val="0"/>
              </a:spcAft>
              <a:buFont typeface="Times" pitchFamily="18" charset="0"/>
              <a:buChar char="•"/>
              <a:defRPr>
                <a:solidFill>
                  <a:srgbClr val="0066CC"/>
                </a:solidFill>
                <a:latin typeface="+mn-lt"/>
              </a:defRPr>
            </a:lvl4pPr>
            <a:lvl5pPr marL="2057400" indent="-228600" algn="l" rtl="0" eaLnBrk="1" fontAlgn="base" hangingPunct="1">
              <a:spcBef>
                <a:spcPct val="20000"/>
              </a:spcBef>
              <a:spcAft>
                <a:spcPct val="0"/>
              </a:spcAft>
              <a:buFont typeface="Times" pitchFamily="18" charset="0"/>
              <a:buChar char="•"/>
              <a:defRPr>
                <a:solidFill>
                  <a:srgbClr val="0066CC"/>
                </a:solidFill>
                <a:latin typeface="+mn-lt"/>
              </a:defRPr>
            </a:lvl5pPr>
            <a:lvl6pPr marL="2514600" indent="-228600" algn="l" rtl="0" eaLnBrk="1" fontAlgn="base" hangingPunct="1">
              <a:spcBef>
                <a:spcPct val="20000"/>
              </a:spcBef>
              <a:spcAft>
                <a:spcPct val="0"/>
              </a:spcAft>
              <a:buFont typeface="Times" pitchFamily="1" charset="0"/>
              <a:buChar char="•"/>
              <a:defRPr>
                <a:solidFill>
                  <a:srgbClr val="0066CC"/>
                </a:solidFill>
                <a:latin typeface="+mn-lt"/>
              </a:defRPr>
            </a:lvl6pPr>
            <a:lvl7pPr marL="2971800" indent="-228600" algn="l" rtl="0" eaLnBrk="1" fontAlgn="base" hangingPunct="1">
              <a:spcBef>
                <a:spcPct val="20000"/>
              </a:spcBef>
              <a:spcAft>
                <a:spcPct val="0"/>
              </a:spcAft>
              <a:buFont typeface="Times" pitchFamily="1" charset="0"/>
              <a:buChar char="•"/>
              <a:defRPr>
                <a:solidFill>
                  <a:srgbClr val="0066CC"/>
                </a:solidFill>
                <a:latin typeface="+mn-lt"/>
              </a:defRPr>
            </a:lvl7pPr>
            <a:lvl8pPr marL="3429000" indent="-228600" algn="l" rtl="0" eaLnBrk="1" fontAlgn="base" hangingPunct="1">
              <a:spcBef>
                <a:spcPct val="20000"/>
              </a:spcBef>
              <a:spcAft>
                <a:spcPct val="0"/>
              </a:spcAft>
              <a:buFont typeface="Times" pitchFamily="1" charset="0"/>
              <a:buChar char="•"/>
              <a:defRPr>
                <a:solidFill>
                  <a:srgbClr val="0066CC"/>
                </a:solidFill>
                <a:latin typeface="+mn-lt"/>
              </a:defRPr>
            </a:lvl8pPr>
            <a:lvl9pPr marL="3886200" indent="-228600" algn="l" rtl="0" eaLnBrk="1" fontAlgn="base" hangingPunct="1">
              <a:spcBef>
                <a:spcPct val="20000"/>
              </a:spcBef>
              <a:spcAft>
                <a:spcPct val="0"/>
              </a:spcAft>
              <a:buFont typeface="Times" pitchFamily="1" charset="0"/>
              <a:buChar char="•"/>
              <a:defRPr>
                <a:solidFill>
                  <a:srgbClr val="0066CC"/>
                </a:solidFill>
                <a:latin typeface="+mn-lt"/>
              </a:defRPr>
            </a:lvl9pPr>
          </a:lstStyle>
          <a:p>
            <a:pPr marL="0" indent="0">
              <a:buFont typeface="Times" pitchFamily="18" charset="0"/>
              <a:buNone/>
            </a:pPr>
            <a:r>
              <a:rPr lang="en-GB" sz="2000" kern="0" dirty="0">
                <a:solidFill>
                  <a:srgbClr val="0070C0"/>
                </a:solidFill>
              </a:rPr>
              <a:t>Note: GOCE magnetic data can still be used for determination of e.g. FACs in polar regions after high-pass filtering on orbit-by-orbit basis.</a:t>
            </a:r>
            <a:br>
              <a:rPr lang="en-GB" sz="2000" kern="0" dirty="0">
                <a:solidFill>
                  <a:srgbClr val="0070C0"/>
                </a:solidFill>
              </a:rPr>
            </a:br>
            <a:r>
              <a:rPr lang="en-GB" sz="2000" kern="0" dirty="0">
                <a:solidFill>
                  <a:srgbClr val="0070C0"/>
                </a:solidFill>
              </a:rPr>
              <a:t>However, the coarse 16 sec sampling rate make GOCE data less interesting for external field investigations </a:t>
            </a:r>
            <a:br>
              <a:rPr lang="en-GB" sz="2000" kern="0" dirty="0">
                <a:solidFill>
                  <a:srgbClr val="0070C0"/>
                </a:solidFill>
              </a:rPr>
            </a:br>
            <a:endParaRPr lang="en-GB" sz="2000" kern="0" dirty="0">
              <a:solidFill>
                <a:srgbClr val="0070C0"/>
              </a:solidFill>
            </a:endParaRPr>
          </a:p>
          <a:p>
            <a:pPr marL="0" indent="0">
              <a:buFont typeface="Times" pitchFamily="18" charset="0"/>
              <a:buNone/>
            </a:pPr>
            <a:endParaRPr lang="en-GB" sz="2000" kern="0" dirty="0">
              <a:solidFill>
                <a:srgbClr val="0070C0"/>
              </a:solidFill>
            </a:endParaRPr>
          </a:p>
        </p:txBody>
      </p:sp>
    </p:spTree>
    <p:extLst>
      <p:ext uri="{BB962C8B-B14F-4D97-AF65-F5344CB8AC3E}">
        <p14:creationId xmlns:p14="http://schemas.microsoft.com/office/powerpoint/2010/main" val="3532896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Less successful calibrations: </a:t>
            </a:r>
            <a:r>
              <a:rPr lang="en-GB" dirty="0">
                <a:solidFill>
                  <a:srgbClr val="0054CC"/>
                </a:solidFill>
              </a:rPr>
              <a:t>GOCE</a:t>
            </a:r>
            <a:r>
              <a:rPr lang="en-GB" dirty="0"/>
              <a:t> and </a:t>
            </a:r>
            <a:r>
              <a:rPr lang="en-GB" dirty="0">
                <a:solidFill>
                  <a:srgbClr val="C00000"/>
                </a:solidFill>
              </a:rPr>
              <a:t>Aeolus</a:t>
            </a:r>
            <a:r>
              <a:rPr lang="en-GB" dirty="0"/>
              <a:t> </a:t>
            </a:r>
          </a:p>
        </p:txBody>
      </p:sp>
      <p:sp>
        <p:nvSpPr>
          <p:cNvPr id="3" name="Content Placeholder 2"/>
          <p:cNvSpPr>
            <a:spLocks noGrp="1"/>
          </p:cNvSpPr>
          <p:nvPr>
            <p:ph idx="1"/>
          </p:nvPr>
        </p:nvSpPr>
        <p:spPr>
          <a:xfrm>
            <a:off x="351007" y="837382"/>
            <a:ext cx="11523133" cy="5831978"/>
          </a:xfrm>
        </p:spPr>
        <p:txBody>
          <a:bodyPr/>
          <a:lstStyle/>
          <a:p>
            <a:r>
              <a:rPr lang="en-GB" sz="2000" dirty="0"/>
              <a:t>Launched in August 2018</a:t>
            </a:r>
          </a:p>
          <a:p>
            <a:r>
              <a:rPr lang="en-GB" sz="2000" dirty="0"/>
              <a:t>320 km altitude</a:t>
            </a:r>
          </a:p>
          <a:p>
            <a:r>
              <a:rPr lang="en-GB" sz="2000" dirty="0"/>
              <a:t>1 platform vector AMR (Anisotropic Magneto Resistive) magnetometer, 10 sec sampling</a:t>
            </a:r>
          </a:p>
          <a:p>
            <a:endParaRPr lang="en-GB" dirty="0"/>
          </a:p>
        </p:txBody>
      </p:sp>
      <p:pic>
        <p:nvPicPr>
          <p:cNvPr id="5" name="Picture 4">
            <a:extLst>
              <a:ext uri="{FF2B5EF4-FFF2-40B4-BE49-F238E27FC236}">
                <a16:creationId xmlns:a16="http://schemas.microsoft.com/office/drawing/2014/main" id="{9A1560CD-2E65-4C2C-A21C-2EC3A658B52C}"/>
              </a:ext>
            </a:extLst>
          </p:cNvPr>
          <p:cNvPicPr>
            <a:picLocks noChangeAspect="1"/>
          </p:cNvPicPr>
          <p:nvPr/>
        </p:nvPicPr>
        <p:blipFill rotWithShape="1">
          <a:blip r:embed="rId2">
            <a:extLst>
              <a:ext uri="{28A0092B-C50C-407E-A947-70E740481C1C}">
                <a14:useLocalDpi xmlns:a14="http://schemas.microsoft.com/office/drawing/2010/main" val="0"/>
              </a:ext>
            </a:extLst>
          </a:blip>
          <a:srcRect t="18042" b="19172"/>
          <a:stretch/>
        </p:blipFill>
        <p:spPr>
          <a:xfrm>
            <a:off x="479376" y="2708920"/>
            <a:ext cx="8410473" cy="3960440"/>
          </a:xfrm>
          <a:prstGeom prst="rect">
            <a:avLst/>
          </a:prstGeom>
          <a:effectLst>
            <a:softEdge rad="127000"/>
          </a:effectLst>
        </p:spPr>
      </p:pic>
      <p:pic>
        <p:nvPicPr>
          <p:cNvPr id="7" name="Picture 6">
            <a:extLst>
              <a:ext uri="{FF2B5EF4-FFF2-40B4-BE49-F238E27FC236}">
                <a16:creationId xmlns:a16="http://schemas.microsoft.com/office/drawing/2014/main" id="{D3DE6923-9F5E-4537-9F66-3B74F50787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2708920"/>
            <a:ext cx="11356333" cy="3960440"/>
          </a:xfrm>
          <a:prstGeom prst="rect">
            <a:avLst/>
          </a:prstGeom>
        </p:spPr>
      </p:pic>
      <p:sp>
        <p:nvSpPr>
          <p:cNvPr id="8" name="TextBox 7">
            <a:extLst>
              <a:ext uri="{FF2B5EF4-FFF2-40B4-BE49-F238E27FC236}">
                <a16:creationId xmlns:a16="http://schemas.microsoft.com/office/drawing/2014/main" id="{6E985611-5B04-4A47-829F-6DA2020778D3}"/>
              </a:ext>
            </a:extLst>
          </p:cNvPr>
          <p:cNvSpPr txBox="1"/>
          <p:nvPr/>
        </p:nvSpPr>
        <p:spPr>
          <a:xfrm>
            <a:off x="815165" y="2247255"/>
            <a:ext cx="4968552" cy="461665"/>
          </a:xfrm>
          <a:prstGeom prst="rect">
            <a:avLst/>
          </a:prstGeom>
          <a:noFill/>
        </p:spPr>
        <p:txBody>
          <a:bodyPr wrap="square" rtlCol="0">
            <a:spAutoFit/>
          </a:bodyPr>
          <a:lstStyle/>
          <a:p>
            <a:r>
              <a:rPr lang="da-DK" dirty="0"/>
              <a:t>14 – 21 </a:t>
            </a:r>
            <a:r>
              <a:rPr lang="da-DK" dirty="0" err="1"/>
              <a:t>Oct</a:t>
            </a:r>
            <a:r>
              <a:rPr lang="da-DK" dirty="0"/>
              <a:t> 2018, 26 nT rms in </a:t>
            </a:r>
            <a:r>
              <a:rPr lang="da-DK" dirty="0">
                <a:latin typeface="Symbol" panose="05050102010706020507" pitchFamily="18" charset="2"/>
              </a:rPr>
              <a:t>D</a:t>
            </a:r>
            <a:r>
              <a:rPr lang="da-DK" dirty="0"/>
              <a:t>F </a:t>
            </a:r>
            <a:endParaRPr lang="en-GB" dirty="0"/>
          </a:p>
        </p:txBody>
      </p:sp>
    </p:spTree>
    <p:extLst>
      <p:ext uri="{BB962C8B-B14F-4D97-AF65-F5344CB8AC3E}">
        <p14:creationId xmlns:p14="http://schemas.microsoft.com/office/powerpoint/2010/main" val="157867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9138DDE-15F3-4EB2-9AA8-4216F6DCF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25" y="1340768"/>
            <a:ext cx="7833317" cy="4890999"/>
          </a:xfrm>
          <a:prstGeom prst="rect">
            <a:avLst/>
          </a:prstGeom>
        </p:spPr>
      </p:pic>
      <p:sp>
        <p:nvSpPr>
          <p:cNvPr id="6" name="Content Placeholder 5"/>
          <p:cNvSpPr txBox="1">
            <a:spLocks/>
          </p:cNvSpPr>
          <p:nvPr/>
        </p:nvSpPr>
        <p:spPr bwMode="auto">
          <a:xfrm flipH="1">
            <a:off x="8175585" y="1548189"/>
            <a:ext cx="4016415" cy="2178859"/>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lvl1pPr marL="342900" indent="-342900" algn="l" rtl="0" eaLnBrk="1" fontAlgn="base" hangingPunct="1">
              <a:spcBef>
                <a:spcPct val="20000"/>
              </a:spcBef>
              <a:spcAft>
                <a:spcPct val="0"/>
              </a:spcAft>
              <a:buFont typeface="Times" pitchFamily="18" charset="0"/>
              <a:buChar char="•"/>
              <a:defRPr sz="2400">
                <a:solidFill>
                  <a:srgbClr val="0066CC"/>
                </a:solidFill>
                <a:latin typeface="+mn-lt"/>
                <a:ea typeface="+mn-ea"/>
                <a:cs typeface="+mn-cs"/>
              </a:defRPr>
            </a:lvl1pPr>
            <a:lvl2pPr marL="742950" indent="-285750" algn="l" rtl="0" eaLnBrk="1" fontAlgn="base" hangingPunct="1">
              <a:spcBef>
                <a:spcPct val="20000"/>
              </a:spcBef>
              <a:spcAft>
                <a:spcPct val="0"/>
              </a:spcAft>
              <a:buFont typeface="Times" pitchFamily="18" charset="0"/>
              <a:buChar char="•"/>
              <a:defRPr>
                <a:solidFill>
                  <a:srgbClr val="0066CC"/>
                </a:solidFill>
                <a:latin typeface="+mn-lt"/>
              </a:defRPr>
            </a:lvl2pPr>
            <a:lvl3pPr marL="1143000" indent="-228600" algn="l" rtl="0" eaLnBrk="1" fontAlgn="base" hangingPunct="1">
              <a:spcBef>
                <a:spcPct val="20000"/>
              </a:spcBef>
              <a:spcAft>
                <a:spcPct val="0"/>
              </a:spcAft>
              <a:buFont typeface="Times" pitchFamily="18" charset="0"/>
              <a:buChar char="•"/>
              <a:defRPr>
                <a:solidFill>
                  <a:srgbClr val="0066CC"/>
                </a:solidFill>
                <a:latin typeface="+mn-lt"/>
              </a:defRPr>
            </a:lvl3pPr>
            <a:lvl4pPr marL="1600200" indent="-228600" algn="l" rtl="0" eaLnBrk="1" fontAlgn="base" hangingPunct="1">
              <a:spcBef>
                <a:spcPct val="20000"/>
              </a:spcBef>
              <a:spcAft>
                <a:spcPct val="0"/>
              </a:spcAft>
              <a:buFont typeface="Times" pitchFamily="18" charset="0"/>
              <a:buChar char="•"/>
              <a:defRPr>
                <a:solidFill>
                  <a:srgbClr val="0066CC"/>
                </a:solidFill>
                <a:latin typeface="+mn-lt"/>
              </a:defRPr>
            </a:lvl4pPr>
            <a:lvl5pPr marL="2057400" indent="-228600" algn="l" rtl="0" eaLnBrk="1" fontAlgn="base" hangingPunct="1">
              <a:spcBef>
                <a:spcPct val="20000"/>
              </a:spcBef>
              <a:spcAft>
                <a:spcPct val="0"/>
              </a:spcAft>
              <a:buFont typeface="Times" pitchFamily="18" charset="0"/>
              <a:buChar char="•"/>
              <a:defRPr>
                <a:solidFill>
                  <a:srgbClr val="0066CC"/>
                </a:solidFill>
                <a:latin typeface="+mn-lt"/>
              </a:defRPr>
            </a:lvl5pPr>
            <a:lvl6pPr marL="2514600" indent="-228600" algn="l" rtl="0" eaLnBrk="1" fontAlgn="base" hangingPunct="1">
              <a:spcBef>
                <a:spcPct val="20000"/>
              </a:spcBef>
              <a:spcAft>
                <a:spcPct val="0"/>
              </a:spcAft>
              <a:buFont typeface="Times" pitchFamily="1" charset="0"/>
              <a:buChar char="•"/>
              <a:defRPr>
                <a:solidFill>
                  <a:srgbClr val="0066CC"/>
                </a:solidFill>
                <a:latin typeface="+mn-lt"/>
              </a:defRPr>
            </a:lvl6pPr>
            <a:lvl7pPr marL="2971800" indent="-228600" algn="l" rtl="0" eaLnBrk="1" fontAlgn="base" hangingPunct="1">
              <a:spcBef>
                <a:spcPct val="20000"/>
              </a:spcBef>
              <a:spcAft>
                <a:spcPct val="0"/>
              </a:spcAft>
              <a:buFont typeface="Times" pitchFamily="1" charset="0"/>
              <a:buChar char="•"/>
              <a:defRPr>
                <a:solidFill>
                  <a:srgbClr val="0066CC"/>
                </a:solidFill>
                <a:latin typeface="+mn-lt"/>
              </a:defRPr>
            </a:lvl7pPr>
            <a:lvl8pPr marL="3429000" indent="-228600" algn="l" rtl="0" eaLnBrk="1" fontAlgn="base" hangingPunct="1">
              <a:spcBef>
                <a:spcPct val="20000"/>
              </a:spcBef>
              <a:spcAft>
                <a:spcPct val="0"/>
              </a:spcAft>
              <a:buFont typeface="Times" pitchFamily="1" charset="0"/>
              <a:buChar char="•"/>
              <a:defRPr>
                <a:solidFill>
                  <a:srgbClr val="0066CC"/>
                </a:solidFill>
                <a:latin typeface="+mn-lt"/>
              </a:defRPr>
            </a:lvl8pPr>
            <a:lvl9pPr marL="3886200" indent="-228600" algn="l" rtl="0" eaLnBrk="1" fontAlgn="base" hangingPunct="1">
              <a:spcBef>
                <a:spcPct val="20000"/>
              </a:spcBef>
              <a:spcAft>
                <a:spcPct val="0"/>
              </a:spcAft>
              <a:buFont typeface="Times" pitchFamily="1" charset="0"/>
              <a:buChar char="•"/>
              <a:defRPr>
                <a:solidFill>
                  <a:srgbClr val="0066CC"/>
                </a:solidFill>
                <a:latin typeface="+mn-lt"/>
              </a:defRPr>
            </a:lvl9pPr>
          </a:lstStyle>
          <a:p>
            <a:pPr marL="0" indent="0">
              <a:buFont typeface="Times" pitchFamily="18" charset="0"/>
              <a:buNone/>
            </a:pPr>
            <a:r>
              <a:rPr lang="en-GB" sz="2000" kern="0" dirty="0">
                <a:solidFill>
                  <a:srgbClr val="0070C0"/>
                </a:solidFill>
              </a:rPr>
              <a:t>Independent observation of time-evolution of magnetospheric ring-current with magnetic data </a:t>
            </a:r>
            <a:br>
              <a:rPr lang="en-GB" sz="2000" kern="0" dirty="0">
                <a:solidFill>
                  <a:srgbClr val="0070C0"/>
                </a:solidFill>
              </a:rPr>
            </a:br>
            <a:r>
              <a:rPr lang="en-GB" sz="2000" kern="0" dirty="0">
                <a:solidFill>
                  <a:srgbClr val="0070C0"/>
                </a:solidFill>
              </a:rPr>
              <a:t>from 6 satellites …</a:t>
            </a:r>
          </a:p>
          <a:p>
            <a:pPr marL="0" indent="0">
              <a:buNone/>
            </a:pPr>
            <a:r>
              <a:rPr lang="en-GB" sz="2000" kern="0" dirty="0">
                <a:solidFill>
                  <a:srgbClr val="0070C0"/>
                </a:solidFill>
              </a:rPr>
              <a:t>… and comparison with </a:t>
            </a:r>
            <a:r>
              <a:rPr lang="en-GB" sz="2000" kern="0" dirty="0" err="1">
                <a:solidFill>
                  <a:srgbClr val="0070C0"/>
                </a:solidFill>
              </a:rPr>
              <a:t>Dst</a:t>
            </a:r>
            <a:r>
              <a:rPr lang="en-GB" sz="2000" kern="0" dirty="0">
                <a:solidFill>
                  <a:srgbClr val="0070C0"/>
                </a:solidFill>
              </a:rPr>
              <a:t>-index derived from ground magnetic data</a:t>
            </a:r>
          </a:p>
          <a:p>
            <a:pPr marL="0" indent="0">
              <a:buFont typeface="Times" pitchFamily="18" charset="0"/>
              <a:buNone/>
            </a:pPr>
            <a:br>
              <a:rPr lang="en-GB" sz="2000" kern="0" dirty="0">
                <a:solidFill>
                  <a:srgbClr val="0070C0"/>
                </a:solidFill>
              </a:rPr>
            </a:br>
            <a:endParaRPr lang="en-GB" sz="2000" kern="0" dirty="0">
              <a:solidFill>
                <a:srgbClr val="0070C0"/>
              </a:solidFill>
            </a:endParaRPr>
          </a:p>
        </p:txBody>
      </p:sp>
      <p:sp>
        <p:nvSpPr>
          <p:cNvPr id="7" name="Title 1">
            <a:extLst>
              <a:ext uri="{FF2B5EF4-FFF2-40B4-BE49-F238E27FC236}">
                <a16:creationId xmlns:a16="http://schemas.microsoft.com/office/drawing/2014/main" id="{BFAF199A-C52C-41A6-BD05-185A01190655}"/>
              </a:ext>
            </a:extLst>
          </p:cNvPr>
          <p:cNvSpPr>
            <a:spLocks noGrp="1"/>
          </p:cNvSpPr>
          <p:nvPr>
            <p:ph type="title"/>
          </p:nvPr>
        </p:nvSpPr>
        <p:spPr>
          <a:xfrm>
            <a:off x="216425" y="156382"/>
            <a:ext cx="10108850" cy="563779"/>
          </a:xfrm>
        </p:spPr>
        <p:txBody>
          <a:bodyPr>
            <a:normAutofit fontScale="90000"/>
          </a:bodyPr>
          <a:lstStyle/>
          <a:p>
            <a:r>
              <a:rPr lang="en-US" dirty="0"/>
              <a:t>Application: </a:t>
            </a:r>
            <a:br>
              <a:rPr lang="en-US" dirty="0"/>
            </a:br>
            <a:r>
              <a:rPr lang="en-US" dirty="0"/>
              <a:t>Monitoring of Magnetospheric Ring-current activity</a:t>
            </a:r>
            <a:endParaRPr lang="en-GB" dirty="0"/>
          </a:p>
        </p:txBody>
      </p:sp>
      <p:pic>
        <p:nvPicPr>
          <p:cNvPr id="16" name="Picture 15">
            <a:extLst>
              <a:ext uri="{FF2B5EF4-FFF2-40B4-BE49-F238E27FC236}">
                <a16:creationId xmlns:a16="http://schemas.microsoft.com/office/drawing/2014/main" id="{C9808C48-F49B-456D-9220-B85548871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2625" y="4320338"/>
            <a:ext cx="4839375" cy="2343477"/>
          </a:xfrm>
          <a:prstGeom prst="rect">
            <a:avLst/>
          </a:prstGeom>
        </p:spPr>
      </p:pic>
    </p:spTree>
    <p:extLst>
      <p:ext uri="{BB962C8B-B14F-4D97-AF65-F5344CB8AC3E}">
        <p14:creationId xmlns:p14="http://schemas.microsoft.com/office/powerpoint/2010/main" val="4263250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1F0734B-CC96-4C95-9750-0A0DC7EA84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89" y="936104"/>
            <a:ext cx="7724017" cy="5661248"/>
          </a:xfrm>
          <a:prstGeom prst="rect">
            <a:avLst/>
          </a:prstGeom>
        </p:spPr>
      </p:pic>
      <p:sp>
        <p:nvSpPr>
          <p:cNvPr id="2" name="Title 1"/>
          <p:cNvSpPr>
            <a:spLocks noGrp="1"/>
          </p:cNvSpPr>
          <p:nvPr>
            <p:ph type="title"/>
          </p:nvPr>
        </p:nvSpPr>
        <p:spPr>
          <a:xfrm>
            <a:off x="119336" y="210455"/>
            <a:ext cx="11523133" cy="693737"/>
          </a:xfrm>
        </p:spPr>
        <p:txBody>
          <a:bodyPr/>
          <a:lstStyle/>
          <a:p>
            <a:r>
              <a:rPr lang="en-GB" dirty="0"/>
              <a:t>Space-time structure of magnetospheric field</a:t>
            </a:r>
          </a:p>
        </p:txBody>
      </p:sp>
      <p:sp>
        <p:nvSpPr>
          <p:cNvPr id="6" name="Content Placeholder 5"/>
          <p:cNvSpPr txBox="1">
            <a:spLocks/>
          </p:cNvSpPr>
          <p:nvPr/>
        </p:nvSpPr>
        <p:spPr bwMode="auto">
          <a:xfrm flipH="1">
            <a:off x="7925389" y="1340768"/>
            <a:ext cx="4224187" cy="2016224"/>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lvl1pPr marL="342900" indent="-342900" algn="l" rtl="0" eaLnBrk="1" fontAlgn="base" hangingPunct="1">
              <a:spcBef>
                <a:spcPct val="20000"/>
              </a:spcBef>
              <a:spcAft>
                <a:spcPct val="0"/>
              </a:spcAft>
              <a:buFont typeface="Times" pitchFamily="18" charset="0"/>
              <a:buChar char="•"/>
              <a:defRPr sz="2400">
                <a:solidFill>
                  <a:srgbClr val="0066CC"/>
                </a:solidFill>
                <a:latin typeface="+mn-lt"/>
                <a:ea typeface="+mn-ea"/>
                <a:cs typeface="+mn-cs"/>
              </a:defRPr>
            </a:lvl1pPr>
            <a:lvl2pPr marL="742950" indent="-285750" algn="l" rtl="0" eaLnBrk="1" fontAlgn="base" hangingPunct="1">
              <a:spcBef>
                <a:spcPct val="20000"/>
              </a:spcBef>
              <a:spcAft>
                <a:spcPct val="0"/>
              </a:spcAft>
              <a:buFont typeface="Times" pitchFamily="18" charset="0"/>
              <a:buChar char="•"/>
              <a:defRPr>
                <a:solidFill>
                  <a:srgbClr val="0066CC"/>
                </a:solidFill>
                <a:latin typeface="+mn-lt"/>
              </a:defRPr>
            </a:lvl2pPr>
            <a:lvl3pPr marL="1143000" indent="-228600" algn="l" rtl="0" eaLnBrk="1" fontAlgn="base" hangingPunct="1">
              <a:spcBef>
                <a:spcPct val="20000"/>
              </a:spcBef>
              <a:spcAft>
                <a:spcPct val="0"/>
              </a:spcAft>
              <a:buFont typeface="Times" pitchFamily="18" charset="0"/>
              <a:buChar char="•"/>
              <a:defRPr>
                <a:solidFill>
                  <a:srgbClr val="0066CC"/>
                </a:solidFill>
                <a:latin typeface="+mn-lt"/>
              </a:defRPr>
            </a:lvl3pPr>
            <a:lvl4pPr marL="1600200" indent="-228600" algn="l" rtl="0" eaLnBrk="1" fontAlgn="base" hangingPunct="1">
              <a:spcBef>
                <a:spcPct val="20000"/>
              </a:spcBef>
              <a:spcAft>
                <a:spcPct val="0"/>
              </a:spcAft>
              <a:buFont typeface="Times" pitchFamily="18" charset="0"/>
              <a:buChar char="•"/>
              <a:defRPr>
                <a:solidFill>
                  <a:srgbClr val="0066CC"/>
                </a:solidFill>
                <a:latin typeface="+mn-lt"/>
              </a:defRPr>
            </a:lvl4pPr>
            <a:lvl5pPr marL="2057400" indent="-228600" algn="l" rtl="0" eaLnBrk="1" fontAlgn="base" hangingPunct="1">
              <a:spcBef>
                <a:spcPct val="20000"/>
              </a:spcBef>
              <a:spcAft>
                <a:spcPct val="0"/>
              </a:spcAft>
              <a:buFont typeface="Times" pitchFamily="18" charset="0"/>
              <a:buChar char="•"/>
              <a:defRPr>
                <a:solidFill>
                  <a:srgbClr val="0066CC"/>
                </a:solidFill>
                <a:latin typeface="+mn-lt"/>
              </a:defRPr>
            </a:lvl5pPr>
            <a:lvl6pPr marL="2514600" indent="-228600" algn="l" rtl="0" eaLnBrk="1" fontAlgn="base" hangingPunct="1">
              <a:spcBef>
                <a:spcPct val="20000"/>
              </a:spcBef>
              <a:spcAft>
                <a:spcPct val="0"/>
              </a:spcAft>
              <a:buFont typeface="Times" pitchFamily="1" charset="0"/>
              <a:buChar char="•"/>
              <a:defRPr>
                <a:solidFill>
                  <a:srgbClr val="0066CC"/>
                </a:solidFill>
                <a:latin typeface="+mn-lt"/>
              </a:defRPr>
            </a:lvl6pPr>
            <a:lvl7pPr marL="2971800" indent="-228600" algn="l" rtl="0" eaLnBrk="1" fontAlgn="base" hangingPunct="1">
              <a:spcBef>
                <a:spcPct val="20000"/>
              </a:spcBef>
              <a:spcAft>
                <a:spcPct val="0"/>
              </a:spcAft>
              <a:buFont typeface="Times" pitchFamily="1" charset="0"/>
              <a:buChar char="•"/>
              <a:defRPr>
                <a:solidFill>
                  <a:srgbClr val="0066CC"/>
                </a:solidFill>
                <a:latin typeface="+mn-lt"/>
              </a:defRPr>
            </a:lvl7pPr>
            <a:lvl8pPr marL="3429000" indent="-228600" algn="l" rtl="0" eaLnBrk="1" fontAlgn="base" hangingPunct="1">
              <a:spcBef>
                <a:spcPct val="20000"/>
              </a:spcBef>
              <a:spcAft>
                <a:spcPct val="0"/>
              </a:spcAft>
              <a:buFont typeface="Times" pitchFamily="1" charset="0"/>
              <a:buChar char="•"/>
              <a:defRPr>
                <a:solidFill>
                  <a:srgbClr val="0066CC"/>
                </a:solidFill>
                <a:latin typeface="+mn-lt"/>
              </a:defRPr>
            </a:lvl8pPr>
            <a:lvl9pPr marL="3886200" indent="-228600" algn="l" rtl="0" eaLnBrk="1" fontAlgn="base" hangingPunct="1">
              <a:spcBef>
                <a:spcPct val="20000"/>
              </a:spcBef>
              <a:spcAft>
                <a:spcPct val="0"/>
              </a:spcAft>
              <a:buFont typeface="Times" pitchFamily="1" charset="0"/>
              <a:buChar char="•"/>
              <a:defRPr>
                <a:solidFill>
                  <a:srgbClr val="0066CC"/>
                </a:solidFill>
                <a:latin typeface="+mn-lt"/>
              </a:defRPr>
            </a:lvl9pPr>
          </a:lstStyle>
          <a:p>
            <a:pPr marL="0" indent="0">
              <a:buFont typeface="Times" pitchFamily="18" charset="0"/>
              <a:buNone/>
            </a:pPr>
            <a:r>
              <a:rPr lang="en-GB" sz="2000" kern="0" dirty="0">
                <a:solidFill>
                  <a:schemeClr val="accent1">
                    <a:lumMod val="75000"/>
                  </a:schemeClr>
                </a:solidFill>
              </a:rPr>
              <a:t>Joint spherical harmonic analysis using magnetic data from 6 satellites</a:t>
            </a:r>
          </a:p>
          <a:p>
            <a:pPr marL="0" indent="0">
              <a:buFont typeface="Times" pitchFamily="18" charset="0"/>
              <a:buNone/>
            </a:pPr>
            <a:endParaRPr lang="en-GB" sz="2000" kern="0" dirty="0">
              <a:solidFill>
                <a:schemeClr val="accent1">
                  <a:lumMod val="75000"/>
                </a:schemeClr>
              </a:solidFill>
            </a:endParaRPr>
          </a:p>
        </p:txBody>
      </p:sp>
      <p:sp>
        <p:nvSpPr>
          <p:cNvPr id="5" name="Oval 4"/>
          <p:cNvSpPr/>
          <p:nvPr/>
        </p:nvSpPr>
        <p:spPr bwMode="auto">
          <a:xfrm>
            <a:off x="1487488" y="1052736"/>
            <a:ext cx="1224136" cy="2736304"/>
          </a:xfrm>
          <a:prstGeom prst="ellipse">
            <a:avLst/>
          </a:prstGeom>
          <a:no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GB">
              <a:solidFill>
                <a:srgbClr val="231F20"/>
              </a:solidFill>
              <a:cs typeface="Arial" panose="020B0604020202020204" pitchFamily="34" charset="0"/>
            </a:endParaRPr>
          </a:p>
        </p:txBody>
      </p:sp>
      <p:sp>
        <p:nvSpPr>
          <p:cNvPr id="7" name="TextBox 6"/>
          <p:cNvSpPr txBox="1"/>
          <p:nvPr/>
        </p:nvSpPr>
        <p:spPr>
          <a:xfrm>
            <a:off x="2495600" y="1227418"/>
            <a:ext cx="3888432" cy="1015663"/>
          </a:xfrm>
          <a:prstGeom prst="rect">
            <a:avLst/>
          </a:prstGeom>
          <a:solidFill>
            <a:srgbClr val="FF9900"/>
          </a:solidFill>
        </p:spPr>
        <p:txBody>
          <a:bodyPr wrap="square" rtlCol="0">
            <a:spAutoFit/>
          </a:bodyPr>
          <a:lstStyle/>
          <a:p>
            <a:pPr eaLnBrk="0" hangingPunct="0"/>
            <a:r>
              <a:rPr lang="en-GB" sz="2000" i="1" dirty="0">
                <a:solidFill>
                  <a:srgbClr val="231F20"/>
                </a:solidFill>
                <a:latin typeface="Calibri" panose="020F0502020204030204" pitchFamily="34" charset="0"/>
                <a:cs typeface="Arial" panose="020B0604020202020204" pitchFamily="34" charset="0"/>
              </a:rPr>
              <a:t>q</a:t>
            </a:r>
            <a:r>
              <a:rPr lang="en-GB" sz="2000" baseline="-25000" dirty="0">
                <a:solidFill>
                  <a:srgbClr val="231F20"/>
                </a:solidFill>
                <a:latin typeface="Calibri" panose="020F0502020204030204" pitchFamily="34" charset="0"/>
                <a:cs typeface="Arial" panose="020B0604020202020204" pitchFamily="34" charset="0"/>
              </a:rPr>
              <a:t>1</a:t>
            </a:r>
            <a:r>
              <a:rPr lang="en-GB" sz="2000" baseline="30000" dirty="0">
                <a:solidFill>
                  <a:srgbClr val="231F20"/>
                </a:solidFill>
                <a:latin typeface="Calibri" panose="020F0502020204030204" pitchFamily="34" charset="0"/>
                <a:cs typeface="Arial" panose="020B0604020202020204" pitchFamily="34" charset="0"/>
              </a:rPr>
              <a:t>0</a:t>
            </a:r>
            <a:r>
              <a:rPr lang="en-GB" sz="2000" dirty="0">
                <a:solidFill>
                  <a:srgbClr val="231F20"/>
                </a:solidFill>
                <a:latin typeface="Calibri" panose="020F0502020204030204" pitchFamily="34" charset="0"/>
                <a:cs typeface="Arial" panose="020B0604020202020204" pitchFamily="34" charset="0"/>
              </a:rPr>
              <a:t> is main ring-current term</a:t>
            </a:r>
          </a:p>
          <a:p>
            <a:pPr eaLnBrk="0" hangingPunct="0"/>
            <a:r>
              <a:rPr lang="en-GB" sz="2000" dirty="0">
                <a:solidFill>
                  <a:srgbClr val="231F20"/>
                </a:solidFill>
                <a:latin typeface="Calibri" panose="020F0502020204030204" pitchFamily="34" charset="0"/>
                <a:cs typeface="Arial" panose="020B0604020202020204" pitchFamily="34" charset="0"/>
              </a:rPr>
              <a:t>describes symmetric ring-current in equatorial plane  </a:t>
            </a:r>
          </a:p>
        </p:txBody>
      </p:sp>
      <p:sp>
        <p:nvSpPr>
          <p:cNvPr id="8" name="Oval 7"/>
          <p:cNvSpPr/>
          <p:nvPr/>
        </p:nvSpPr>
        <p:spPr bwMode="auto">
          <a:xfrm>
            <a:off x="1775520" y="3803923"/>
            <a:ext cx="813757" cy="2247597"/>
          </a:xfrm>
          <a:prstGeom prst="ellipse">
            <a:avLst/>
          </a:prstGeom>
          <a:no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GB">
              <a:solidFill>
                <a:srgbClr val="231F20"/>
              </a:solidFill>
              <a:cs typeface="Arial" panose="020B0604020202020204" pitchFamily="34" charset="0"/>
            </a:endParaRPr>
          </a:p>
        </p:txBody>
      </p:sp>
      <p:sp>
        <p:nvSpPr>
          <p:cNvPr id="9" name="TextBox 8"/>
          <p:cNvSpPr txBox="1"/>
          <p:nvPr/>
        </p:nvSpPr>
        <p:spPr>
          <a:xfrm>
            <a:off x="2715662" y="5252039"/>
            <a:ext cx="2907094" cy="707886"/>
          </a:xfrm>
          <a:prstGeom prst="rect">
            <a:avLst/>
          </a:prstGeom>
          <a:solidFill>
            <a:srgbClr val="FF9900"/>
          </a:solidFill>
        </p:spPr>
        <p:txBody>
          <a:bodyPr wrap="square" rtlCol="0">
            <a:spAutoFit/>
          </a:bodyPr>
          <a:lstStyle/>
          <a:p>
            <a:pPr eaLnBrk="0" hangingPunct="0"/>
            <a:r>
              <a:rPr lang="en-GB" sz="2000" dirty="0">
                <a:solidFill>
                  <a:srgbClr val="231F20"/>
                </a:solidFill>
                <a:latin typeface="Calibri" panose="020F0502020204030204" pitchFamily="34" charset="0"/>
                <a:cs typeface="Arial" panose="020B0604020202020204" pitchFamily="34" charset="0"/>
              </a:rPr>
              <a:t>Terms describing asymmetric ring-current</a:t>
            </a:r>
          </a:p>
        </p:txBody>
      </p:sp>
      <p:sp>
        <p:nvSpPr>
          <p:cNvPr id="10" name="Content Placeholder 5"/>
          <p:cNvSpPr txBox="1">
            <a:spLocks/>
          </p:cNvSpPr>
          <p:nvPr/>
        </p:nvSpPr>
        <p:spPr bwMode="auto">
          <a:xfrm flipH="1">
            <a:off x="7925391" y="4221088"/>
            <a:ext cx="4224186" cy="2109464"/>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lvl1pPr marL="342900" indent="-342900" algn="l" rtl="0" eaLnBrk="1" fontAlgn="base" hangingPunct="1">
              <a:spcBef>
                <a:spcPct val="20000"/>
              </a:spcBef>
              <a:spcAft>
                <a:spcPct val="0"/>
              </a:spcAft>
              <a:buFont typeface="Times" pitchFamily="18" charset="0"/>
              <a:buChar char="•"/>
              <a:defRPr sz="2400">
                <a:solidFill>
                  <a:srgbClr val="0066CC"/>
                </a:solidFill>
                <a:latin typeface="+mn-lt"/>
                <a:ea typeface="+mn-ea"/>
                <a:cs typeface="+mn-cs"/>
              </a:defRPr>
            </a:lvl1pPr>
            <a:lvl2pPr marL="742950" indent="-285750" algn="l" rtl="0" eaLnBrk="1" fontAlgn="base" hangingPunct="1">
              <a:spcBef>
                <a:spcPct val="20000"/>
              </a:spcBef>
              <a:spcAft>
                <a:spcPct val="0"/>
              </a:spcAft>
              <a:buFont typeface="Times" pitchFamily="18" charset="0"/>
              <a:buChar char="•"/>
              <a:defRPr>
                <a:solidFill>
                  <a:srgbClr val="0066CC"/>
                </a:solidFill>
                <a:latin typeface="+mn-lt"/>
              </a:defRPr>
            </a:lvl2pPr>
            <a:lvl3pPr marL="1143000" indent="-228600" algn="l" rtl="0" eaLnBrk="1" fontAlgn="base" hangingPunct="1">
              <a:spcBef>
                <a:spcPct val="20000"/>
              </a:spcBef>
              <a:spcAft>
                <a:spcPct val="0"/>
              </a:spcAft>
              <a:buFont typeface="Times" pitchFamily="18" charset="0"/>
              <a:buChar char="•"/>
              <a:defRPr>
                <a:solidFill>
                  <a:srgbClr val="0066CC"/>
                </a:solidFill>
                <a:latin typeface="+mn-lt"/>
              </a:defRPr>
            </a:lvl3pPr>
            <a:lvl4pPr marL="1600200" indent="-228600" algn="l" rtl="0" eaLnBrk="1" fontAlgn="base" hangingPunct="1">
              <a:spcBef>
                <a:spcPct val="20000"/>
              </a:spcBef>
              <a:spcAft>
                <a:spcPct val="0"/>
              </a:spcAft>
              <a:buFont typeface="Times" pitchFamily="18" charset="0"/>
              <a:buChar char="•"/>
              <a:defRPr>
                <a:solidFill>
                  <a:srgbClr val="0066CC"/>
                </a:solidFill>
                <a:latin typeface="+mn-lt"/>
              </a:defRPr>
            </a:lvl4pPr>
            <a:lvl5pPr marL="2057400" indent="-228600" algn="l" rtl="0" eaLnBrk="1" fontAlgn="base" hangingPunct="1">
              <a:spcBef>
                <a:spcPct val="20000"/>
              </a:spcBef>
              <a:spcAft>
                <a:spcPct val="0"/>
              </a:spcAft>
              <a:buFont typeface="Times" pitchFamily="18" charset="0"/>
              <a:buChar char="•"/>
              <a:defRPr>
                <a:solidFill>
                  <a:srgbClr val="0066CC"/>
                </a:solidFill>
                <a:latin typeface="+mn-lt"/>
              </a:defRPr>
            </a:lvl5pPr>
            <a:lvl6pPr marL="2514600" indent="-228600" algn="l" rtl="0" eaLnBrk="1" fontAlgn="base" hangingPunct="1">
              <a:spcBef>
                <a:spcPct val="20000"/>
              </a:spcBef>
              <a:spcAft>
                <a:spcPct val="0"/>
              </a:spcAft>
              <a:buFont typeface="Times" pitchFamily="1" charset="0"/>
              <a:buChar char="•"/>
              <a:defRPr>
                <a:solidFill>
                  <a:srgbClr val="0066CC"/>
                </a:solidFill>
                <a:latin typeface="+mn-lt"/>
              </a:defRPr>
            </a:lvl6pPr>
            <a:lvl7pPr marL="2971800" indent="-228600" algn="l" rtl="0" eaLnBrk="1" fontAlgn="base" hangingPunct="1">
              <a:spcBef>
                <a:spcPct val="20000"/>
              </a:spcBef>
              <a:spcAft>
                <a:spcPct val="0"/>
              </a:spcAft>
              <a:buFont typeface="Times" pitchFamily="1" charset="0"/>
              <a:buChar char="•"/>
              <a:defRPr>
                <a:solidFill>
                  <a:srgbClr val="0066CC"/>
                </a:solidFill>
                <a:latin typeface="+mn-lt"/>
              </a:defRPr>
            </a:lvl7pPr>
            <a:lvl8pPr marL="3429000" indent="-228600" algn="l" rtl="0" eaLnBrk="1" fontAlgn="base" hangingPunct="1">
              <a:spcBef>
                <a:spcPct val="20000"/>
              </a:spcBef>
              <a:spcAft>
                <a:spcPct val="0"/>
              </a:spcAft>
              <a:buFont typeface="Times" pitchFamily="1" charset="0"/>
              <a:buChar char="•"/>
              <a:defRPr>
                <a:solidFill>
                  <a:srgbClr val="0066CC"/>
                </a:solidFill>
                <a:latin typeface="+mn-lt"/>
              </a:defRPr>
            </a:lvl8pPr>
            <a:lvl9pPr marL="3886200" indent="-228600" algn="l" rtl="0" eaLnBrk="1" fontAlgn="base" hangingPunct="1">
              <a:spcBef>
                <a:spcPct val="20000"/>
              </a:spcBef>
              <a:spcAft>
                <a:spcPct val="0"/>
              </a:spcAft>
              <a:buFont typeface="Times" pitchFamily="1" charset="0"/>
              <a:buChar char="•"/>
              <a:defRPr>
                <a:solidFill>
                  <a:srgbClr val="0066CC"/>
                </a:solidFill>
                <a:latin typeface="+mn-lt"/>
              </a:defRPr>
            </a:lvl9pPr>
          </a:lstStyle>
          <a:p>
            <a:pPr marL="0" indent="0">
              <a:buFont typeface="Times" pitchFamily="18" charset="0"/>
              <a:buNone/>
            </a:pPr>
            <a:br>
              <a:rPr lang="en-GB" sz="2000" kern="0" dirty="0">
                <a:solidFill>
                  <a:schemeClr val="accent1">
                    <a:lumMod val="75000"/>
                  </a:schemeClr>
                </a:solidFill>
              </a:rPr>
            </a:br>
            <a:r>
              <a:rPr lang="en-GB" sz="2000" kern="0" dirty="0">
                <a:solidFill>
                  <a:schemeClr val="accent1">
                    <a:lumMod val="75000"/>
                  </a:schemeClr>
                </a:solidFill>
              </a:rPr>
              <a:t>Strong asymmetric ring current during storm expansion phase</a:t>
            </a:r>
            <a:br>
              <a:rPr lang="en-GB" sz="2000" kern="0" dirty="0">
                <a:solidFill>
                  <a:schemeClr val="accent1">
                    <a:lumMod val="75000"/>
                  </a:schemeClr>
                </a:solidFill>
              </a:rPr>
            </a:br>
            <a:r>
              <a:rPr lang="en-GB" sz="2000" kern="0" dirty="0">
                <a:solidFill>
                  <a:schemeClr val="accent1">
                    <a:lumMod val="75000"/>
                  </a:schemeClr>
                </a:solidFill>
              </a:rPr>
              <a:t>contributions from terms with </a:t>
            </a:r>
            <a:r>
              <a:rPr lang="en-GB" sz="2000" i="1" kern="0" dirty="0">
                <a:solidFill>
                  <a:schemeClr val="accent1">
                    <a:lumMod val="75000"/>
                  </a:schemeClr>
                </a:solidFill>
              </a:rPr>
              <a:t>m</a:t>
            </a:r>
            <a:r>
              <a:rPr lang="en-GB" sz="2000" kern="0" dirty="0">
                <a:solidFill>
                  <a:schemeClr val="accent1">
                    <a:lumMod val="75000"/>
                  </a:schemeClr>
                </a:solidFill>
              </a:rPr>
              <a:t> = 1, faster decay compared to main term</a:t>
            </a:r>
            <a:r>
              <a:rPr lang="en-GB" sz="2000" dirty="0">
                <a:solidFill>
                  <a:schemeClr val="accent1">
                    <a:lumMod val="75000"/>
                  </a:schemeClr>
                </a:solidFill>
              </a:rPr>
              <a:t> </a:t>
            </a:r>
            <a:endParaRPr lang="en-GB" sz="2000" kern="0" dirty="0">
              <a:solidFill>
                <a:schemeClr val="accent1">
                  <a:lumMod val="75000"/>
                </a:schemeClr>
              </a:solidFill>
            </a:endParaRPr>
          </a:p>
        </p:txBody>
      </p:sp>
    </p:spTree>
    <p:extLst>
      <p:ext uri="{BB962C8B-B14F-4D97-AF65-F5344CB8AC3E}">
        <p14:creationId xmlns:p14="http://schemas.microsoft.com/office/powerpoint/2010/main" val="379497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txBox="1">
            <a:spLocks/>
          </p:cNvSpPr>
          <p:nvPr/>
        </p:nvSpPr>
        <p:spPr bwMode="auto">
          <a:xfrm flipH="1">
            <a:off x="8175585" y="1548189"/>
            <a:ext cx="4016415" cy="2178859"/>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lvl1pPr marL="342900" indent="-342900" algn="l" rtl="0" eaLnBrk="1" fontAlgn="base" hangingPunct="1">
              <a:spcBef>
                <a:spcPct val="20000"/>
              </a:spcBef>
              <a:spcAft>
                <a:spcPct val="0"/>
              </a:spcAft>
              <a:buFont typeface="Times" pitchFamily="18" charset="0"/>
              <a:buChar char="•"/>
              <a:defRPr sz="2400">
                <a:solidFill>
                  <a:srgbClr val="0066CC"/>
                </a:solidFill>
                <a:latin typeface="+mn-lt"/>
                <a:ea typeface="+mn-ea"/>
                <a:cs typeface="+mn-cs"/>
              </a:defRPr>
            </a:lvl1pPr>
            <a:lvl2pPr marL="742950" indent="-285750" algn="l" rtl="0" eaLnBrk="1" fontAlgn="base" hangingPunct="1">
              <a:spcBef>
                <a:spcPct val="20000"/>
              </a:spcBef>
              <a:spcAft>
                <a:spcPct val="0"/>
              </a:spcAft>
              <a:buFont typeface="Times" pitchFamily="18" charset="0"/>
              <a:buChar char="•"/>
              <a:defRPr>
                <a:solidFill>
                  <a:srgbClr val="0066CC"/>
                </a:solidFill>
                <a:latin typeface="+mn-lt"/>
              </a:defRPr>
            </a:lvl2pPr>
            <a:lvl3pPr marL="1143000" indent="-228600" algn="l" rtl="0" eaLnBrk="1" fontAlgn="base" hangingPunct="1">
              <a:spcBef>
                <a:spcPct val="20000"/>
              </a:spcBef>
              <a:spcAft>
                <a:spcPct val="0"/>
              </a:spcAft>
              <a:buFont typeface="Times" pitchFamily="18" charset="0"/>
              <a:buChar char="•"/>
              <a:defRPr>
                <a:solidFill>
                  <a:srgbClr val="0066CC"/>
                </a:solidFill>
                <a:latin typeface="+mn-lt"/>
              </a:defRPr>
            </a:lvl3pPr>
            <a:lvl4pPr marL="1600200" indent="-228600" algn="l" rtl="0" eaLnBrk="1" fontAlgn="base" hangingPunct="1">
              <a:spcBef>
                <a:spcPct val="20000"/>
              </a:spcBef>
              <a:spcAft>
                <a:spcPct val="0"/>
              </a:spcAft>
              <a:buFont typeface="Times" pitchFamily="18" charset="0"/>
              <a:buChar char="•"/>
              <a:defRPr>
                <a:solidFill>
                  <a:srgbClr val="0066CC"/>
                </a:solidFill>
                <a:latin typeface="+mn-lt"/>
              </a:defRPr>
            </a:lvl4pPr>
            <a:lvl5pPr marL="2057400" indent="-228600" algn="l" rtl="0" eaLnBrk="1" fontAlgn="base" hangingPunct="1">
              <a:spcBef>
                <a:spcPct val="20000"/>
              </a:spcBef>
              <a:spcAft>
                <a:spcPct val="0"/>
              </a:spcAft>
              <a:buFont typeface="Times" pitchFamily="18" charset="0"/>
              <a:buChar char="•"/>
              <a:defRPr>
                <a:solidFill>
                  <a:srgbClr val="0066CC"/>
                </a:solidFill>
                <a:latin typeface="+mn-lt"/>
              </a:defRPr>
            </a:lvl5pPr>
            <a:lvl6pPr marL="2514600" indent="-228600" algn="l" rtl="0" eaLnBrk="1" fontAlgn="base" hangingPunct="1">
              <a:spcBef>
                <a:spcPct val="20000"/>
              </a:spcBef>
              <a:spcAft>
                <a:spcPct val="0"/>
              </a:spcAft>
              <a:buFont typeface="Times" pitchFamily="1" charset="0"/>
              <a:buChar char="•"/>
              <a:defRPr>
                <a:solidFill>
                  <a:srgbClr val="0066CC"/>
                </a:solidFill>
                <a:latin typeface="+mn-lt"/>
              </a:defRPr>
            </a:lvl6pPr>
            <a:lvl7pPr marL="2971800" indent="-228600" algn="l" rtl="0" eaLnBrk="1" fontAlgn="base" hangingPunct="1">
              <a:spcBef>
                <a:spcPct val="20000"/>
              </a:spcBef>
              <a:spcAft>
                <a:spcPct val="0"/>
              </a:spcAft>
              <a:buFont typeface="Times" pitchFamily="1" charset="0"/>
              <a:buChar char="•"/>
              <a:defRPr>
                <a:solidFill>
                  <a:srgbClr val="0066CC"/>
                </a:solidFill>
                <a:latin typeface="+mn-lt"/>
              </a:defRPr>
            </a:lvl7pPr>
            <a:lvl8pPr marL="3429000" indent="-228600" algn="l" rtl="0" eaLnBrk="1" fontAlgn="base" hangingPunct="1">
              <a:spcBef>
                <a:spcPct val="20000"/>
              </a:spcBef>
              <a:spcAft>
                <a:spcPct val="0"/>
              </a:spcAft>
              <a:buFont typeface="Times" pitchFamily="1" charset="0"/>
              <a:buChar char="•"/>
              <a:defRPr>
                <a:solidFill>
                  <a:srgbClr val="0066CC"/>
                </a:solidFill>
                <a:latin typeface="+mn-lt"/>
              </a:defRPr>
            </a:lvl8pPr>
            <a:lvl9pPr marL="3886200" indent="-228600" algn="l" rtl="0" eaLnBrk="1" fontAlgn="base" hangingPunct="1">
              <a:spcBef>
                <a:spcPct val="20000"/>
              </a:spcBef>
              <a:spcAft>
                <a:spcPct val="0"/>
              </a:spcAft>
              <a:buFont typeface="Times" pitchFamily="1" charset="0"/>
              <a:buChar char="•"/>
              <a:defRPr>
                <a:solidFill>
                  <a:srgbClr val="0066CC"/>
                </a:solidFill>
                <a:latin typeface="+mn-lt"/>
              </a:defRPr>
            </a:lvl9pPr>
          </a:lstStyle>
          <a:p>
            <a:pPr marL="0" indent="0">
              <a:buFont typeface="Times" pitchFamily="18" charset="0"/>
              <a:buNone/>
            </a:pPr>
            <a:r>
              <a:rPr lang="en-GB" sz="2000" kern="0" dirty="0">
                <a:solidFill>
                  <a:srgbClr val="0070C0"/>
                </a:solidFill>
              </a:rPr>
              <a:t>Independent observation of time-evolution of magnetospheric ring-current with magnetic data </a:t>
            </a:r>
            <a:br>
              <a:rPr lang="en-GB" sz="2000" kern="0" dirty="0">
                <a:solidFill>
                  <a:srgbClr val="0070C0"/>
                </a:solidFill>
              </a:rPr>
            </a:br>
            <a:r>
              <a:rPr lang="en-GB" sz="2000" kern="0" dirty="0">
                <a:solidFill>
                  <a:srgbClr val="0070C0"/>
                </a:solidFill>
              </a:rPr>
              <a:t>from 5 satellites …</a:t>
            </a:r>
          </a:p>
          <a:p>
            <a:pPr marL="0" indent="0">
              <a:buNone/>
            </a:pPr>
            <a:r>
              <a:rPr lang="en-GB" sz="2000" kern="0" dirty="0">
                <a:solidFill>
                  <a:srgbClr val="0070C0"/>
                </a:solidFill>
              </a:rPr>
              <a:t>… and comparison with </a:t>
            </a:r>
            <a:r>
              <a:rPr lang="en-GB" sz="2000" kern="0" dirty="0" err="1">
                <a:solidFill>
                  <a:srgbClr val="0070C0"/>
                </a:solidFill>
              </a:rPr>
              <a:t>Dst</a:t>
            </a:r>
            <a:r>
              <a:rPr lang="en-GB" sz="2000" kern="0" dirty="0">
                <a:solidFill>
                  <a:srgbClr val="0070C0"/>
                </a:solidFill>
              </a:rPr>
              <a:t>-index derived from ground magnetic data</a:t>
            </a:r>
          </a:p>
          <a:p>
            <a:pPr marL="0" indent="0">
              <a:buFont typeface="Times" pitchFamily="18" charset="0"/>
              <a:buNone/>
            </a:pPr>
            <a:br>
              <a:rPr lang="en-GB" sz="2000" kern="0" dirty="0">
                <a:solidFill>
                  <a:srgbClr val="0070C0"/>
                </a:solidFill>
              </a:rPr>
            </a:br>
            <a:endParaRPr lang="en-GB" sz="2000" kern="0" dirty="0">
              <a:solidFill>
                <a:srgbClr val="0070C0"/>
              </a:solidFill>
            </a:endParaRPr>
          </a:p>
        </p:txBody>
      </p:sp>
      <p:sp>
        <p:nvSpPr>
          <p:cNvPr id="7" name="Title 1">
            <a:extLst>
              <a:ext uri="{FF2B5EF4-FFF2-40B4-BE49-F238E27FC236}">
                <a16:creationId xmlns:a16="http://schemas.microsoft.com/office/drawing/2014/main" id="{BFAF199A-C52C-41A6-BD05-185A01190655}"/>
              </a:ext>
            </a:extLst>
          </p:cNvPr>
          <p:cNvSpPr>
            <a:spLocks noGrp="1"/>
          </p:cNvSpPr>
          <p:nvPr>
            <p:ph type="title"/>
          </p:nvPr>
        </p:nvSpPr>
        <p:spPr>
          <a:xfrm>
            <a:off x="216425" y="156382"/>
            <a:ext cx="10108850" cy="563779"/>
          </a:xfrm>
        </p:spPr>
        <p:txBody>
          <a:bodyPr>
            <a:normAutofit fontScale="90000"/>
          </a:bodyPr>
          <a:lstStyle/>
          <a:p>
            <a:r>
              <a:rPr lang="en-US" dirty="0"/>
              <a:t>Application: </a:t>
            </a:r>
            <a:br>
              <a:rPr lang="en-US" dirty="0"/>
            </a:br>
            <a:r>
              <a:rPr lang="en-US" dirty="0"/>
              <a:t>Monitoring of Magnetospheric Ring-current activity</a:t>
            </a:r>
            <a:endParaRPr lang="en-GB" dirty="0"/>
          </a:p>
        </p:txBody>
      </p:sp>
      <p:pic>
        <p:nvPicPr>
          <p:cNvPr id="8" name="Picture 7">
            <a:extLst>
              <a:ext uri="{FF2B5EF4-FFF2-40B4-BE49-F238E27FC236}">
                <a16:creationId xmlns:a16="http://schemas.microsoft.com/office/drawing/2014/main" id="{464A7490-B9E8-414B-AF22-CA9E058ADC18}"/>
              </a:ext>
            </a:extLst>
          </p:cNvPr>
          <p:cNvPicPr>
            <a:picLocks noChangeAspect="1"/>
          </p:cNvPicPr>
          <p:nvPr/>
        </p:nvPicPr>
        <p:blipFill rotWithShape="1">
          <a:blip r:embed="rId2">
            <a:extLst>
              <a:ext uri="{28A0092B-C50C-407E-A947-70E740481C1C}">
                <a14:useLocalDpi xmlns:a14="http://schemas.microsoft.com/office/drawing/2010/main" val="0"/>
              </a:ext>
            </a:extLst>
          </a:blip>
          <a:srcRect r="9583"/>
          <a:stretch/>
        </p:blipFill>
        <p:spPr>
          <a:xfrm>
            <a:off x="127532" y="1096776"/>
            <a:ext cx="7028180" cy="5284551"/>
          </a:xfrm>
          <a:prstGeom prst="rect">
            <a:avLst/>
          </a:prstGeom>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9583" b="7076"/>
          <a:stretch/>
        </p:blipFill>
        <p:spPr>
          <a:xfrm flipV="1">
            <a:off x="127532" y="1107409"/>
            <a:ext cx="7028180" cy="4880346"/>
          </a:xfrm>
          <a:prstGeom prst="rect">
            <a:avLst/>
          </a:prstGeom>
        </p:spPr>
      </p:pic>
      <p:sp>
        <p:nvSpPr>
          <p:cNvPr id="2" name="TextBox 1">
            <a:extLst>
              <a:ext uri="{FF2B5EF4-FFF2-40B4-BE49-F238E27FC236}">
                <a16:creationId xmlns:a16="http://schemas.microsoft.com/office/drawing/2014/main" id="{811554B5-7E05-44B2-8EFE-16F55A95B2B6}"/>
              </a:ext>
            </a:extLst>
          </p:cNvPr>
          <p:cNvSpPr txBox="1"/>
          <p:nvPr/>
        </p:nvSpPr>
        <p:spPr>
          <a:xfrm>
            <a:off x="425302" y="2271204"/>
            <a:ext cx="712382" cy="253916"/>
          </a:xfrm>
          <a:prstGeom prst="rect">
            <a:avLst/>
          </a:prstGeom>
          <a:solidFill>
            <a:schemeClr val="bg1"/>
          </a:solidFill>
        </p:spPr>
        <p:txBody>
          <a:bodyPr wrap="square" rtlCol="0">
            <a:spAutoFit/>
          </a:bodyPr>
          <a:lstStyle/>
          <a:p>
            <a:r>
              <a:rPr lang="da-DK" sz="1050" dirty="0"/>
              <a:t>50 nT</a:t>
            </a:r>
          </a:p>
        </p:txBody>
      </p:sp>
      <p:sp>
        <p:nvSpPr>
          <p:cNvPr id="10" name="TextBox 9">
            <a:extLst>
              <a:ext uri="{FF2B5EF4-FFF2-40B4-BE49-F238E27FC236}">
                <a16:creationId xmlns:a16="http://schemas.microsoft.com/office/drawing/2014/main" id="{9FCCA9A9-1684-4C99-8FD3-06AABB460C8E}"/>
              </a:ext>
            </a:extLst>
          </p:cNvPr>
          <p:cNvSpPr txBox="1"/>
          <p:nvPr/>
        </p:nvSpPr>
        <p:spPr>
          <a:xfrm>
            <a:off x="7145740" y="5365119"/>
            <a:ext cx="430769" cy="253916"/>
          </a:xfrm>
          <a:prstGeom prst="rect">
            <a:avLst/>
          </a:prstGeom>
          <a:noFill/>
        </p:spPr>
        <p:txBody>
          <a:bodyPr wrap="square" rtlCol="0">
            <a:spAutoFit/>
          </a:bodyPr>
          <a:lstStyle/>
          <a:p>
            <a:r>
              <a:rPr lang="da-DK" sz="1050" dirty="0" err="1">
                <a:solidFill>
                  <a:srgbClr val="45BBED"/>
                </a:solidFill>
              </a:rPr>
              <a:t>Dst</a:t>
            </a:r>
            <a:endParaRPr lang="da-DK" sz="1050" dirty="0">
              <a:solidFill>
                <a:srgbClr val="45BBED"/>
              </a:solidFill>
            </a:endParaRPr>
          </a:p>
        </p:txBody>
      </p:sp>
      <p:sp>
        <p:nvSpPr>
          <p:cNvPr id="11" name="TextBox 10">
            <a:extLst>
              <a:ext uri="{FF2B5EF4-FFF2-40B4-BE49-F238E27FC236}">
                <a16:creationId xmlns:a16="http://schemas.microsoft.com/office/drawing/2014/main" id="{B4169F34-8E32-4118-8093-D9888F8EAC72}"/>
              </a:ext>
            </a:extLst>
          </p:cNvPr>
          <p:cNvSpPr txBox="1"/>
          <p:nvPr/>
        </p:nvSpPr>
        <p:spPr>
          <a:xfrm>
            <a:off x="7136211" y="4910685"/>
            <a:ext cx="712382" cy="253916"/>
          </a:xfrm>
          <a:prstGeom prst="rect">
            <a:avLst/>
          </a:prstGeom>
          <a:noFill/>
        </p:spPr>
        <p:txBody>
          <a:bodyPr wrap="square" rtlCol="0">
            <a:spAutoFit/>
          </a:bodyPr>
          <a:lstStyle/>
          <a:p>
            <a:r>
              <a:rPr lang="da-DK" sz="1050" dirty="0">
                <a:solidFill>
                  <a:srgbClr val="77AC30"/>
                </a:solidFill>
              </a:rPr>
              <a:t>CSES</a:t>
            </a:r>
          </a:p>
        </p:txBody>
      </p:sp>
      <p:sp>
        <p:nvSpPr>
          <p:cNvPr id="12" name="TextBox 11">
            <a:extLst>
              <a:ext uri="{FF2B5EF4-FFF2-40B4-BE49-F238E27FC236}">
                <a16:creationId xmlns:a16="http://schemas.microsoft.com/office/drawing/2014/main" id="{DDC42A2A-894E-4FE1-8C71-CDB00633D2C2}"/>
              </a:ext>
            </a:extLst>
          </p:cNvPr>
          <p:cNvSpPr txBox="1"/>
          <p:nvPr/>
        </p:nvSpPr>
        <p:spPr>
          <a:xfrm>
            <a:off x="7151426" y="4407112"/>
            <a:ext cx="888152" cy="253916"/>
          </a:xfrm>
          <a:prstGeom prst="rect">
            <a:avLst/>
          </a:prstGeom>
          <a:noFill/>
        </p:spPr>
        <p:txBody>
          <a:bodyPr wrap="square" rtlCol="0">
            <a:spAutoFit/>
          </a:bodyPr>
          <a:lstStyle/>
          <a:p>
            <a:r>
              <a:rPr lang="da-DK" sz="1050" dirty="0">
                <a:solidFill>
                  <a:srgbClr val="7E2F8E"/>
                </a:solidFill>
              </a:rPr>
              <a:t>GRACE-FO</a:t>
            </a:r>
          </a:p>
        </p:txBody>
      </p:sp>
      <p:sp>
        <p:nvSpPr>
          <p:cNvPr id="13" name="TextBox 12">
            <a:extLst>
              <a:ext uri="{FF2B5EF4-FFF2-40B4-BE49-F238E27FC236}">
                <a16:creationId xmlns:a16="http://schemas.microsoft.com/office/drawing/2014/main" id="{9FF2B411-6CDE-4AB0-A17B-93D38ED89603}"/>
              </a:ext>
            </a:extLst>
          </p:cNvPr>
          <p:cNvSpPr txBox="1"/>
          <p:nvPr/>
        </p:nvSpPr>
        <p:spPr>
          <a:xfrm>
            <a:off x="7117727" y="3863530"/>
            <a:ext cx="917564" cy="253916"/>
          </a:xfrm>
          <a:prstGeom prst="rect">
            <a:avLst/>
          </a:prstGeom>
          <a:solidFill>
            <a:schemeClr val="bg1"/>
          </a:solidFill>
        </p:spPr>
        <p:txBody>
          <a:bodyPr wrap="square" rtlCol="0">
            <a:spAutoFit/>
          </a:bodyPr>
          <a:lstStyle/>
          <a:p>
            <a:r>
              <a:rPr lang="da-DK" sz="1050" dirty="0">
                <a:solidFill>
                  <a:srgbClr val="EDB120"/>
                </a:solidFill>
              </a:rPr>
              <a:t>CryoSat-2</a:t>
            </a:r>
          </a:p>
        </p:txBody>
      </p:sp>
      <p:sp>
        <p:nvSpPr>
          <p:cNvPr id="14" name="TextBox 13">
            <a:extLst>
              <a:ext uri="{FF2B5EF4-FFF2-40B4-BE49-F238E27FC236}">
                <a16:creationId xmlns:a16="http://schemas.microsoft.com/office/drawing/2014/main" id="{CAFB7834-2C7E-4E6B-909E-874C85900208}"/>
              </a:ext>
            </a:extLst>
          </p:cNvPr>
          <p:cNvSpPr txBox="1"/>
          <p:nvPr/>
        </p:nvSpPr>
        <p:spPr>
          <a:xfrm>
            <a:off x="7117727" y="3324902"/>
            <a:ext cx="917564" cy="253916"/>
          </a:xfrm>
          <a:prstGeom prst="rect">
            <a:avLst/>
          </a:prstGeom>
          <a:solidFill>
            <a:schemeClr val="bg1"/>
          </a:solidFill>
        </p:spPr>
        <p:txBody>
          <a:bodyPr wrap="square" rtlCol="0">
            <a:spAutoFit/>
          </a:bodyPr>
          <a:lstStyle/>
          <a:p>
            <a:r>
              <a:rPr lang="da-DK" sz="1050" dirty="0">
                <a:solidFill>
                  <a:srgbClr val="D95319"/>
                </a:solidFill>
              </a:rPr>
              <a:t>Swarm B</a:t>
            </a:r>
          </a:p>
        </p:txBody>
      </p:sp>
      <p:sp>
        <p:nvSpPr>
          <p:cNvPr id="15" name="TextBox 14">
            <a:extLst>
              <a:ext uri="{FF2B5EF4-FFF2-40B4-BE49-F238E27FC236}">
                <a16:creationId xmlns:a16="http://schemas.microsoft.com/office/drawing/2014/main" id="{97634800-7D62-44DF-9BAB-29EAD5B586A2}"/>
              </a:ext>
            </a:extLst>
          </p:cNvPr>
          <p:cNvSpPr txBox="1"/>
          <p:nvPr/>
        </p:nvSpPr>
        <p:spPr>
          <a:xfrm>
            <a:off x="7121191" y="2796396"/>
            <a:ext cx="917564" cy="253916"/>
          </a:xfrm>
          <a:prstGeom prst="rect">
            <a:avLst/>
          </a:prstGeom>
          <a:solidFill>
            <a:schemeClr val="bg1"/>
          </a:solidFill>
        </p:spPr>
        <p:txBody>
          <a:bodyPr wrap="square" rtlCol="0">
            <a:spAutoFit/>
          </a:bodyPr>
          <a:lstStyle/>
          <a:p>
            <a:r>
              <a:rPr lang="da-DK" sz="1050" dirty="0">
                <a:solidFill>
                  <a:srgbClr val="0876BF"/>
                </a:solidFill>
              </a:rPr>
              <a:t>Swarm A</a:t>
            </a:r>
          </a:p>
        </p:txBody>
      </p:sp>
      <p:pic>
        <p:nvPicPr>
          <p:cNvPr id="16" name="Picture 15">
            <a:extLst>
              <a:ext uri="{FF2B5EF4-FFF2-40B4-BE49-F238E27FC236}">
                <a16:creationId xmlns:a16="http://schemas.microsoft.com/office/drawing/2014/main" id="{C6D3EE62-7C20-46B9-8117-0E9691777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2625" y="4320338"/>
            <a:ext cx="4839375" cy="2343477"/>
          </a:xfrm>
          <a:prstGeom prst="rect">
            <a:avLst/>
          </a:prstGeom>
        </p:spPr>
      </p:pic>
    </p:spTree>
    <p:extLst>
      <p:ext uri="{BB962C8B-B14F-4D97-AF65-F5344CB8AC3E}">
        <p14:creationId xmlns:p14="http://schemas.microsoft.com/office/powerpoint/2010/main" val="612637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987033"/>
            <a:ext cx="12192000" cy="1876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GB" sz="1800">
              <a:solidFill>
                <a:prstClr val="white"/>
              </a:solidFill>
            </a:endParaRPr>
          </a:p>
        </p:txBody>
      </p:sp>
      <p:sp>
        <p:nvSpPr>
          <p:cNvPr id="2" name="Title 1"/>
          <p:cNvSpPr>
            <a:spLocks noGrp="1"/>
          </p:cNvSpPr>
          <p:nvPr>
            <p:ph type="title"/>
          </p:nvPr>
        </p:nvSpPr>
        <p:spPr>
          <a:xfrm>
            <a:off x="119336" y="210455"/>
            <a:ext cx="11523133" cy="693737"/>
          </a:xfrm>
        </p:spPr>
        <p:txBody>
          <a:bodyPr/>
          <a:lstStyle/>
          <a:p>
            <a:r>
              <a:rPr lang="en-GB" dirty="0"/>
              <a:t>Space-time structure of magnetospheric field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08" y="1052736"/>
            <a:ext cx="7729098" cy="5661248"/>
          </a:xfrm>
          <a:prstGeom prst="rect">
            <a:avLst/>
          </a:prstGeom>
        </p:spPr>
      </p:pic>
      <p:sp>
        <p:nvSpPr>
          <p:cNvPr id="6" name="Content Placeholder 5"/>
          <p:cNvSpPr txBox="1">
            <a:spLocks/>
          </p:cNvSpPr>
          <p:nvPr/>
        </p:nvSpPr>
        <p:spPr bwMode="auto">
          <a:xfrm flipH="1">
            <a:off x="7925389" y="1340768"/>
            <a:ext cx="4224187" cy="2016224"/>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lvl1pPr marL="342900" indent="-342900" algn="l" rtl="0" eaLnBrk="1" fontAlgn="base" hangingPunct="1">
              <a:spcBef>
                <a:spcPct val="20000"/>
              </a:spcBef>
              <a:spcAft>
                <a:spcPct val="0"/>
              </a:spcAft>
              <a:buFont typeface="Times" pitchFamily="18" charset="0"/>
              <a:buChar char="•"/>
              <a:defRPr sz="2400">
                <a:solidFill>
                  <a:srgbClr val="0066CC"/>
                </a:solidFill>
                <a:latin typeface="+mn-lt"/>
                <a:ea typeface="+mn-ea"/>
                <a:cs typeface="+mn-cs"/>
              </a:defRPr>
            </a:lvl1pPr>
            <a:lvl2pPr marL="742950" indent="-285750" algn="l" rtl="0" eaLnBrk="1" fontAlgn="base" hangingPunct="1">
              <a:spcBef>
                <a:spcPct val="20000"/>
              </a:spcBef>
              <a:spcAft>
                <a:spcPct val="0"/>
              </a:spcAft>
              <a:buFont typeface="Times" pitchFamily="18" charset="0"/>
              <a:buChar char="•"/>
              <a:defRPr>
                <a:solidFill>
                  <a:srgbClr val="0066CC"/>
                </a:solidFill>
                <a:latin typeface="+mn-lt"/>
              </a:defRPr>
            </a:lvl2pPr>
            <a:lvl3pPr marL="1143000" indent="-228600" algn="l" rtl="0" eaLnBrk="1" fontAlgn="base" hangingPunct="1">
              <a:spcBef>
                <a:spcPct val="20000"/>
              </a:spcBef>
              <a:spcAft>
                <a:spcPct val="0"/>
              </a:spcAft>
              <a:buFont typeface="Times" pitchFamily="18" charset="0"/>
              <a:buChar char="•"/>
              <a:defRPr>
                <a:solidFill>
                  <a:srgbClr val="0066CC"/>
                </a:solidFill>
                <a:latin typeface="+mn-lt"/>
              </a:defRPr>
            </a:lvl3pPr>
            <a:lvl4pPr marL="1600200" indent="-228600" algn="l" rtl="0" eaLnBrk="1" fontAlgn="base" hangingPunct="1">
              <a:spcBef>
                <a:spcPct val="20000"/>
              </a:spcBef>
              <a:spcAft>
                <a:spcPct val="0"/>
              </a:spcAft>
              <a:buFont typeface="Times" pitchFamily="18" charset="0"/>
              <a:buChar char="•"/>
              <a:defRPr>
                <a:solidFill>
                  <a:srgbClr val="0066CC"/>
                </a:solidFill>
                <a:latin typeface="+mn-lt"/>
              </a:defRPr>
            </a:lvl4pPr>
            <a:lvl5pPr marL="2057400" indent="-228600" algn="l" rtl="0" eaLnBrk="1" fontAlgn="base" hangingPunct="1">
              <a:spcBef>
                <a:spcPct val="20000"/>
              </a:spcBef>
              <a:spcAft>
                <a:spcPct val="0"/>
              </a:spcAft>
              <a:buFont typeface="Times" pitchFamily="18" charset="0"/>
              <a:buChar char="•"/>
              <a:defRPr>
                <a:solidFill>
                  <a:srgbClr val="0066CC"/>
                </a:solidFill>
                <a:latin typeface="+mn-lt"/>
              </a:defRPr>
            </a:lvl5pPr>
            <a:lvl6pPr marL="2514600" indent="-228600" algn="l" rtl="0" eaLnBrk="1" fontAlgn="base" hangingPunct="1">
              <a:spcBef>
                <a:spcPct val="20000"/>
              </a:spcBef>
              <a:spcAft>
                <a:spcPct val="0"/>
              </a:spcAft>
              <a:buFont typeface="Times" pitchFamily="1" charset="0"/>
              <a:buChar char="•"/>
              <a:defRPr>
                <a:solidFill>
                  <a:srgbClr val="0066CC"/>
                </a:solidFill>
                <a:latin typeface="+mn-lt"/>
              </a:defRPr>
            </a:lvl6pPr>
            <a:lvl7pPr marL="2971800" indent="-228600" algn="l" rtl="0" eaLnBrk="1" fontAlgn="base" hangingPunct="1">
              <a:spcBef>
                <a:spcPct val="20000"/>
              </a:spcBef>
              <a:spcAft>
                <a:spcPct val="0"/>
              </a:spcAft>
              <a:buFont typeface="Times" pitchFamily="1" charset="0"/>
              <a:buChar char="•"/>
              <a:defRPr>
                <a:solidFill>
                  <a:srgbClr val="0066CC"/>
                </a:solidFill>
                <a:latin typeface="+mn-lt"/>
              </a:defRPr>
            </a:lvl7pPr>
            <a:lvl8pPr marL="3429000" indent="-228600" algn="l" rtl="0" eaLnBrk="1" fontAlgn="base" hangingPunct="1">
              <a:spcBef>
                <a:spcPct val="20000"/>
              </a:spcBef>
              <a:spcAft>
                <a:spcPct val="0"/>
              </a:spcAft>
              <a:buFont typeface="Times" pitchFamily="1" charset="0"/>
              <a:buChar char="•"/>
              <a:defRPr>
                <a:solidFill>
                  <a:srgbClr val="0066CC"/>
                </a:solidFill>
                <a:latin typeface="+mn-lt"/>
              </a:defRPr>
            </a:lvl8pPr>
            <a:lvl9pPr marL="3886200" indent="-228600" algn="l" rtl="0" eaLnBrk="1" fontAlgn="base" hangingPunct="1">
              <a:spcBef>
                <a:spcPct val="20000"/>
              </a:spcBef>
              <a:spcAft>
                <a:spcPct val="0"/>
              </a:spcAft>
              <a:buFont typeface="Times" pitchFamily="1" charset="0"/>
              <a:buChar char="•"/>
              <a:defRPr>
                <a:solidFill>
                  <a:srgbClr val="0066CC"/>
                </a:solidFill>
                <a:latin typeface="+mn-lt"/>
              </a:defRPr>
            </a:lvl9pPr>
          </a:lstStyle>
          <a:p>
            <a:pPr marL="0" indent="0">
              <a:buFont typeface="Times" pitchFamily="18" charset="0"/>
              <a:buNone/>
            </a:pPr>
            <a:r>
              <a:rPr lang="en-GB" sz="2000" kern="0" dirty="0">
                <a:solidFill>
                  <a:schemeClr val="accent1">
                    <a:lumMod val="75000"/>
                  </a:schemeClr>
                </a:solidFill>
              </a:rPr>
              <a:t>Joint spherical harmonic analysis using magnetic data from 5 satellites</a:t>
            </a:r>
          </a:p>
          <a:p>
            <a:pPr marL="0" indent="0">
              <a:buFont typeface="Times" pitchFamily="18" charset="0"/>
              <a:buNone/>
            </a:pPr>
            <a:endParaRPr lang="en-GB" sz="2000" kern="0" dirty="0">
              <a:solidFill>
                <a:schemeClr val="accent1">
                  <a:lumMod val="75000"/>
                </a:schemeClr>
              </a:solidFill>
            </a:endParaRPr>
          </a:p>
        </p:txBody>
      </p:sp>
      <p:sp>
        <p:nvSpPr>
          <p:cNvPr id="5" name="Oval 4"/>
          <p:cNvSpPr/>
          <p:nvPr/>
        </p:nvSpPr>
        <p:spPr bwMode="auto">
          <a:xfrm>
            <a:off x="2495600" y="1181869"/>
            <a:ext cx="1224136" cy="2736304"/>
          </a:xfrm>
          <a:prstGeom prst="ellipse">
            <a:avLst/>
          </a:prstGeom>
          <a:no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GB">
              <a:solidFill>
                <a:srgbClr val="231F20"/>
              </a:solidFill>
              <a:cs typeface="Arial" panose="020B0604020202020204" pitchFamily="34" charset="0"/>
            </a:endParaRPr>
          </a:p>
        </p:txBody>
      </p:sp>
      <p:sp>
        <p:nvSpPr>
          <p:cNvPr id="7" name="TextBox 6"/>
          <p:cNvSpPr txBox="1"/>
          <p:nvPr/>
        </p:nvSpPr>
        <p:spPr>
          <a:xfrm>
            <a:off x="3503712" y="1356551"/>
            <a:ext cx="3888432" cy="1015663"/>
          </a:xfrm>
          <a:prstGeom prst="rect">
            <a:avLst/>
          </a:prstGeom>
          <a:solidFill>
            <a:srgbClr val="FF9900"/>
          </a:solidFill>
        </p:spPr>
        <p:txBody>
          <a:bodyPr wrap="square" rtlCol="0">
            <a:spAutoFit/>
          </a:bodyPr>
          <a:lstStyle/>
          <a:p>
            <a:pPr eaLnBrk="0" hangingPunct="0"/>
            <a:r>
              <a:rPr lang="en-GB" sz="2000" i="1" dirty="0">
                <a:solidFill>
                  <a:srgbClr val="231F20"/>
                </a:solidFill>
                <a:latin typeface="Calibri" panose="020F0502020204030204" pitchFamily="34" charset="0"/>
                <a:cs typeface="Arial" panose="020B0604020202020204" pitchFamily="34" charset="0"/>
              </a:rPr>
              <a:t>q</a:t>
            </a:r>
            <a:r>
              <a:rPr lang="en-GB" sz="2000" baseline="-25000" dirty="0">
                <a:solidFill>
                  <a:srgbClr val="231F20"/>
                </a:solidFill>
                <a:latin typeface="Calibri" panose="020F0502020204030204" pitchFamily="34" charset="0"/>
                <a:cs typeface="Arial" panose="020B0604020202020204" pitchFamily="34" charset="0"/>
              </a:rPr>
              <a:t>1</a:t>
            </a:r>
            <a:r>
              <a:rPr lang="en-GB" sz="2000" baseline="30000" dirty="0">
                <a:solidFill>
                  <a:srgbClr val="231F20"/>
                </a:solidFill>
                <a:latin typeface="Calibri" panose="020F0502020204030204" pitchFamily="34" charset="0"/>
                <a:cs typeface="Arial" panose="020B0604020202020204" pitchFamily="34" charset="0"/>
              </a:rPr>
              <a:t>0</a:t>
            </a:r>
            <a:r>
              <a:rPr lang="en-GB" sz="2000" dirty="0">
                <a:solidFill>
                  <a:srgbClr val="231F20"/>
                </a:solidFill>
                <a:latin typeface="Calibri" panose="020F0502020204030204" pitchFamily="34" charset="0"/>
                <a:cs typeface="Arial" panose="020B0604020202020204" pitchFamily="34" charset="0"/>
              </a:rPr>
              <a:t> is main ring-current term</a:t>
            </a:r>
          </a:p>
          <a:p>
            <a:pPr eaLnBrk="0" hangingPunct="0"/>
            <a:r>
              <a:rPr lang="en-GB" sz="2000" dirty="0">
                <a:solidFill>
                  <a:srgbClr val="231F20"/>
                </a:solidFill>
                <a:latin typeface="Calibri" panose="020F0502020204030204" pitchFamily="34" charset="0"/>
                <a:cs typeface="Arial" panose="020B0604020202020204" pitchFamily="34" charset="0"/>
              </a:rPr>
              <a:t>describes symmetric ring-current in equatorial plane  </a:t>
            </a:r>
          </a:p>
        </p:txBody>
      </p:sp>
      <p:sp>
        <p:nvSpPr>
          <p:cNvPr id="8" name="Oval 7"/>
          <p:cNvSpPr/>
          <p:nvPr/>
        </p:nvSpPr>
        <p:spPr bwMode="auto">
          <a:xfrm>
            <a:off x="2783632" y="3933056"/>
            <a:ext cx="813757" cy="2247597"/>
          </a:xfrm>
          <a:prstGeom prst="ellipse">
            <a:avLst/>
          </a:prstGeom>
          <a:no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lang="en-GB">
              <a:solidFill>
                <a:srgbClr val="231F20"/>
              </a:solidFill>
              <a:cs typeface="Arial" panose="020B0604020202020204" pitchFamily="34" charset="0"/>
            </a:endParaRPr>
          </a:p>
        </p:txBody>
      </p:sp>
      <p:sp>
        <p:nvSpPr>
          <p:cNvPr id="9" name="TextBox 8"/>
          <p:cNvSpPr txBox="1"/>
          <p:nvPr/>
        </p:nvSpPr>
        <p:spPr>
          <a:xfrm>
            <a:off x="3723774" y="5381172"/>
            <a:ext cx="2907094" cy="707886"/>
          </a:xfrm>
          <a:prstGeom prst="rect">
            <a:avLst/>
          </a:prstGeom>
          <a:solidFill>
            <a:srgbClr val="FF9900"/>
          </a:solidFill>
        </p:spPr>
        <p:txBody>
          <a:bodyPr wrap="square" rtlCol="0">
            <a:spAutoFit/>
          </a:bodyPr>
          <a:lstStyle/>
          <a:p>
            <a:pPr eaLnBrk="0" hangingPunct="0"/>
            <a:r>
              <a:rPr lang="en-GB" sz="2000" dirty="0">
                <a:solidFill>
                  <a:srgbClr val="231F20"/>
                </a:solidFill>
                <a:latin typeface="Calibri" panose="020F0502020204030204" pitchFamily="34" charset="0"/>
                <a:cs typeface="Arial" panose="020B0604020202020204" pitchFamily="34" charset="0"/>
              </a:rPr>
              <a:t>Terms describing asymmetric ring-current</a:t>
            </a:r>
          </a:p>
        </p:txBody>
      </p:sp>
      <p:sp>
        <p:nvSpPr>
          <p:cNvPr id="10" name="Content Placeholder 5"/>
          <p:cNvSpPr txBox="1">
            <a:spLocks/>
          </p:cNvSpPr>
          <p:nvPr/>
        </p:nvSpPr>
        <p:spPr bwMode="auto">
          <a:xfrm flipH="1">
            <a:off x="7925391" y="4221088"/>
            <a:ext cx="4224186" cy="2109464"/>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lvl1pPr marL="342900" indent="-342900" algn="l" rtl="0" eaLnBrk="1" fontAlgn="base" hangingPunct="1">
              <a:spcBef>
                <a:spcPct val="20000"/>
              </a:spcBef>
              <a:spcAft>
                <a:spcPct val="0"/>
              </a:spcAft>
              <a:buFont typeface="Times" pitchFamily="18" charset="0"/>
              <a:buChar char="•"/>
              <a:defRPr sz="2400">
                <a:solidFill>
                  <a:srgbClr val="0066CC"/>
                </a:solidFill>
                <a:latin typeface="+mn-lt"/>
                <a:ea typeface="+mn-ea"/>
                <a:cs typeface="+mn-cs"/>
              </a:defRPr>
            </a:lvl1pPr>
            <a:lvl2pPr marL="742950" indent="-285750" algn="l" rtl="0" eaLnBrk="1" fontAlgn="base" hangingPunct="1">
              <a:spcBef>
                <a:spcPct val="20000"/>
              </a:spcBef>
              <a:spcAft>
                <a:spcPct val="0"/>
              </a:spcAft>
              <a:buFont typeface="Times" pitchFamily="18" charset="0"/>
              <a:buChar char="•"/>
              <a:defRPr>
                <a:solidFill>
                  <a:srgbClr val="0066CC"/>
                </a:solidFill>
                <a:latin typeface="+mn-lt"/>
              </a:defRPr>
            </a:lvl2pPr>
            <a:lvl3pPr marL="1143000" indent="-228600" algn="l" rtl="0" eaLnBrk="1" fontAlgn="base" hangingPunct="1">
              <a:spcBef>
                <a:spcPct val="20000"/>
              </a:spcBef>
              <a:spcAft>
                <a:spcPct val="0"/>
              </a:spcAft>
              <a:buFont typeface="Times" pitchFamily="18" charset="0"/>
              <a:buChar char="•"/>
              <a:defRPr>
                <a:solidFill>
                  <a:srgbClr val="0066CC"/>
                </a:solidFill>
                <a:latin typeface="+mn-lt"/>
              </a:defRPr>
            </a:lvl3pPr>
            <a:lvl4pPr marL="1600200" indent="-228600" algn="l" rtl="0" eaLnBrk="1" fontAlgn="base" hangingPunct="1">
              <a:spcBef>
                <a:spcPct val="20000"/>
              </a:spcBef>
              <a:spcAft>
                <a:spcPct val="0"/>
              </a:spcAft>
              <a:buFont typeface="Times" pitchFamily="18" charset="0"/>
              <a:buChar char="•"/>
              <a:defRPr>
                <a:solidFill>
                  <a:srgbClr val="0066CC"/>
                </a:solidFill>
                <a:latin typeface="+mn-lt"/>
              </a:defRPr>
            </a:lvl4pPr>
            <a:lvl5pPr marL="2057400" indent="-228600" algn="l" rtl="0" eaLnBrk="1" fontAlgn="base" hangingPunct="1">
              <a:spcBef>
                <a:spcPct val="20000"/>
              </a:spcBef>
              <a:spcAft>
                <a:spcPct val="0"/>
              </a:spcAft>
              <a:buFont typeface="Times" pitchFamily="18" charset="0"/>
              <a:buChar char="•"/>
              <a:defRPr>
                <a:solidFill>
                  <a:srgbClr val="0066CC"/>
                </a:solidFill>
                <a:latin typeface="+mn-lt"/>
              </a:defRPr>
            </a:lvl5pPr>
            <a:lvl6pPr marL="2514600" indent="-228600" algn="l" rtl="0" eaLnBrk="1" fontAlgn="base" hangingPunct="1">
              <a:spcBef>
                <a:spcPct val="20000"/>
              </a:spcBef>
              <a:spcAft>
                <a:spcPct val="0"/>
              </a:spcAft>
              <a:buFont typeface="Times" pitchFamily="1" charset="0"/>
              <a:buChar char="•"/>
              <a:defRPr>
                <a:solidFill>
                  <a:srgbClr val="0066CC"/>
                </a:solidFill>
                <a:latin typeface="+mn-lt"/>
              </a:defRPr>
            </a:lvl6pPr>
            <a:lvl7pPr marL="2971800" indent="-228600" algn="l" rtl="0" eaLnBrk="1" fontAlgn="base" hangingPunct="1">
              <a:spcBef>
                <a:spcPct val="20000"/>
              </a:spcBef>
              <a:spcAft>
                <a:spcPct val="0"/>
              </a:spcAft>
              <a:buFont typeface="Times" pitchFamily="1" charset="0"/>
              <a:buChar char="•"/>
              <a:defRPr>
                <a:solidFill>
                  <a:srgbClr val="0066CC"/>
                </a:solidFill>
                <a:latin typeface="+mn-lt"/>
              </a:defRPr>
            </a:lvl7pPr>
            <a:lvl8pPr marL="3429000" indent="-228600" algn="l" rtl="0" eaLnBrk="1" fontAlgn="base" hangingPunct="1">
              <a:spcBef>
                <a:spcPct val="20000"/>
              </a:spcBef>
              <a:spcAft>
                <a:spcPct val="0"/>
              </a:spcAft>
              <a:buFont typeface="Times" pitchFamily="1" charset="0"/>
              <a:buChar char="•"/>
              <a:defRPr>
                <a:solidFill>
                  <a:srgbClr val="0066CC"/>
                </a:solidFill>
                <a:latin typeface="+mn-lt"/>
              </a:defRPr>
            </a:lvl8pPr>
            <a:lvl9pPr marL="3886200" indent="-228600" algn="l" rtl="0" eaLnBrk="1" fontAlgn="base" hangingPunct="1">
              <a:spcBef>
                <a:spcPct val="20000"/>
              </a:spcBef>
              <a:spcAft>
                <a:spcPct val="0"/>
              </a:spcAft>
              <a:buFont typeface="Times" pitchFamily="1" charset="0"/>
              <a:buChar char="•"/>
              <a:defRPr>
                <a:solidFill>
                  <a:srgbClr val="0066CC"/>
                </a:solidFill>
                <a:latin typeface="+mn-lt"/>
              </a:defRPr>
            </a:lvl9pPr>
          </a:lstStyle>
          <a:p>
            <a:pPr marL="0" indent="0">
              <a:buFont typeface="Times" pitchFamily="18" charset="0"/>
              <a:buNone/>
            </a:pPr>
            <a:br>
              <a:rPr lang="en-GB" sz="2000" kern="0" dirty="0">
                <a:solidFill>
                  <a:schemeClr val="accent1">
                    <a:lumMod val="75000"/>
                  </a:schemeClr>
                </a:solidFill>
              </a:rPr>
            </a:br>
            <a:r>
              <a:rPr lang="en-GB" sz="2000" kern="0" dirty="0">
                <a:solidFill>
                  <a:schemeClr val="accent1">
                    <a:lumMod val="75000"/>
                  </a:schemeClr>
                </a:solidFill>
              </a:rPr>
              <a:t>Strong asymmetric ring current during storm expansion phase</a:t>
            </a:r>
            <a:br>
              <a:rPr lang="en-GB" sz="2000" kern="0" dirty="0">
                <a:solidFill>
                  <a:schemeClr val="accent1">
                    <a:lumMod val="75000"/>
                  </a:schemeClr>
                </a:solidFill>
              </a:rPr>
            </a:br>
            <a:r>
              <a:rPr lang="en-GB" sz="2000" kern="0" dirty="0">
                <a:solidFill>
                  <a:schemeClr val="accent1">
                    <a:lumMod val="75000"/>
                  </a:schemeClr>
                </a:solidFill>
              </a:rPr>
              <a:t>contributions from terms with </a:t>
            </a:r>
            <a:r>
              <a:rPr lang="en-GB" sz="2000" i="1" kern="0" dirty="0">
                <a:solidFill>
                  <a:schemeClr val="accent1">
                    <a:lumMod val="75000"/>
                  </a:schemeClr>
                </a:solidFill>
              </a:rPr>
              <a:t>m</a:t>
            </a:r>
            <a:r>
              <a:rPr lang="en-GB" sz="2000" kern="0" dirty="0">
                <a:solidFill>
                  <a:schemeClr val="accent1">
                    <a:lumMod val="75000"/>
                  </a:schemeClr>
                </a:solidFill>
              </a:rPr>
              <a:t> = 1, faster decay compared to main term</a:t>
            </a:r>
            <a:r>
              <a:rPr lang="en-GB" sz="2000" dirty="0">
                <a:solidFill>
                  <a:schemeClr val="accent1">
                    <a:lumMod val="75000"/>
                  </a:schemeClr>
                </a:solidFill>
              </a:rPr>
              <a:t> </a:t>
            </a:r>
            <a:endParaRPr lang="en-GB" sz="2000" kern="0" dirty="0">
              <a:solidFill>
                <a:schemeClr val="accent1">
                  <a:lumMod val="75000"/>
                </a:schemeClr>
              </a:solidFill>
            </a:endParaRPr>
          </a:p>
        </p:txBody>
      </p:sp>
    </p:spTree>
    <p:extLst>
      <p:ext uri="{BB962C8B-B14F-4D97-AF65-F5344CB8AC3E}">
        <p14:creationId xmlns:p14="http://schemas.microsoft.com/office/powerpoint/2010/main" val="39438509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Application: Core surface field secular acceleration</a:t>
            </a:r>
            <a:endParaRPr lang="en-GB" b="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815" y="1190935"/>
            <a:ext cx="7108611" cy="5328593"/>
          </a:xfrm>
          <a:prstGeom prst="rect">
            <a:avLst/>
          </a:prstGeom>
        </p:spPr>
      </p:pic>
      <p:grpSp>
        <p:nvGrpSpPr>
          <p:cNvPr id="14" name="Group 13"/>
          <p:cNvGrpSpPr/>
          <p:nvPr/>
        </p:nvGrpSpPr>
        <p:grpSpPr>
          <a:xfrm>
            <a:off x="119337" y="1160968"/>
            <a:ext cx="7361376" cy="5364596"/>
            <a:chOff x="119336" y="1196752"/>
            <a:chExt cx="7848357" cy="5364596"/>
          </a:xfrm>
        </p:grpSpPr>
        <p:sp>
          <p:nvSpPr>
            <p:cNvPr id="15" name="Rectangle 14"/>
            <p:cNvSpPr/>
            <p:nvPr/>
          </p:nvSpPr>
          <p:spPr bwMode="auto">
            <a:xfrm>
              <a:off x="119336" y="1196752"/>
              <a:ext cx="7848357" cy="3384376"/>
            </a:xfrm>
            <a:prstGeom prst="rect">
              <a:avLst/>
            </a:prstGeom>
            <a:solidFill>
              <a:schemeClr val="bg1">
                <a:alpha val="83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ahoma" pitchFamily="34" charset="0"/>
              </a:endParaRPr>
            </a:p>
          </p:txBody>
        </p:sp>
        <p:sp>
          <p:nvSpPr>
            <p:cNvPr id="16" name="Rectangle 15"/>
            <p:cNvSpPr/>
            <p:nvPr/>
          </p:nvSpPr>
          <p:spPr bwMode="auto">
            <a:xfrm>
              <a:off x="119336" y="4941168"/>
              <a:ext cx="7848357" cy="1620180"/>
            </a:xfrm>
            <a:prstGeom prst="rect">
              <a:avLst/>
            </a:prstGeom>
            <a:solidFill>
              <a:schemeClr val="bg1">
                <a:alpha val="83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ahoma" pitchFamily="34" charset="0"/>
              </a:endParaRPr>
            </a:p>
          </p:txBody>
        </p:sp>
      </p:grpSp>
      <p:sp>
        <p:nvSpPr>
          <p:cNvPr id="6" name="TextBox 5"/>
          <p:cNvSpPr txBox="1"/>
          <p:nvPr/>
        </p:nvSpPr>
        <p:spPr>
          <a:xfrm>
            <a:off x="7615483" y="5910228"/>
            <a:ext cx="4341574" cy="646331"/>
          </a:xfrm>
          <a:prstGeom prst="rect">
            <a:avLst/>
          </a:prstGeom>
          <a:noFill/>
        </p:spPr>
        <p:txBody>
          <a:bodyPr wrap="none" rtlCol="0">
            <a:spAutoFit/>
          </a:bodyPr>
          <a:lstStyle/>
          <a:p>
            <a:pPr algn="r"/>
            <a:r>
              <a:rPr lang="en-GB" sz="1800" dirty="0">
                <a:solidFill>
                  <a:srgbClr val="8197A6"/>
                </a:solidFill>
              </a:rPr>
              <a:t>CHAOS-7 model of Earth’s magnetic field</a:t>
            </a:r>
            <a:br>
              <a:rPr lang="en-GB" sz="1800" dirty="0">
                <a:solidFill>
                  <a:srgbClr val="8197A6"/>
                </a:solidFill>
              </a:rPr>
            </a:br>
            <a:r>
              <a:rPr lang="en-GB" sz="1800" dirty="0">
                <a:solidFill>
                  <a:srgbClr val="8197A6"/>
                </a:solidFill>
              </a:rPr>
              <a:t>up to spherical harmonic degree </a:t>
            </a:r>
            <a:r>
              <a:rPr lang="en-GB" sz="1800" i="1" dirty="0">
                <a:solidFill>
                  <a:srgbClr val="8197A6"/>
                </a:solidFill>
              </a:rPr>
              <a:t>n</a:t>
            </a:r>
            <a:r>
              <a:rPr lang="en-GB" sz="1800" dirty="0">
                <a:solidFill>
                  <a:srgbClr val="8197A6"/>
                </a:solidFill>
              </a:rPr>
              <a:t> = 19</a:t>
            </a:r>
          </a:p>
        </p:txBody>
      </p:sp>
      <p:sp>
        <p:nvSpPr>
          <p:cNvPr id="8" name="TextBox 7">
            <a:extLst>
              <a:ext uri="{FF2B5EF4-FFF2-40B4-BE49-F238E27FC236}">
                <a16:creationId xmlns:a16="http://schemas.microsoft.com/office/drawing/2014/main" id="{94776EA6-36AC-4CAE-9BA8-AA4296432A3E}"/>
              </a:ext>
            </a:extLst>
          </p:cNvPr>
          <p:cNvSpPr txBox="1"/>
          <p:nvPr/>
        </p:nvSpPr>
        <p:spPr>
          <a:xfrm>
            <a:off x="7233463" y="1725005"/>
            <a:ext cx="4958537" cy="954107"/>
          </a:xfrm>
          <a:prstGeom prst="rect">
            <a:avLst/>
          </a:prstGeom>
          <a:noFill/>
        </p:spPr>
        <p:txBody>
          <a:bodyPr wrap="square" rtlCol="0">
            <a:spAutoFit/>
          </a:bodyPr>
          <a:lstStyle/>
          <a:p>
            <a:pPr algn="r"/>
            <a:r>
              <a:rPr lang="en-GB" sz="1800" dirty="0">
                <a:solidFill>
                  <a:srgbClr val="8197A6"/>
                </a:solidFill>
              </a:rPr>
              <a:t>         in 2015 at surface of Earth’s core </a:t>
            </a:r>
            <a:br>
              <a:rPr lang="en-GB" sz="1800" dirty="0">
                <a:solidFill>
                  <a:srgbClr val="8197A6"/>
                </a:solidFill>
              </a:rPr>
            </a:br>
            <a:r>
              <a:rPr lang="en-GB" sz="1800" dirty="0">
                <a:solidFill>
                  <a:srgbClr val="8197A6"/>
                </a:solidFill>
              </a:rPr>
              <a:t>(</a:t>
            </a:r>
            <a:r>
              <a:rPr lang="en-GB" sz="1800" i="1" dirty="0">
                <a:solidFill>
                  <a:srgbClr val="8197A6"/>
                </a:solidFill>
              </a:rPr>
              <a:t>r</a:t>
            </a:r>
            <a:r>
              <a:rPr lang="en-GB" sz="1800" dirty="0">
                <a:solidFill>
                  <a:srgbClr val="8197A6"/>
                </a:solidFill>
              </a:rPr>
              <a:t> = 3485 km)</a:t>
            </a:r>
            <a:br>
              <a:rPr lang="en-GB" sz="1800" dirty="0">
                <a:solidFill>
                  <a:srgbClr val="8197A6"/>
                </a:solidFill>
              </a:rPr>
            </a:br>
            <a:endParaRPr lang="en-GB" sz="1800" dirty="0">
              <a:solidFill>
                <a:srgbClr val="8197A6"/>
              </a:solidFill>
            </a:endParaRPr>
          </a:p>
        </p:txBody>
      </p:sp>
      <p:pic>
        <p:nvPicPr>
          <p:cNvPr id="4" name="Picture 3" descr="\documentclass{article}&#10;\usepackage{amsmath}&#10;\pagestyle{empty}&#10;\begin{document}&#10;$$&#10;\frac{d^2 B_r}{dt^2}&#10;$$&#10;\end{document}" title="IguanaTex Bitmap Display">
            <a:extLst>
              <a:ext uri="{FF2B5EF4-FFF2-40B4-BE49-F238E27FC236}">
                <a16:creationId xmlns:a16="http://schemas.microsoft.com/office/drawing/2014/main" id="{5F146711-7A56-4939-BCA7-D366DCDB6A52}"/>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627402" y="1654894"/>
            <a:ext cx="550095" cy="557714"/>
          </a:xfrm>
          <a:prstGeom prst="rect">
            <a:avLst/>
          </a:prstGeom>
        </p:spPr>
      </p:pic>
    </p:spTree>
    <p:extLst>
      <p:ext uri="{BB962C8B-B14F-4D97-AF65-F5344CB8AC3E}">
        <p14:creationId xmlns:p14="http://schemas.microsoft.com/office/powerpoint/2010/main" val="202156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9336" y="1651453"/>
            <a:ext cx="5200734" cy="4812208"/>
          </a:xfrm>
          <a:prstGeom prst="rect">
            <a:avLst/>
          </a:prstGeom>
        </p:spPr>
      </p:pic>
      <p:pic>
        <p:nvPicPr>
          <p:cNvPr id="9" name="Picture 8"/>
          <p:cNvPicPr>
            <a:picLocks noChangeAspect="1"/>
          </p:cNvPicPr>
          <p:nvPr/>
        </p:nvPicPr>
        <p:blipFill rotWithShape="1">
          <a:blip r:embed="rId4"/>
          <a:srcRect l="84667"/>
          <a:stretch/>
        </p:blipFill>
        <p:spPr>
          <a:xfrm>
            <a:off x="10992544" y="1650264"/>
            <a:ext cx="936104" cy="4838790"/>
          </a:xfrm>
          <a:prstGeom prst="rect">
            <a:avLst/>
          </a:prstGeom>
        </p:spPr>
      </p:pic>
      <p:cxnSp>
        <p:nvCxnSpPr>
          <p:cNvPr id="14" name="Straight Connector 13"/>
          <p:cNvCxnSpPr/>
          <p:nvPr/>
        </p:nvCxnSpPr>
        <p:spPr bwMode="auto">
          <a:xfrm>
            <a:off x="1055440" y="3810504"/>
            <a:ext cx="4969478" cy="0"/>
          </a:xfrm>
          <a:prstGeom prst="line">
            <a:avLst/>
          </a:prstGeom>
          <a:solidFill>
            <a:schemeClr val="accent1"/>
          </a:solidFill>
          <a:ln w="28575" cap="flat" cmpd="sng" algn="ctr">
            <a:solidFill>
              <a:srgbClr val="C00000"/>
            </a:solidFill>
            <a:prstDash val="solid"/>
            <a:round/>
            <a:headEnd type="none" w="med" len="med"/>
            <a:tailEnd type="none" w="med" len="med"/>
          </a:ln>
          <a:effectLst/>
        </p:spPr>
      </p:cxnSp>
      <p:sp>
        <p:nvSpPr>
          <p:cNvPr id="20" name="TextBox 19"/>
          <p:cNvSpPr txBox="1"/>
          <p:nvPr/>
        </p:nvSpPr>
        <p:spPr>
          <a:xfrm>
            <a:off x="5135746" y="2996241"/>
            <a:ext cx="3312367" cy="400110"/>
          </a:xfrm>
          <a:prstGeom prst="rect">
            <a:avLst/>
          </a:prstGeom>
          <a:noFill/>
        </p:spPr>
        <p:txBody>
          <a:bodyPr wrap="square" rtlCol="0">
            <a:spAutoFit/>
          </a:bodyPr>
          <a:lstStyle/>
          <a:p>
            <a:r>
              <a:rPr lang="en-GB" sz="2000" dirty="0">
                <a:solidFill>
                  <a:srgbClr val="C00000"/>
                </a:solidFill>
              </a:rPr>
              <a:t>Only ground observatories </a:t>
            </a:r>
          </a:p>
        </p:txBody>
      </p:sp>
      <p:sp>
        <p:nvSpPr>
          <p:cNvPr id="21" name="TextBox 20"/>
          <p:cNvSpPr txBox="1"/>
          <p:nvPr/>
        </p:nvSpPr>
        <p:spPr>
          <a:xfrm rot="16200000">
            <a:off x="4706653" y="1948229"/>
            <a:ext cx="1368152" cy="400110"/>
          </a:xfrm>
          <a:prstGeom prst="rect">
            <a:avLst/>
          </a:prstGeom>
          <a:noFill/>
        </p:spPr>
        <p:txBody>
          <a:bodyPr wrap="square" rtlCol="0">
            <a:spAutoFit/>
          </a:bodyPr>
          <a:lstStyle/>
          <a:p>
            <a:r>
              <a:rPr lang="en-GB" sz="2000" dirty="0">
                <a:solidFill>
                  <a:srgbClr val="C00000"/>
                </a:solidFill>
              </a:rPr>
              <a:t>Swarm</a:t>
            </a:r>
          </a:p>
        </p:txBody>
      </p:sp>
      <p:sp>
        <p:nvSpPr>
          <p:cNvPr id="22" name="TextBox 21"/>
          <p:cNvSpPr txBox="1"/>
          <p:nvPr/>
        </p:nvSpPr>
        <p:spPr>
          <a:xfrm rot="16200000">
            <a:off x="4706653" y="4548456"/>
            <a:ext cx="1368152" cy="400110"/>
          </a:xfrm>
          <a:prstGeom prst="rect">
            <a:avLst/>
          </a:prstGeom>
          <a:noFill/>
        </p:spPr>
        <p:txBody>
          <a:bodyPr wrap="square" rtlCol="0">
            <a:spAutoFit/>
          </a:bodyPr>
          <a:lstStyle/>
          <a:p>
            <a:r>
              <a:rPr lang="en-GB" sz="2000" dirty="0">
                <a:solidFill>
                  <a:srgbClr val="C00000"/>
                </a:solidFill>
              </a:rPr>
              <a:t>CHAMP</a:t>
            </a:r>
          </a:p>
        </p:txBody>
      </p:sp>
      <p:sp>
        <p:nvSpPr>
          <p:cNvPr id="12" name="TextBox 11"/>
          <p:cNvSpPr txBox="1"/>
          <p:nvPr/>
        </p:nvSpPr>
        <p:spPr>
          <a:xfrm>
            <a:off x="2283637" y="1074200"/>
            <a:ext cx="1117614" cy="369332"/>
          </a:xfrm>
          <a:prstGeom prst="rect">
            <a:avLst/>
          </a:prstGeom>
          <a:noFill/>
        </p:spPr>
        <p:txBody>
          <a:bodyPr wrap="none" rtlCol="0">
            <a:spAutoFit/>
          </a:bodyPr>
          <a:lstStyle/>
          <a:p>
            <a:r>
              <a:rPr lang="en-GB" sz="1800" dirty="0"/>
              <a:t>CHAOS-7</a:t>
            </a:r>
          </a:p>
        </p:txBody>
      </p:sp>
      <p:pic>
        <p:nvPicPr>
          <p:cNvPr id="5" name="Picture 4"/>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rot="5400000">
            <a:off x="11016532" y="3639238"/>
            <a:ext cx="1924713" cy="310957"/>
          </a:xfrm>
          <a:prstGeom prst="rect">
            <a:avLst/>
          </a:prstGeom>
        </p:spPr>
      </p:pic>
      <p:sp>
        <p:nvSpPr>
          <p:cNvPr id="15" name="Title 1">
            <a:extLst>
              <a:ext uri="{FF2B5EF4-FFF2-40B4-BE49-F238E27FC236}">
                <a16:creationId xmlns:a16="http://schemas.microsoft.com/office/drawing/2014/main" id="{6A7657E4-2403-4711-8555-66980DF70779}"/>
              </a:ext>
            </a:extLst>
          </p:cNvPr>
          <p:cNvSpPr>
            <a:spLocks noGrp="1"/>
          </p:cNvSpPr>
          <p:nvPr>
            <p:ph type="title"/>
          </p:nvPr>
        </p:nvSpPr>
        <p:spPr>
          <a:xfrm>
            <a:off x="216425" y="156382"/>
            <a:ext cx="10108850" cy="563779"/>
          </a:xfrm>
        </p:spPr>
        <p:txBody>
          <a:bodyPr/>
          <a:lstStyle/>
          <a:p>
            <a:r>
              <a:rPr lang="en-GB" dirty="0"/>
              <a:t>Application: Core surface field secular acceleration</a:t>
            </a:r>
            <a:endParaRPr lang="en-GB" b="0" dirty="0"/>
          </a:p>
        </p:txBody>
      </p:sp>
      <p:sp>
        <p:nvSpPr>
          <p:cNvPr id="13" name="Rectangle 12">
            <a:extLst>
              <a:ext uri="{FF2B5EF4-FFF2-40B4-BE49-F238E27FC236}">
                <a16:creationId xmlns:a16="http://schemas.microsoft.com/office/drawing/2014/main" id="{CD043AC7-9F57-480E-B681-02896647DAAF}"/>
              </a:ext>
            </a:extLst>
          </p:cNvPr>
          <p:cNvSpPr/>
          <p:nvPr/>
        </p:nvSpPr>
        <p:spPr>
          <a:xfrm>
            <a:off x="1094352" y="2874400"/>
            <a:ext cx="3941862" cy="9312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1" name="Straight Connector 10"/>
          <p:cNvCxnSpPr/>
          <p:nvPr/>
        </p:nvCxnSpPr>
        <p:spPr bwMode="auto">
          <a:xfrm>
            <a:off x="1055440" y="2874400"/>
            <a:ext cx="4896544" cy="1"/>
          </a:xfrm>
          <a:prstGeom prst="line">
            <a:avLst/>
          </a:prstGeom>
          <a:solidFill>
            <a:schemeClr val="accent1"/>
          </a:solidFill>
          <a:ln w="28575" cap="flat" cmpd="sng" algn="ctr">
            <a:solidFill>
              <a:srgbClr val="C00000"/>
            </a:solidFill>
            <a:prstDash val="solid"/>
            <a:round/>
            <a:headEnd type="none" w="med" len="med"/>
            <a:tailEnd type="none" w="med" len="med"/>
          </a:ln>
          <a:effectLst/>
        </p:spPr>
      </p:cxnSp>
    </p:spTree>
    <p:extLst>
      <p:ext uri="{BB962C8B-B14F-4D97-AF65-F5344CB8AC3E}">
        <p14:creationId xmlns:p14="http://schemas.microsoft.com/office/powerpoint/2010/main" val="25815150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748133" y="1074200"/>
            <a:ext cx="5375254" cy="646331"/>
          </a:xfrm>
          <a:prstGeom prst="rect">
            <a:avLst/>
          </a:prstGeom>
          <a:noFill/>
        </p:spPr>
        <p:txBody>
          <a:bodyPr wrap="none" rtlCol="0">
            <a:spAutoFit/>
          </a:bodyPr>
          <a:lstStyle/>
          <a:p>
            <a:r>
              <a:rPr lang="en-GB" sz="1800" dirty="0"/>
              <a:t>SOLA: Local Inversion of CHAMP, </a:t>
            </a:r>
            <a:br>
              <a:rPr lang="en-GB" sz="1800" dirty="0"/>
            </a:br>
            <a:r>
              <a:rPr lang="en-GB" sz="1800" dirty="0" err="1"/>
              <a:t>Cryosat</a:t>
            </a:r>
            <a:r>
              <a:rPr lang="en-GB" sz="1800" dirty="0"/>
              <a:t> and Swarm data </a:t>
            </a:r>
            <a:r>
              <a:rPr lang="en-GB" sz="1400" dirty="0"/>
              <a:t>(Hammer &amp; Finlay 2019)</a:t>
            </a:r>
            <a:endParaRPr lang="en-GB" sz="1800" dirty="0"/>
          </a:p>
        </p:txBody>
      </p:sp>
      <p:pic>
        <p:nvPicPr>
          <p:cNvPr id="8" name="Picture 7"/>
          <p:cNvPicPr>
            <a:picLocks noChangeAspect="1"/>
          </p:cNvPicPr>
          <p:nvPr/>
        </p:nvPicPr>
        <p:blipFill>
          <a:blip r:embed="rId4"/>
          <a:stretch>
            <a:fillRect/>
          </a:stretch>
        </p:blipFill>
        <p:spPr>
          <a:xfrm>
            <a:off x="119336" y="1651453"/>
            <a:ext cx="5200734" cy="4812208"/>
          </a:xfrm>
          <a:prstGeom prst="rect">
            <a:avLst/>
          </a:prstGeom>
        </p:spPr>
      </p:pic>
      <p:pic>
        <p:nvPicPr>
          <p:cNvPr id="9" name="Picture 8"/>
          <p:cNvPicPr>
            <a:picLocks noChangeAspect="1"/>
          </p:cNvPicPr>
          <p:nvPr/>
        </p:nvPicPr>
        <p:blipFill rotWithShape="1">
          <a:blip r:embed="rId5"/>
          <a:srcRect l="6172"/>
          <a:stretch/>
        </p:blipFill>
        <p:spPr>
          <a:xfrm>
            <a:off x="6200302" y="1650264"/>
            <a:ext cx="5728346" cy="4838790"/>
          </a:xfrm>
          <a:prstGeom prst="rect">
            <a:avLst/>
          </a:prstGeom>
        </p:spPr>
      </p:pic>
      <p:sp>
        <p:nvSpPr>
          <p:cNvPr id="15" name="TextBox 14"/>
          <p:cNvSpPr txBox="1"/>
          <p:nvPr/>
        </p:nvSpPr>
        <p:spPr>
          <a:xfrm rot="16200000">
            <a:off x="4702711" y="1948229"/>
            <a:ext cx="1368152" cy="400110"/>
          </a:xfrm>
          <a:prstGeom prst="rect">
            <a:avLst/>
          </a:prstGeom>
          <a:noFill/>
        </p:spPr>
        <p:txBody>
          <a:bodyPr wrap="square" rtlCol="0">
            <a:spAutoFit/>
          </a:bodyPr>
          <a:lstStyle/>
          <a:p>
            <a:r>
              <a:rPr lang="en-GB" sz="2000" dirty="0">
                <a:solidFill>
                  <a:srgbClr val="C00000"/>
                </a:solidFill>
              </a:rPr>
              <a:t>Swarm</a:t>
            </a:r>
          </a:p>
        </p:txBody>
      </p:sp>
      <p:sp>
        <p:nvSpPr>
          <p:cNvPr id="16" name="TextBox 15"/>
          <p:cNvSpPr txBox="1"/>
          <p:nvPr/>
        </p:nvSpPr>
        <p:spPr>
          <a:xfrm rot="16200000">
            <a:off x="4706653" y="4548456"/>
            <a:ext cx="1368152" cy="400110"/>
          </a:xfrm>
          <a:prstGeom prst="rect">
            <a:avLst/>
          </a:prstGeom>
          <a:noFill/>
        </p:spPr>
        <p:txBody>
          <a:bodyPr wrap="square" rtlCol="0">
            <a:spAutoFit/>
          </a:bodyPr>
          <a:lstStyle/>
          <a:p>
            <a:r>
              <a:rPr lang="en-GB" sz="2000" dirty="0">
                <a:solidFill>
                  <a:srgbClr val="C00000"/>
                </a:solidFill>
              </a:rPr>
              <a:t>CHAMP</a:t>
            </a:r>
          </a:p>
        </p:txBody>
      </p:sp>
      <p:sp>
        <p:nvSpPr>
          <p:cNvPr id="13" name="TextBox 12"/>
          <p:cNvSpPr txBox="1"/>
          <p:nvPr/>
        </p:nvSpPr>
        <p:spPr>
          <a:xfrm rot="16200000">
            <a:off x="5143458" y="2890735"/>
            <a:ext cx="1574516" cy="369332"/>
          </a:xfrm>
          <a:prstGeom prst="rect">
            <a:avLst/>
          </a:prstGeom>
          <a:noFill/>
        </p:spPr>
        <p:txBody>
          <a:bodyPr wrap="square" rtlCol="0">
            <a:spAutoFit/>
          </a:bodyPr>
          <a:lstStyle/>
          <a:p>
            <a:r>
              <a:rPr lang="en-GB" sz="1800" dirty="0" err="1">
                <a:solidFill>
                  <a:srgbClr val="C00000"/>
                </a:solidFill>
              </a:rPr>
              <a:t>Cryosat</a:t>
            </a:r>
            <a:endParaRPr lang="en-GB" sz="1800" dirty="0">
              <a:solidFill>
                <a:srgbClr val="C00000"/>
              </a:solidFill>
            </a:endParaRPr>
          </a:p>
        </p:txBody>
      </p:sp>
      <p:sp>
        <p:nvSpPr>
          <p:cNvPr id="17" name="TextBox 16"/>
          <p:cNvSpPr txBox="1"/>
          <p:nvPr/>
        </p:nvSpPr>
        <p:spPr>
          <a:xfrm>
            <a:off x="2283637" y="1074200"/>
            <a:ext cx="1117614" cy="369332"/>
          </a:xfrm>
          <a:prstGeom prst="rect">
            <a:avLst/>
          </a:prstGeom>
          <a:noFill/>
        </p:spPr>
        <p:txBody>
          <a:bodyPr wrap="none" rtlCol="0">
            <a:spAutoFit/>
          </a:bodyPr>
          <a:lstStyle/>
          <a:p>
            <a:r>
              <a:rPr lang="en-GB" sz="1800" dirty="0"/>
              <a:t>CHAOS-7</a:t>
            </a:r>
          </a:p>
        </p:txBody>
      </p:sp>
      <p:pic>
        <p:nvPicPr>
          <p:cNvPr id="18" name="Picture 17"/>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rot="5400000">
            <a:off x="11016532" y="3639238"/>
            <a:ext cx="1924713" cy="310957"/>
          </a:xfrm>
          <a:prstGeom prst="rect">
            <a:avLst/>
          </a:prstGeom>
        </p:spPr>
      </p:pic>
      <p:sp>
        <p:nvSpPr>
          <p:cNvPr id="19" name="Title 1">
            <a:extLst>
              <a:ext uri="{FF2B5EF4-FFF2-40B4-BE49-F238E27FC236}">
                <a16:creationId xmlns:a16="http://schemas.microsoft.com/office/drawing/2014/main" id="{CB771008-E385-4D46-8344-09C3DCA5A600}"/>
              </a:ext>
            </a:extLst>
          </p:cNvPr>
          <p:cNvSpPr>
            <a:spLocks noGrp="1"/>
          </p:cNvSpPr>
          <p:nvPr>
            <p:ph type="title"/>
          </p:nvPr>
        </p:nvSpPr>
        <p:spPr>
          <a:xfrm>
            <a:off x="216425" y="156382"/>
            <a:ext cx="10108850" cy="563779"/>
          </a:xfrm>
        </p:spPr>
        <p:txBody>
          <a:bodyPr/>
          <a:lstStyle/>
          <a:p>
            <a:r>
              <a:rPr lang="en-GB" dirty="0"/>
              <a:t>Application: Core surface field secular acceleration</a:t>
            </a:r>
            <a:endParaRPr lang="en-GB" b="0" dirty="0"/>
          </a:p>
        </p:txBody>
      </p:sp>
      <p:sp>
        <p:nvSpPr>
          <p:cNvPr id="20" name="Rectangle 19">
            <a:extLst>
              <a:ext uri="{FF2B5EF4-FFF2-40B4-BE49-F238E27FC236}">
                <a16:creationId xmlns:a16="http://schemas.microsoft.com/office/drawing/2014/main" id="{A5AB9C94-50D7-4899-A55F-EA867571A8B9}"/>
              </a:ext>
            </a:extLst>
          </p:cNvPr>
          <p:cNvSpPr/>
          <p:nvPr/>
        </p:nvSpPr>
        <p:spPr>
          <a:xfrm>
            <a:off x="1094352" y="2874400"/>
            <a:ext cx="3941862" cy="9312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 name="Straight Connector 13"/>
          <p:cNvCxnSpPr/>
          <p:nvPr/>
        </p:nvCxnSpPr>
        <p:spPr bwMode="auto">
          <a:xfrm>
            <a:off x="1055440" y="3810504"/>
            <a:ext cx="9649072" cy="0"/>
          </a:xfrm>
          <a:prstGeom prst="line">
            <a:avLst/>
          </a:prstGeom>
          <a:solidFill>
            <a:schemeClr val="accent1"/>
          </a:solidFill>
          <a:ln w="28575" cap="flat" cmpd="sng" algn="ctr">
            <a:solidFill>
              <a:srgbClr val="C00000"/>
            </a:solidFill>
            <a:prstDash val="solid"/>
            <a:round/>
            <a:headEnd type="none" w="med" len="med"/>
            <a:tailEnd type="none" w="med" len="med"/>
          </a:ln>
          <a:effectLst/>
        </p:spPr>
      </p:cxnSp>
      <p:cxnSp>
        <p:nvCxnSpPr>
          <p:cNvPr id="11" name="Straight Connector 10"/>
          <p:cNvCxnSpPr/>
          <p:nvPr/>
        </p:nvCxnSpPr>
        <p:spPr bwMode="auto">
          <a:xfrm>
            <a:off x="1055440" y="2874400"/>
            <a:ext cx="9649072" cy="1"/>
          </a:xfrm>
          <a:prstGeom prst="line">
            <a:avLst/>
          </a:prstGeom>
          <a:solidFill>
            <a:schemeClr val="accent1"/>
          </a:solidFill>
          <a:ln w="28575" cap="flat" cmpd="sng" algn="ctr">
            <a:solidFill>
              <a:srgbClr val="C00000"/>
            </a:solidFill>
            <a:prstDash val="solid"/>
            <a:round/>
            <a:headEnd type="none" w="med" len="med"/>
            <a:tailEnd type="none" w="med" len="med"/>
          </a:ln>
          <a:effectLst/>
        </p:spPr>
      </p:cxnSp>
    </p:spTree>
    <p:extLst>
      <p:ext uri="{BB962C8B-B14F-4D97-AF65-F5344CB8AC3E}">
        <p14:creationId xmlns:p14="http://schemas.microsoft.com/office/powerpoint/2010/main" val="1674221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007640" y="3532376"/>
            <a:ext cx="5065024" cy="3168352"/>
            <a:chOff x="5159896" y="2583109"/>
            <a:chExt cx="6865224" cy="4086251"/>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6120" y="2876978"/>
              <a:ext cx="4716228" cy="3792382"/>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37150"/>
            <a:stretch/>
          </p:blipFill>
          <p:spPr>
            <a:xfrm>
              <a:off x="6096000" y="3168353"/>
              <a:ext cx="1754538" cy="1152128"/>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37150"/>
            <a:stretch/>
          </p:blipFill>
          <p:spPr>
            <a:xfrm>
              <a:off x="5159896" y="4320481"/>
              <a:ext cx="1754538" cy="1152128"/>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37150"/>
            <a:stretch/>
          </p:blipFill>
          <p:spPr>
            <a:xfrm>
              <a:off x="10710807" y="4138355"/>
              <a:ext cx="1154623" cy="75819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b="37150"/>
            <a:stretch/>
          </p:blipFill>
          <p:spPr>
            <a:xfrm>
              <a:off x="7477325" y="4161327"/>
              <a:ext cx="746426" cy="490145"/>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b="37150"/>
            <a:stretch/>
          </p:blipFill>
          <p:spPr>
            <a:xfrm>
              <a:off x="11169408" y="3106229"/>
              <a:ext cx="855712" cy="561908"/>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22963" r="14438" b="64558"/>
            <a:stretch/>
          </p:blipFill>
          <p:spPr>
            <a:xfrm>
              <a:off x="8380065" y="4243335"/>
              <a:ext cx="1370676" cy="624029"/>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22963" r="14438" b="64558"/>
            <a:stretch/>
          </p:blipFill>
          <p:spPr>
            <a:xfrm>
              <a:off x="7683244" y="2583109"/>
              <a:ext cx="1370676" cy="624029"/>
            </a:xfrm>
            <a:prstGeom prst="rect">
              <a:avLst/>
            </a:prstGeom>
          </p:spPr>
        </p:pic>
      </p:grpSp>
      <p:sp>
        <p:nvSpPr>
          <p:cNvPr id="2" name="Title 1"/>
          <p:cNvSpPr>
            <a:spLocks noGrp="1"/>
          </p:cNvSpPr>
          <p:nvPr>
            <p:ph type="title"/>
          </p:nvPr>
        </p:nvSpPr>
        <p:spPr/>
        <p:txBody>
          <a:bodyPr/>
          <a:lstStyle/>
          <a:p>
            <a:r>
              <a:rPr lang="en-GB" dirty="0"/>
              <a:t>Summary and Conclusion</a:t>
            </a:r>
          </a:p>
        </p:txBody>
      </p:sp>
      <p:sp>
        <p:nvSpPr>
          <p:cNvPr id="3" name="Content Placeholder 2"/>
          <p:cNvSpPr>
            <a:spLocks noGrp="1"/>
          </p:cNvSpPr>
          <p:nvPr>
            <p:ph idx="1"/>
          </p:nvPr>
        </p:nvSpPr>
        <p:spPr>
          <a:xfrm>
            <a:off x="334434" y="908720"/>
            <a:ext cx="11523133" cy="5040560"/>
          </a:xfrm>
        </p:spPr>
        <p:txBody>
          <a:bodyPr/>
          <a:lstStyle/>
          <a:p>
            <a:r>
              <a:rPr lang="en-GB" sz="2000" dirty="0"/>
              <a:t>Almost every satellite carries magnetometers for navigational purposes</a:t>
            </a:r>
            <a:br>
              <a:rPr lang="en-GB" sz="2000" dirty="0"/>
            </a:br>
            <a:r>
              <a:rPr lang="en-GB" sz="2000" dirty="0"/>
              <a:t>Their data can be used for scientific investigations – after calibration</a:t>
            </a:r>
          </a:p>
          <a:p>
            <a:r>
              <a:rPr lang="en-GB" sz="2000" dirty="0"/>
              <a:t>Quality of magnetometer data and s/c disturbances is very different</a:t>
            </a:r>
            <a:br>
              <a:rPr lang="en-GB" sz="2000" dirty="0"/>
            </a:br>
            <a:r>
              <a:rPr lang="en-GB" sz="2000" dirty="0"/>
              <a:t>from satellite to satellite</a:t>
            </a:r>
            <a:r>
              <a:rPr lang="en-GB" sz="2000" dirty="0">
                <a:solidFill>
                  <a:srgbClr val="0054CC"/>
                </a:solidFill>
              </a:rPr>
              <a:t> – be prepared for surprises!</a:t>
            </a:r>
            <a:endParaRPr lang="en-GB" sz="2000" dirty="0"/>
          </a:p>
          <a:p>
            <a:r>
              <a:rPr lang="en-GB" sz="2000" dirty="0"/>
              <a:t>Data can be used for core field studies and for investigating ionospheric and </a:t>
            </a:r>
            <a:r>
              <a:rPr lang="en-GB" sz="2000" dirty="0" err="1"/>
              <a:t>magnetospheric</a:t>
            </a:r>
            <a:r>
              <a:rPr lang="en-GB" sz="2000" dirty="0"/>
              <a:t> current systems - Space-weather applications</a:t>
            </a:r>
          </a:p>
          <a:p>
            <a:r>
              <a:rPr lang="en-GB" sz="2000" dirty="0">
                <a:solidFill>
                  <a:srgbClr val="C00000"/>
                </a:solidFill>
              </a:rPr>
              <a:t>Enormous potential for science and application</a:t>
            </a:r>
          </a:p>
          <a:p>
            <a:endParaRPr lang="en-GB" sz="1600" dirty="0">
              <a:solidFill>
                <a:srgbClr val="0054CC"/>
              </a:solidFill>
            </a:endParaRPr>
          </a:p>
          <a:p>
            <a:r>
              <a:rPr lang="en-GB" sz="2000" dirty="0">
                <a:solidFill>
                  <a:srgbClr val="0054CC"/>
                </a:solidFill>
              </a:rPr>
              <a:t>Magnetic data for CryoSat-2 (GRACE and GRACE-FO will follow soon) </a:t>
            </a:r>
            <a:br>
              <a:rPr lang="en-GB" sz="2000" dirty="0">
                <a:solidFill>
                  <a:srgbClr val="0054CC"/>
                </a:solidFill>
              </a:rPr>
            </a:br>
            <a:r>
              <a:rPr lang="en-GB" sz="2000" dirty="0">
                <a:solidFill>
                  <a:srgbClr val="0054CC"/>
                </a:solidFill>
              </a:rPr>
              <a:t>are available as daily files in CDF (similar to Swarm L1b data) </a:t>
            </a:r>
            <a:br>
              <a:rPr lang="en-GB" sz="2000" dirty="0">
                <a:solidFill>
                  <a:srgbClr val="0054CC"/>
                </a:solidFill>
              </a:rPr>
            </a:br>
            <a:r>
              <a:rPr lang="en-GB" sz="2000" dirty="0">
                <a:solidFill>
                  <a:srgbClr val="0054CC"/>
                </a:solidFill>
              </a:rPr>
              <a:t>at </a:t>
            </a:r>
            <a:r>
              <a:rPr lang="en-GB" sz="2000" dirty="0">
                <a:solidFill>
                  <a:srgbClr val="0054CC"/>
                </a:solidFill>
                <a:hlinkClick r:id="rId8"/>
              </a:rPr>
              <a:t>ftp://swarm-diss.eo.esa.int/</a:t>
            </a:r>
            <a:br>
              <a:rPr lang="en-GB" sz="2000" dirty="0">
                <a:solidFill>
                  <a:srgbClr val="0054CC"/>
                </a:solidFill>
              </a:rPr>
            </a:br>
            <a:r>
              <a:rPr lang="en-GB" sz="2000" dirty="0">
                <a:solidFill>
                  <a:srgbClr val="0054CC"/>
                </a:solidFill>
              </a:rPr>
              <a:t>and at Swarm </a:t>
            </a:r>
            <a:r>
              <a:rPr lang="en-GB" sz="2000" dirty="0" err="1">
                <a:solidFill>
                  <a:srgbClr val="0054CC"/>
                </a:solidFill>
              </a:rPr>
              <a:t>ViRES</a:t>
            </a:r>
            <a:r>
              <a:rPr lang="en-GB" sz="2000" dirty="0">
                <a:solidFill>
                  <a:srgbClr val="0054CC"/>
                </a:solidFill>
              </a:rPr>
              <a:t>/VRE online service </a:t>
            </a:r>
            <a:r>
              <a:rPr lang="en-GB" sz="2000" dirty="0">
                <a:solidFill>
                  <a:srgbClr val="0054CC"/>
                </a:solidFill>
                <a:hlinkClick r:id="rId9"/>
              </a:rPr>
              <a:t>https://vires.services</a:t>
            </a:r>
            <a:endParaRPr lang="en-GB" sz="2000" dirty="0">
              <a:solidFill>
                <a:srgbClr val="0054CC"/>
              </a:solidFill>
            </a:endParaRPr>
          </a:p>
          <a:p>
            <a:r>
              <a:rPr lang="en-GB" sz="2000" dirty="0">
                <a:solidFill>
                  <a:srgbClr val="0054CC"/>
                </a:solidFill>
              </a:rPr>
              <a:t>We are working towards calibration and </a:t>
            </a:r>
            <a:br>
              <a:rPr lang="en-GB" sz="2000" dirty="0">
                <a:solidFill>
                  <a:srgbClr val="0054CC"/>
                </a:solidFill>
              </a:rPr>
            </a:br>
            <a:r>
              <a:rPr lang="en-GB" sz="2000" dirty="0">
                <a:solidFill>
                  <a:srgbClr val="0054CC"/>
                </a:solidFill>
              </a:rPr>
              <a:t>distribution of platform magnetometer data </a:t>
            </a:r>
            <a:br>
              <a:rPr lang="en-GB" sz="2000" dirty="0">
                <a:solidFill>
                  <a:srgbClr val="0054CC"/>
                </a:solidFill>
              </a:rPr>
            </a:br>
            <a:r>
              <a:rPr lang="en-GB" sz="2000" dirty="0">
                <a:solidFill>
                  <a:srgbClr val="0054CC"/>
                </a:solidFill>
              </a:rPr>
              <a:t>from other ESA satellite missions (e.g. Sentinel-3, …)</a:t>
            </a:r>
          </a:p>
          <a:p>
            <a:endParaRPr lang="en-GB" sz="1600" dirty="0">
              <a:solidFill>
                <a:srgbClr val="0054CC"/>
              </a:solidFill>
            </a:endParaRPr>
          </a:p>
        </p:txBody>
      </p:sp>
    </p:spTree>
    <p:extLst>
      <p:ext uri="{BB962C8B-B14F-4D97-AF65-F5344CB8AC3E}">
        <p14:creationId xmlns:p14="http://schemas.microsoft.com/office/powerpoint/2010/main" val="5954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6E8FB34-1DE0-4A36-AD72-031E5F55B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48" y="1191038"/>
            <a:ext cx="7920557" cy="4098120"/>
          </a:xfrm>
          <a:prstGeom prst="rect">
            <a:avLst/>
          </a:prstGeom>
        </p:spPr>
      </p:pic>
      <p:sp>
        <p:nvSpPr>
          <p:cNvPr id="18" name="TextBox 17">
            <a:extLst>
              <a:ext uri="{FF2B5EF4-FFF2-40B4-BE49-F238E27FC236}">
                <a16:creationId xmlns:a16="http://schemas.microsoft.com/office/drawing/2014/main" id="{376B11D0-416A-4791-A695-02F28332356F}"/>
              </a:ext>
            </a:extLst>
          </p:cNvPr>
          <p:cNvSpPr txBox="1"/>
          <p:nvPr/>
        </p:nvSpPr>
        <p:spPr>
          <a:xfrm>
            <a:off x="8191500" y="1258542"/>
            <a:ext cx="3876652" cy="4093428"/>
          </a:xfrm>
          <a:prstGeom prst="rect">
            <a:avLst/>
          </a:prstGeom>
          <a:noFill/>
        </p:spPr>
        <p:txBody>
          <a:bodyPr wrap="square" rtlCol="0">
            <a:spAutoFit/>
          </a:bodyPr>
          <a:lstStyle/>
          <a:p>
            <a:r>
              <a:rPr lang="en-US" sz="2000" dirty="0"/>
              <a:t>Ionospheric and magnetospheric electric current systems are oriented </a:t>
            </a:r>
            <a:r>
              <a:rPr lang="en-US" sz="2000" dirty="0" err="1"/>
              <a:t>wrt</a:t>
            </a:r>
            <a:r>
              <a:rPr lang="en-US" sz="2000" dirty="0"/>
              <a:t> Sun</a:t>
            </a:r>
          </a:p>
          <a:p>
            <a:endParaRPr lang="en-US" sz="2000" dirty="0"/>
          </a:p>
          <a:p>
            <a:r>
              <a:rPr lang="en-US" sz="2000" dirty="0"/>
              <a:t>Single satellites only measure at one specific local time (slowly drifting in time)</a:t>
            </a:r>
          </a:p>
          <a:p>
            <a:endParaRPr lang="en-US" sz="2000" dirty="0"/>
          </a:p>
          <a:p>
            <a:r>
              <a:rPr lang="en-US" sz="2000" dirty="0"/>
              <a:t>Simultaneous magnetic data from many satellites allows to detangle time-space structure of external sources</a:t>
            </a:r>
          </a:p>
        </p:txBody>
      </p:sp>
      <p:sp>
        <p:nvSpPr>
          <p:cNvPr id="19" name="TextBox 18">
            <a:extLst>
              <a:ext uri="{FF2B5EF4-FFF2-40B4-BE49-F238E27FC236}">
                <a16:creationId xmlns:a16="http://schemas.microsoft.com/office/drawing/2014/main" id="{E6DCB547-EA63-4A59-AC2C-1619E526021C}"/>
              </a:ext>
            </a:extLst>
          </p:cNvPr>
          <p:cNvSpPr txBox="1"/>
          <p:nvPr/>
        </p:nvSpPr>
        <p:spPr>
          <a:xfrm>
            <a:off x="2839847" y="5428515"/>
            <a:ext cx="2488557" cy="307777"/>
          </a:xfrm>
          <a:prstGeom prst="rect">
            <a:avLst/>
          </a:prstGeom>
          <a:noFill/>
        </p:spPr>
        <p:txBody>
          <a:bodyPr wrap="square" rtlCol="0">
            <a:spAutoFit/>
          </a:bodyPr>
          <a:lstStyle/>
          <a:p>
            <a:r>
              <a:rPr lang="da-DK" sz="1400" dirty="0"/>
              <a:t>Swarm Alpha, 1 </a:t>
            </a:r>
            <a:r>
              <a:rPr lang="da-DK" sz="1400" dirty="0" err="1"/>
              <a:t>Aug</a:t>
            </a:r>
            <a:r>
              <a:rPr lang="da-DK" sz="1400" dirty="0"/>
              <a:t> 2018</a:t>
            </a:r>
          </a:p>
        </p:txBody>
      </p:sp>
      <p:sp>
        <p:nvSpPr>
          <p:cNvPr id="10" name="Title 2">
            <a:extLst>
              <a:ext uri="{FF2B5EF4-FFF2-40B4-BE49-F238E27FC236}">
                <a16:creationId xmlns:a16="http://schemas.microsoft.com/office/drawing/2014/main" id="{6F38D60B-B542-4F6A-9E17-BBC9DBC7127D}"/>
              </a:ext>
            </a:extLst>
          </p:cNvPr>
          <p:cNvSpPr>
            <a:spLocks noGrp="1"/>
          </p:cNvSpPr>
          <p:nvPr>
            <p:ph type="title"/>
          </p:nvPr>
        </p:nvSpPr>
        <p:spPr>
          <a:xfrm>
            <a:off x="334434" y="188640"/>
            <a:ext cx="11523133" cy="693737"/>
          </a:xfrm>
        </p:spPr>
        <p:txBody>
          <a:bodyPr/>
          <a:lstStyle/>
          <a:p>
            <a:r>
              <a:rPr lang="da-DK" dirty="0" err="1"/>
              <a:t>Why</a:t>
            </a:r>
            <a:r>
              <a:rPr lang="da-DK" dirty="0"/>
              <a:t> more </a:t>
            </a:r>
            <a:r>
              <a:rPr lang="da-DK" dirty="0" err="1"/>
              <a:t>satellites</a:t>
            </a:r>
            <a:r>
              <a:rPr lang="da-DK" dirty="0"/>
              <a:t> for </a:t>
            </a:r>
            <a:r>
              <a:rPr lang="da-DK" dirty="0" err="1"/>
              <a:t>exploring</a:t>
            </a:r>
            <a:r>
              <a:rPr lang="da-DK" dirty="0"/>
              <a:t> </a:t>
            </a:r>
            <a:r>
              <a:rPr lang="da-DK" dirty="0" err="1"/>
              <a:t>Earth’s</a:t>
            </a:r>
            <a:r>
              <a:rPr lang="da-DK" dirty="0"/>
              <a:t> </a:t>
            </a:r>
            <a:r>
              <a:rPr lang="da-DK" dirty="0" err="1"/>
              <a:t>magnetic</a:t>
            </a:r>
            <a:r>
              <a:rPr lang="da-DK" dirty="0"/>
              <a:t> </a:t>
            </a:r>
            <a:r>
              <a:rPr lang="da-DK" dirty="0" err="1"/>
              <a:t>field</a:t>
            </a:r>
            <a:r>
              <a:rPr lang="da-DK" dirty="0"/>
              <a:t>?</a:t>
            </a:r>
          </a:p>
        </p:txBody>
      </p:sp>
      <p:pic>
        <p:nvPicPr>
          <p:cNvPr id="13" name="Picture 12">
            <a:extLst>
              <a:ext uri="{FF2B5EF4-FFF2-40B4-BE49-F238E27FC236}">
                <a16:creationId xmlns:a16="http://schemas.microsoft.com/office/drawing/2014/main" id="{A228C2E0-EC11-4D17-84C0-A9B86842A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48" y="1190322"/>
            <a:ext cx="7920558" cy="4098120"/>
          </a:xfrm>
          <a:prstGeom prst="rect">
            <a:avLst/>
          </a:prstGeom>
        </p:spPr>
      </p:pic>
      <p:pic>
        <p:nvPicPr>
          <p:cNvPr id="7" name="Picture 6">
            <a:extLst>
              <a:ext uri="{FF2B5EF4-FFF2-40B4-BE49-F238E27FC236}">
                <a16:creationId xmlns:a16="http://schemas.microsoft.com/office/drawing/2014/main" id="{16ECA526-4B56-48DB-A5B8-D47BDD6E8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846" y="1184381"/>
            <a:ext cx="7930656" cy="4103346"/>
          </a:xfrm>
          <a:prstGeom prst="rect">
            <a:avLst/>
          </a:prstGeom>
        </p:spPr>
      </p:pic>
      <p:sp>
        <p:nvSpPr>
          <p:cNvPr id="22" name="TextBox 21">
            <a:extLst>
              <a:ext uri="{FF2B5EF4-FFF2-40B4-BE49-F238E27FC236}">
                <a16:creationId xmlns:a16="http://schemas.microsoft.com/office/drawing/2014/main" id="{A3E3F896-D215-42F4-BA5D-495DACB0A539}"/>
              </a:ext>
            </a:extLst>
          </p:cNvPr>
          <p:cNvSpPr txBox="1"/>
          <p:nvPr/>
        </p:nvSpPr>
        <p:spPr>
          <a:xfrm>
            <a:off x="2839847" y="5437268"/>
            <a:ext cx="2968715" cy="307777"/>
          </a:xfrm>
          <a:prstGeom prst="rect">
            <a:avLst/>
          </a:prstGeom>
          <a:solidFill>
            <a:schemeClr val="bg1"/>
          </a:solidFill>
        </p:spPr>
        <p:txBody>
          <a:bodyPr wrap="square" rtlCol="0">
            <a:spAutoFit/>
          </a:bodyPr>
          <a:lstStyle/>
          <a:p>
            <a:r>
              <a:rPr lang="da-DK" sz="1400" dirty="0"/>
              <a:t>Swarm Alpha, 1 - 11 </a:t>
            </a:r>
            <a:r>
              <a:rPr lang="da-DK" sz="1400" dirty="0" err="1"/>
              <a:t>Aug</a:t>
            </a:r>
            <a:r>
              <a:rPr lang="da-DK" sz="1400" dirty="0"/>
              <a:t> 2018</a:t>
            </a:r>
          </a:p>
        </p:txBody>
      </p:sp>
    </p:spTree>
    <p:extLst>
      <p:ext uri="{BB962C8B-B14F-4D97-AF65-F5344CB8AC3E}">
        <p14:creationId xmlns:p14="http://schemas.microsoft.com/office/powerpoint/2010/main" val="193661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ChangeArrowheads="1"/>
          </p:cNvSpPr>
          <p:nvPr/>
        </p:nvSpPr>
        <p:spPr bwMode="auto">
          <a:xfrm>
            <a:off x="0" y="0"/>
            <a:ext cx="12192000" cy="6858000"/>
          </a:xfrm>
          <a:prstGeom prst="rect">
            <a:avLst/>
          </a:prstGeom>
          <a:solidFill>
            <a:srgbClr val="326596"/>
          </a:solidFill>
          <a:ln w="9525">
            <a:solidFill>
              <a:schemeClr val="tx1"/>
            </a:solidFill>
            <a:miter lim="800000"/>
            <a:headEnd type="none" w="sm" len="sm"/>
            <a:tailEnd type="none" w="sm" len="sm"/>
          </a:ln>
          <a:effectLst/>
          <a:extLst/>
        </p:spPr>
        <p:txBody>
          <a:bodyPr wrap="none" anchor="ctr"/>
          <a:lstStyle/>
          <a:p>
            <a:pPr algn="ctr">
              <a:spcBef>
                <a:spcPct val="0"/>
              </a:spcBef>
            </a:pPr>
            <a:endParaRPr lang="en-US" sz="1800">
              <a:latin typeface="Arial" charset="0"/>
            </a:endParaRPr>
          </a:p>
        </p:txBody>
      </p:sp>
      <p:pic>
        <p:nvPicPr>
          <p:cNvPr id="217091" name="Picture 3" descr="Swar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3095" y="12700"/>
            <a:ext cx="8107363" cy="6872288"/>
          </a:xfrm>
          <a:prstGeom prst="rect">
            <a:avLst/>
          </a:prstGeom>
          <a:solidFill>
            <a:srgbClr val="336699">
              <a:alpha val="74001"/>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59ABDEEA-7B44-4681-8C27-EF9340647B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5047"/>
          <a:stretch/>
        </p:blipFill>
        <p:spPr>
          <a:xfrm>
            <a:off x="8670550" y="428017"/>
            <a:ext cx="2666195" cy="1809345"/>
          </a:xfrm>
          <a:prstGeom prst="rect">
            <a:avLst/>
          </a:prstGeom>
        </p:spPr>
      </p:pic>
      <p:pic>
        <p:nvPicPr>
          <p:cNvPr id="5" name="Picture 4">
            <a:extLst>
              <a:ext uri="{FF2B5EF4-FFF2-40B4-BE49-F238E27FC236}">
                <a16:creationId xmlns:a16="http://schemas.microsoft.com/office/drawing/2014/main" id="{77D065F4-B624-4D30-85FF-449655938B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5047"/>
          <a:stretch/>
        </p:blipFill>
        <p:spPr>
          <a:xfrm>
            <a:off x="616047" y="428017"/>
            <a:ext cx="1748795" cy="1186775"/>
          </a:xfrm>
          <a:prstGeom prst="rect">
            <a:avLst/>
          </a:prstGeom>
        </p:spPr>
      </p:pic>
      <p:pic>
        <p:nvPicPr>
          <p:cNvPr id="6" name="Picture 5">
            <a:extLst>
              <a:ext uri="{FF2B5EF4-FFF2-40B4-BE49-F238E27FC236}">
                <a16:creationId xmlns:a16="http://schemas.microsoft.com/office/drawing/2014/main" id="{E4FB7F50-92B3-48CA-A7A6-4125792959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5047"/>
          <a:stretch/>
        </p:blipFill>
        <p:spPr>
          <a:xfrm>
            <a:off x="2486137" y="5447177"/>
            <a:ext cx="1399220" cy="949545"/>
          </a:xfrm>
          <a:prstGeom prst="rect">
            <a:avLst/>
          </a:prstGeom>
        </p:spPr>
      </p:pic>
      <p:pic>
        <p:nvPicPr>
          <p:cNvPr id="7" name="Picture 6">
            <a:extLst>
              <a:ext uri="{FF2B5EF4-FFF2-40B4-BE49-F238E27FC236}">
                <a16:creationId xmlns:a16="http://schemas.microsoft.com/office/drawing/2014/main" id="{7B76B16C-7257-414A-BCC0-E70CF3C3D1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5047"/>
          <a:stretch/>
        </p:blipFill>
        <p:spPr>
          <a:xfrm>
            <a:off x="10098905" y="3861048"/>
            <a:ext cx="1399220" cy="949545"/>
          </a:xfrm>
          <a:prstGeom prst="rect">
            <a:avLst/>
          </a:prstGeom>
        </p:spPr>
      </p:pic>
    </p:spTree>
    <p:extLst>
      <p:ext uri="{BB962C8B-B14F-4D97-AF65-F5344CB8AC3E}">
        <p14:creationId xmlns:p14="http://schemas.microsoft.com/office/powerpoint/2010/main" val="3838294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withEffect">
                                  <p:stCondLst>
                                    <p:cond delay="0"/>
                                  </p:stCondLst>
                                  <p:childTnLst>
                                    <p:set>
                                      <p:cBhvr>
                                        <p:cTn id="6" dur="1" fill="hold">
                                          <p:stCondLst>
                                            <p:cond delay="0"/>
                                          </p:stCondLst>
                                        </p:cTn>
                                        <p:tgtEl>
                                          <p:spTgt spid="217091"/>
                                        </p:tgtEl>
                                        <p:attrNameLst>
                                          <p:attrName>style.visibility</p:attrName>
                                        </p:attrNameLst>
                                      </p:cBhvr>
                                      <p:to>
                                        <p:strVal val="visible"/>
                                      </p:to>
                                    </p:set>
                                    <p:animEffect transition="in" filter="fade">
                                      <p:cBhvr>
                                        <p:cTn id="7" dur="3000"/>
                                        <p:tgtEl>
                                          <p:spTgt spid="217091"/>
                                        </p:tgtEl>
                                      </p:cBhvr>
                                    </p:animEffect>
                                    <p:anim calcmode="lin" valueType="num">
                                      <p:cBhvr>
                                        <p:cTn id="8" dur="3000" fill="hold"/>
                                        <p:tgtEl>
                                          <p:spTgt spid="217091"/>
                                        </p:tgtEl>
                                        <p:attrNameLst>
                                          <p:attrName>style.rotation</p:attrName>
                                        </p:attrNameLst>
                                      </p:cBhvr>
                                      <p:tavLst>
                                        <p:tav tm="0">
                                          <p:val>
                                            <p:fltVal val="720"/>
                                          </p:val>
                                        </p:tav>
                                        <p:tav tm="100000">
                                          <p:val>
                                            <p:fltVal val="0"/>
                                          </p:val>
                                        </p:tav>
                                      </p:tavLst>
                                    </p:anim>
                                    <p:anim calcmode="lin" valueType="num">
                                      <p:cBhvr>
                                        <p:cTn id="9" dur="3000" fill="hold"/>
                                        <p:tgtEl>
                                          <p:spTgt spid="217091"/>
                                        </p:tgtEl>
                                        <p:attrNameLst>
                                          <p:attrName>ppt_h</p:attrName>
                                        </p:attrNameLst>
                                      </p:cBhvr>
                                      <p:tavLst>
                                        <p:tav tm="0">
                                          <p:val>
                                            <p:fltVal val="0"/>
                                          </p:val>
                                        </p:tav>
                                        <p:tav tm="100000">
                                          <p:val>
                                            <p:strVal val="#ppt_h"/>
                                          </p:val>
                                        </p:tav>
                                      </p:tavLst>
                                    </p:anim>
                                    <p:anim calcmode="lin" valueType="num">
                                      <p:cBhvr>
                                        <p:cTn id="10" dur="3000" fill="hold"/>
                                        <p:tgtEl>
                                          <p:spTgt spid="217091"/>
                                        </p:tgtEl>
                                        <p:attrNameLst>
                                          <p:attrName>ppt_w</p:attrName>
                                        </p:attrNameLst>
                                      </p:cBhvr>
                                      <p:tavLst>
                                        <p:tav tm="0">
                                          <p:val>
                                            <p:fltVal val="0"/>
                                          </p:val>
                                        </p:tav>
                                        <p:tav tm="100000">
                                          <p:val>
                                            <p:strVal val="#ppt_w"/>
                                          </p:val>
                                        </p:tav>
                                      </p:tavLst>
                                    </p:anim>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4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5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159896" y="2564904"/>
            <a:ext cx="6865224" cy="4086251"/>
            <a:chOff x="5159896" y="2583109"/>
            <a:chExt cx="6865224" cy="4086251"/>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6120" y="2876978"/>
              <a:ext cx="4716228" cy="3792382"/>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37150"/>
            <a:stretch/>
          </p:blipFill>
          <p:spPr>
            <a:xfrm>
              <a:off x="6096000" y="3168353"/>
              <a:ext cx="1754538" cy="1152128"/>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37150"/>
            <a:stretch/>
          </p:blipFill>
          <p:spPr>
            <a:xfrm>
              <a:off x="5159896" y="4320481"/>
              <a:ext cx="1754538" cy="1152128"/>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37150"/>
            <a:stretch/>
          </p:blipFill>
          <p:spPr>
            <a:xfrm>
              <a:off x="10710807" y="4138355"/>
              <a:ext cx="1154623" cy="758190"/>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b="37150"/>
            <a:stretch/>
          </p:blipFill>
          <p:spPr>
            <a:xfrm>
              <a:off x="7477325" y="4161327"/>
              <a:ext cx="746426" cy="490145"/>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b="37150"/>
            <a:stretch/>
          </p:blipFill>
          <p:spPr>
            <a:xfrm>
              <a:off x="11169408" y="3106229"/>
              <a:ext cx="855712" cy="561908"/>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22963" r="14438" b="64558"/>
            <a:stretch/>
          </p:blipFill>
          <p:spPr>
            <a:xfrm>
              <a:off x="8380065" y="4243335"/>
              <a:ext cx="1370676" cy="624029"/>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22963" r="14438" b="64558"/>
            <a:stretch/>
          </p:blipFill>
          <p:spPr>
            <a:xfrm>
              <a:off x="7683244" y="2583109"/>
              <a:ext cx="1370676" cy="624029"/>
            </a:xfrm>
            <a:prstGeom prst="rect">
              <a:avLst/>
            </a:prstGeom>
          </p:spPr>
        </p:pic>
      </p:grpSp>
      <p:sp>
        <p:nvSpPr>
          <p:cNvPr id="2" name="Title 1"/>
          <p:cNvSpPr>
            <a:spLocks noGrp="1"/>
          </p:cNvSpPr>
          <p:nvPr>
            <p:ph type="title"/>
          </p:nvPr>
        </p:nvSpPr>
        <p:spPr>
          <a:xfrm>
            <a:off x="272116" y="836712"/>
            <a:ext cx="11647768" cy="693737"/>
          </a:xfrm>
        </p:spPr>
        <p:txBody>
          <a:bodyPr/>
          <a:lstStyle/>
          <a:p>
            <a:r>
              <a:rPr lang="en-GB" sz="2400" b="0" dirty="0">
                <a:solidFill>
                  <a:schemeClr val="tx1"/>
                </a:solidFill>
              </a:rPr>
              <a:t>Most satellites carry magnetometer for navigational purposes</a:t>
            </a:r>
            <a:br>
              <a:rPr lang="en-GB" sz="2400" b="0" dirty="0">
                <a:solidFill>
                  <a:schemeClr val="tx1"/>
                </a:solidFill>
              </a:rPr>
            </a:br>
            <a:r>
              <a:rPr lang="en-GB" sz="2400" b="0" dirty="0">
                <a:solidFill>
                  <a:schemeClr val="tx1"/>
                </a:solidFill>
              </a:rPr>
              <a:t>as part of their AOCS (Attitude and Orbit Control System)</a:t>
            </a:r>
            <a:br>
              <a:rPr lang="en-GB" sz="2400" b="0" dirty="0">
                <a:solidFill>
                  <a:schemeClr val="tx1"/>
                </a:solidFill>
              </a:rPr>
            </a:br>
            <a:br>
              <a:rPr lang="en-GB" sz="2400" b="0" dirty="0">
                <a:solidFill>
                  <a:schemeClr val="tx1"/>
                </a:solidFill>
              </a:rPr>
            </a:br>
            <a:r>
              <a:rPr lang="en-GB" sz="2400" b="0" dirty="0">
                <a:solidFill>
                  <a:schemeClr val="tx1"/>
                </a:solidFill>
              </a:rPr>
              <a:t>The data of these AOCS magnetometers have scientific value</a:t>
            </a:r>
            <a:br>
              <a:rPr lang="en-GB" sz="2400" b="0" dirty="0">
                <a:solidFill>
                  <a:schemeClr val="tx1"/>
                </a:solidFill>
              </a:rPr>
            </a:br>
            <a:r>
              <a:rPr lang="en-GB" sz="2400" b="0" dirty="0">
                <a:solidFill>
                  <a:schemeClr val="tx1"/>
                </a:solidFill>
              </a:rPr>
              <a:t>but data calibration is essential</a:t>
            </a:r>
            <a:br>
              <a:rPr lang="en-GB" dirty="0">
                <a:solidFill>
                  <a:srgbClr val="C00000"/>
                </a:solidFill>
                <a:latin typeface="Comic Sans MS" panose="030F0702030302020204" pitchFamily="66" charset="0"/>
              </a:rPr>
            </a:br>
            <a:br>
              <a:rPr lang="en-GB" dirty="0">
                <a:solidFill>
                  <a:srgbClr val="C00000"/>
                </a:solidFill>
                <a:latin typeface="Comic Sans MS" panose="030F0702030302020204" pitchFamily="66" charset="0"/>
              </a:rPr>
            </a:br>
            <a:br>
              <a:rPr lang="en-GB" dirty="0">
                <a:solidFill>
                  <a:srgbClr val="C00000"/>
                </a:solidFill>
                <a:latin typeface="Comic Sans MS" panose="030F0702030302020204" pitchFamily="66" charset="0"/>
              </a:rPr>
            </a:br>
            <a:br>
              <a:rPr lang="en-GB" dirty="0">
                <a:solidFill>
                  <a:srgbClr val="C00000"/>
                </a:solidFill>
                <a:latin typeface="Comic Sans MS" panose="030F0702030302020204" pitchFamily="66" charset="0"/>
              </a:rPr>
            </a:br>
            <a:r>
              <a:rPr lang="en-GB" sz="2700" dirty="0">
                <a:solidFill>
                  <a:srgbClr val="C00000"/>
                </a:solidFill>
                <a:latin typeface="Comic Sans MS" panose="030F0702030302020204" pitchFamily="66" charset="0"/>
              </a:rPr>
              <a:t>Towards a true swarm of satellites …</a:t>
            </a:r>
          </a:p>
        </p:txBody>
      </p:sp>
    </p:spTree>
    <p:extLst>
      <p:ext uri="{BB962C8B-B14F-4D97-AF65-F5344CB8AC3E}">
        <p14:creationId xmlns:p14="http://schemas.microsoft.com/office/powerpoint/2010/main" val="3179442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6C8388-0744-472B-8650-2AD43AB7E3E4}"/>
              </a:ext>
            </a:extLst>
          </p:cNvPr>
          <p:cNvSpPr>
            <a:spLocks noGrp="1"/>
          </p:cNvSpPr>
          <p:nvPr>
            <p:ph type="title"/>
          </p:nvPr>
        </p:nvSpPr>
        <p:spPr/>
        <p:txBody>
          <a:bodyPr/>
          <a:lstStyle/>
          <a:p>
            <a:r>
              <a:rPr lang="da-DK" dirty="0" err="1"/>
              <a:t>Why</a:t>
            </a:r>
            <a:r>
              <a:rPr lang="da-DK" dirty="0"/>
              <a:t> more </a:t>
            </a:r>
            <a:r>
              <a:rPr lang="da-DK" dirty="0" err="1"/>
              <a:t>satellites</a:t>
            </a:r>
            <a:r>
              <a:rPr lang="da-DK" dirty="0"/>
              <a:t> for </a:t>
            </a:r>
            <a:r>
              <a:rPr lang="da-DK" dirty="0" err="1"/>
              <a:t>exploring</a:t>
            </a:r>
            <a:r>
              <a:rPr lang="da-DK" dirty="0"/>
              <a:t> </a:t>
            </a:r>
            <a:r>
              <a:rPr lang="da-DK" dirty="0" err="1"/>
              <a:t>Earth’s</a:t>
            </a:r>
            <a:r>
              <a:rPr lang="da-DK" dirty="0"/>
              <a:t> </a:t>
            </a:r>
            <a:r>
              <a:rPr lang="da-DK" dirty="0" err="1"/>
              <a:t>magnetic</a:t>
            </a:r>
            <a:r>
              <a:rPr lang="da-DK" dirty="0"/>
              <a:t> </a:t>
            </a:r>
            <a:r>
              <a:rPr lang="da-DK" dirty="0" err="1"/>
              <a:t>field</a:t>
            </a:r>
            <a:r>
              <a:rPr lang="da-DK" dirty="0"/>
              <a:t>?</a:t>
            </a:r>
          </a:p>
        </p:txBody>
      </p:sp>
      <p:sp>
        <p:nvSpPr>
          <p:cNvPr id="8" name="TextBox 7">
            <a:extLst>
              <a:ext uri="{FF2B5EF4-FFF2-40B4-BE49-F238E27FC236}">
                <a16:creationId xmlns:a16="http://schemas.microsoft.com/office/drawing/2014/main" id="{27BA2345-5FB6-4432-A0AD-B40F17512681}"/>
              </a:ext>
            </a:extLst>
          </p:cNvPr>
          <p:cNvSpPr txBox="1"/>
          <p:nvPr/>
        </p:nvSpPr>
        <p:spPr>
          <a:xfrm>
            <a:off x="8024050" y="908720"/>
            <a:ext cx="4048614" cy="2523768"/>
          </a:xfrm>
          <a:prstGeom prst="rect">
            <a:avLst/>
          </a:prstGeom>
          <a:noFill/>
        </p:spPr>
        <p:txBody>
          <a:bodyPr wrap="square" rtlCol="0">
            <a:spAutoFit/>
          </a:bodyPr>
          <a:lstStyle/>
          <a:p>
            <a:r>
              <a:rPr lang="en-US" sz="2000" dirty="0"/>
              <a:t>No high-precision magnetic field data are available in the gap between CHAMP and Swarm</a:t>
            </a:r>
            <a:br>
              <a:rPr lang="en-US" sz="2000" dirty="0"/>
            </a:br>
            <a:r>
              <a:rPr lang="en-US" sz="1800" dirty="0"/>
              <a:t>(Oct 2010 and Nov 2013)</a:t>
            </a:r>
          </a:p>
          <a:p>
            <a:endParaRPr lang="en-US" sz="2000" dirty="0"/>
          </a:p>
          <a:p>
            <a:r>
              <a:rPr lang="en-US" sz="2000" dirty="0"/>
              <a:t>CryoSat-2 and GRACE help to fill this gap, for improved study of the dynamics of Earth’s core field</a:t>
            </a:r>
          </a:p>
        </p:txBody>
      </p:sp>
      <p:pic>
        <p:nvPicPr>
          <p:cNvPr id="6" name="Picture 5">
            <a:extLst>
              <a:ext uri="{FF2B5EF4-FFF2-40B4-BE49-F238E27FC236}">
                <a16:creationId xmlns:a16="http://schemas.microsoft.com/office/drawing/2014/main" id="{8EF9922D-C601-47E2-8B29-5714E45613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344" y="881661"/>
            <a:ext cx="7780154" cy="5365461"/>
          </a:xfrm>
          <a:prstGeom prst="rect">
            <a:avLst/>
          </a:prstGeom>
        </p:spPr>
      </p:pic>
    </p:spTree>
    <p:extLst>
      <p:ext uri="{BB962C8B-B14F-4D97-AF65-F5344CB8AC3E}">
        <p14:creationId xmlns:p14="http://schemas.microsoft.com/office/powerpoint/2010/main" val="428918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6C8388-0744-472B-8650-2AD43AB7E3E4}"/>
              </a:ext>
            </a:extLst>
          </p:cNvPr>
          <p:cNvSpPr>
            <a:spLocks noGrp="1"/>
          </p:cNvSpPr>
          <p:nvPr>
            <p:ph type="title"/>
          </p:nvPr>
        </p:nvSpPr>
        <p:spPr/>
        <p:txBody>
          <a:bodyPr/>
          <a:lstStyle/>
          <a:p>
            <a:r>
              <a:rPr lang="da-DK" dirty="0" err="1"/>
              <a:t>Why</a:t>
            </a:r>
            <a:r>
              <a:rPr lang="da-DK" dirty="0"/>
              <a:t> more </a:t>
            </a:r>
            <a:r>
              <a:rPr lang="da-DK" dirty="0" err="1"/>
              <a:t>satellites</a:t>
            </a:r>
            <a:r>
              <a:rPr lang="da-DK" dirty="0"/>
              <a:t> for </a:t>
            </a:r>
            <a:r>
              <a:rPr lang="da-DK" dirty="0" err="1"/>
              <a:t>exploring</a:t>
            </a:r>
            <a:r>
              <a:rPr lang="da-DK" dirty="0"/>
              <a:t> </a:t>
            </a:r>
            <a:r>
              <a:rPr lang="da-DK" dirty="0" err="1"/>
              <a:t>Earth’s</a:t>
            </a:r>
            <a:r>
              <a:rPr lang="da-DK" dirty="0"/>
              <a:t> </a:t>
            </a:r>
            <a:r>
              <a:rPr lang="da-DK" dirty="0" err="1"/>
              <a:t>magnetic</a:t>
            </a:r>
            <a:r>
              <a:rPr lang="da-DK" dirty="0"/>
              <a:t> </a:t>
            </a:r>
            <a:r>
              <a:rPr lang="da-DK" dirty="0" err="1"/>
              <a:t>field</a:t>
            </a:r>
            <a:r>
              <a:rPr lang="da-DK" dirty="0"/>
              <a:t>?</a:t>
            </a:r>
          </a:p>
        </p:txBody>
      </p:sp>
      <p:sp>
        <p:nvSpPr>
          <p:cNvPr id="8" name="TextBox 7">
            <a:extLst>
              <a:ext uri="{FF2B5EF4-FFF2-40B4-BE49-F238E27FC236}">
                <a16:creationId xmlns:a16="http://schemas.microsoft.com/office/drawing/2014/main" id="{27BA2345-5FB6-4432-A0AD-B40F17512681}"/>
              </a:ext>
            </a:extLst>
          </p:cNvPr>
          <p:cNvSpPr txBox="1"/>
          <p:nvPr/>
        </p:nvSpPr>
        <p:spPr>
          <a:xfrm>
            <a:off x="8028494" y="908720"/>
            <a:ext cx="3979896" cy="4062651"/>
          </a:xfrm>
          <a:prstGeom prst="rect">
            <a:avLst/>
          </a:prstGeom>
          <a:noFill/>
        </p:spPr>
        <p:txBody>
          <a:bodyPr wrap="square" rtlCol="0">
            <a:spAutoFit/>
          </a:bodyPr>
          <a:lstStyle/>
          <a:p>
            <a:r>
              <a:rPr lang="en-US" sz="2000" dirty="0">
                <a:solidFill>
                  <a:schemeClr val="bg2">
                    <a:lumMod val="60000"/>
                    <a:lumOff val="40000"/>
                  </a:schemeClr>
                </a:solidFill>
              </a:rPr>
              <a:t>No high-precision magnetic field data are available in the gap between CHAMP and Swarm</a:t>
            </a:r>
            <a:br>
              <a:rPr lang="en-US" sz="2000" dirty="0">
                <a:solidFill>
                  <a:schemeClr val="bg2">
                    <a:lumMod val="60000"/>
                    <a:lumOff val="40000"/>
                  </a:schemeClr>
                </a:solidFill>
              </a:rPr>
            </a:br>
            <a:r>
              <a:rPr lang="en-US" sz="1800" dirty="0">
                <a:solidFill>
                  <a:schemeClr val="bg2">
                    <a:lumMod val="60000"/>
                    <a:lumOff val="40000"/>
                  </a:schemeClr>
                </a:solidFill>
              </a:rPr>
              <a:t>(Oct 2010 and Nov 2013)</a:t>
            </a:r>
          </a:p>
          <a:p>
            <a:endParaRPr lang="en-US" sz="2000" dirty="0">
              <a:solidFill>
                <a:schemeClr val="bg2">
                  <a:lumMod val="60000"/>
                  <a:lumOff val="40000"/>
                </a:schemeClr>
              </a:solidFill>
            </a:endParaRPr>
          </a:p>
          <a:p>
            <a:r>
              <a:rPr lang="en-US" sz="2000" dirty="0">
                <a:solidFill>
                  <a:schemeClr val="bg2">
                    <a:lumMod val="60000"/>
                    <a:lumOff val="40000"/>
                  </a:schemeClr>
                </a:solidFill>
              </a:rPr>
              <a:t>CryoSat-2 and GRACE help to fill this gap, for improved study of the dynamics of Earth’s core field</a:t>
            </a:r>
          </a:p>
          <a:p>
            <a:endParaRPr lang="en-US" sz="2000" dirty="0"/>
          </a:p>
          <a:p>
            <a:r>
              <a:rPr lang="en-US" sz="2000" dirty="0"/>
              <a:t>Swarm, GRACE-FO and CSES provide simultaneous data for improved time-space separation of external sources</a:t>
            </a:r>
          </a:p>
        </p:txBody>
      </p:sp>
      <p:pic>
        <p:nvPicPr>
          <p:cNvPr id="6" name="Picture 5">
            <a:extLst>
              <a:ext uri="{FF2B5EF4-FFF2-40B4-BE49-F238E27FC236}">
                <a16:creationId xmlns:a16="http://schemas.microsoft.com/office/drawing/2014/main" id="{C2ECED88-BE15-44C2-AAF2-510768D22E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991" y="883573"/>
            <a:ext cx="7782505" cy="5365461"/>
          </a:xfrm>
          <a:prstGeom prst="rect">
            <a:avLst/>
          </a:prstGeom>
        </p:spPr>
      </p:pic>
    </p:spTree>
    <p:extLst>
      <p:ext uri="{BB962C8B-B14F-4D97-AF65-F5344CB8AC3E}">
        <p14:creationId xmlns:p14="http://schemas.microsoft.com/office/powerpoint/2010/main" val="650102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577467-00D6-4F3E-9100-B1238649C339}"/>
              </a:ext>
            </a:extLst>
          </p:cNvPr>
          <p:cNvSpPr>
            <a:spLocks noGrp="1"/>
          </p:cNvSpPr>
          <p:nvPr>
            <p:ph type="title"/>
          </p:nvPr>
        </p:nvSpPr>
        <p:spPr>
          <a:xfrm>
            <a:off x="216425" y="167957"/>
            <a:ext cx="10108850" cy="563779"/>
          </a:xfrm>
        </p:spPr>
        <p:txBody>
          <a:bodyPr>
            <a:normAutofit/>
          </a:bodyPr>
          <a:lstStyle/>
          <a:p>
            <a:r>
              <a:rPr lang="en-GB" sz="2500" dirty="0"/>
              <a:t>Local Time evolution of Swarm, CryoSat-2 and GRACE</a:t>
            </a:r>
            <a:endParaRPr lang="da-DK" sz="2500" dirty="0"/>
          </a:p>
        </p:txBody>
      </p:sp>
      <p:pic>
        <p:nvPicPr>
          <p:cNvPr id="7" name="orbit_LT_GR">
            <a:hlinkClick r:id="" action="ppaction://media"/>
            <a:extLst>
              <a:ext uri="{FF2B5EF4-FFF2-40B4-BE49-F238E27FC236}">
                <a16:creationId xmlns:a16="http://schemas.microsoft.com/office/drawing/2014/main" id="{5E9A12CF-B4BE-445D-BF4B-675171FFD2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477" y="1122336"/>
            <a:ext cx="5354663" cy="5354664"/>
          </a:xfrm>
          <a:prstGeom prst="rect">
            <a:avLst/>
          </a:prstGeom>
        </p:spPr>
      </p:pic>
      <p:sp>
        <p:nvSpPr>
          <p:cNvPr id="8" name="TextBox 7">
            <a:extLst>
              <a:ext uri="{FF2B5EF4-FFF2-40B4-BE49-F238E27FC236}">
                <a16:creationId xmlns:a16="http://schemas.microsoft.com/office/drawing/2014/main" id="{FCF92CE6-E47C-4275-82F1-86F1E6F3C4E5}"/>
              </a:ext>
            </a:extLst>
          </p:cNvPr>
          <p:cNvSpPr txBox="1"/>
          <p:nvPr/>
        </p:nvSpPr>
        <p:spPr>
          <a:xfrm>
            <a:off x="6240016" y="1052736"/>
            <a:ext cx="5482084" cy="4678204"/>
          </a:xfrm>
          <a:prstGeom prst="rect">
            <a:avLst/>
          </a:prstGeom>
          <a:noFill/>
        </p:spPr>
        <p:txBody>
          <a:bodyPr wrap="square" rtlCol="0">
            <a:spAutoFit/>
          </a:bodyPr>
          <a:lstStyle/>
          <a:p>
            <a:r>
              <a:rPr lang="en-GB" sz="2000" kern="0" dirty="0">
                <a:solidFill>
                  <a:srgbClr val="0B6DC5"/>
                </a:solidFill>
              </a:rPr>
              <a:t>Swarm A/C</a:t>
            </a:r>
            <a:br>
              <a:rPr lang="en-GB" sz="2000" kern="0" dirty="0"/>
            </a:br>
            <a:r>
              <a:rPr lang="en-GB" sz="1800" kern="0" dirty="0"/>
              <a:t>change in LT of 2.73 hrs/month</a:t>
            </a:r>
            <a:br>
              <a:rPr lang="en-GB" sz="1800" kern="0" dirty="0"/>
            </a:br>
            <a:r>
              <a:rPr lang="en-GB" sz="1800" kern="0" dirty="0"/>
              <a:t>all LT in 4.4 months</a:t>
            </a:r>
          </a:p>
          <a:p>
            <a:endParaRPr lang="en-GB" sz="2000" kern="0" dirty="0"/>
          </a:p>
          <a:p>
            <a:r>
              <a:rPr lang="en-GB" sz="2000" kern="0" dirty="0">
                <a:solidFill>
                  <a:srgbClr val="E7601A"/>
                </a:solidFill>
              </a:rPr>
              <a:t>Swarm B</a:t>
            </a:r>
            <a:br>
              <a:rPr lang="en-GB" sz="2000" kern="0" dirty="0"/>
            </a:br>
            <a:r>
              <a:rPr lang="en-GB" sz="1800" kern="0" dirty="0"/>
              <a:t>change in LT of 2.61 hrs/month</a:t>
            </a:r>
            <a:br>
              <a:rPr lang="en-GB" sz="1800" kern="0" dirty="0"/>
            </a:br>
            <a:r>
              <a:rPr lang="en-GB" sz="1800" kern="0" dirty="0"/>
              <a:t>all LT in 4.6 months</a:t>
            </a:r>
          </a:p>
          <a:p>
            <a:endParaRPr lang="en-GB" sz="1800" kern="0" dirty="0"/>
          </a:p>
          <a:p>
            <a:r>
              <a:rPr lang="en-GB" sz="2000" kern="0" dirty="0">
                <a:solidFill>
                  <a:srgbClr val="ECB241"/>
                </a:solidFill>
              </a:rPr>
              <a:t>CryoSat-2</a:t>
            </a:r>
            <a:br>
              <a:rPr lang="en-GB" sz="2000" kern="0" dirty="0"/>
            </a:br>
            <a:r>
              <a:rPr lang="en-GB" sz="1800" kern="0" dirty="0"/>
              <a:t>change in LT of 1.51 hrs/month</a:t>
            </a:r>
            <a:br>
              <a:rPr lang="en-GB" sz="1800" kern="0" dirty="0"/>
            </a:br>
            <a:r>
              <a:rPr lang="en-GB" sz="1800" kern="0" dirty="0"/>
              <a:t>all LT in 8.0 months</a:t>
            </a:r>
          </a:p>
          <a:p>
            <a:endParaRPr lang="da-DK" sz="1800" kern="0" dirty="0"/>
          </a:p>
          <a:p>
            <a:r>
              <a:rPr lang="en-GB" sz="2000" kern="0" dirty="0">
                <a:solidFill>
                  <a:srgbClr val="7E488A"/>
                </a:solidFill>
              </a:rPr>
              <a:t>GRACE A/B</a:t>
            </a:r>
            <a:br>
              <a:rPr lang="en-GB" sz="2000" kern="0" dirty="0"/>
            </a:br>
            <a:r>
              <a:rPr lang="en-GB" sz="1800" kern="0" dirty="0"/>
              <a:t>change in LT of 2.24 hrs/month</a:t>
            </a:r>
            <a:br>
              <a:rPr lang="en-GB" sz="1800" kern="0" dirty="0"/>
            </a:br>
            <a:r>
              <a:rPr lang="en-GB" sz="1800" kern="0" dirty="0"/>
              <a:t>all LT in 5.3 months</a:t>
            </a:r>
          </a:p>
          <a:p>
            <a:endParaRPr lang="da-DK" sz="1800" kern="0" dirty="0"/>
          </a:p>
        </p:txBody>
      </p:sp>
    </p:spTree>
    <p:extLst>
      <p:ext uri="{BB962C8B-B14F-4D97-AF65-F5344CB8AC3E}">
        <p14:creationId xmlns:p14="http://schemas.microsoft.com/office/powerpoint/2010/main" val="273463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577467-00D6-4F3E-9100-B1238649C339}"/>
              </a:ext>
            </a:extLst>
          </p:cNvPr>
          <p:cNvSpPr>
            <a:spLocks noGrp="1"/>
          </p:cNvSpPr>
          <p:nvPr>
            <p:ph type="title"/>
          </p:nvPr>
        </p:nvSpPr>
        <p:spPr>
          <a:xfrm>
            <a:off x="216424" y="167957"/>
            <a:ext cx="10848127" cy="563779"/>
          </a:xfrm>
        </p:spPr>
        <p:txBody>
          <a:bodyPr>
            <a:normAutofit fontScale="90000"/>
          </a:bodyPr>
          <a:lstStyle/>
          <a:p>
            <a:r>
              <a:rPr lang="en-GB" dirty="0"/>
              <a:t>Local Time evolution of Swarm, CryoSat-2, GRACE-FO and CSES</a:t>
            </a:r>
            <a:endParaRPr lang="da-DK" dirty="0"/>
          </a:p>
        </p:txBody>
      </p:sp>
      <p:sp>
        <p:nvSpPr>
          <p:cNvPr id="5" name="TextBox 4">
            <a:extLst>
              <a:ext uri="{FF2B5EF4-FFF2-40B4-BE49-F238E27FC236}">
                <a16:creationId xmlns:a16="http://schemas.microsoft.com/office/drawing/2014/main" id="{F9E57114-E495-4F03-B687-A33FEBBF677B}"/>
              </a:ext>
            </a:extLst>
          </p:cNvPr>
          <p:cNvSpPr txBox="1"/>
          <p:nvPr/>
        </p:nvSpPr>
        <p:spPr>
          <a:xfrm>
            <a:off x="6240016" y="1052736"/>
            <a:ext cx="5482084" cy="5262979"/>
          </a:xfrm>
          <a:prstGeom prst="rect">
            <a:avLst/>
          </a:prstGeom>
          <a:noFill/>
        </p:spPr>
        <p:txBody>
          <a:bodyPr wrap="square" rtlCol="0">
            <a:spAutoFit/>
          </a:bodyPr>
          <a:lstStyle/>
          <a:p>
            <a:r>
              <a:rPr lang="en-GB" sz="2000" kern="0" dirty="0">
                <a:solidFill>
                  <a:srgbClr val="0B6DC5"/>
                </a:solidFill>
              </a:rPr>
              <a:t>Swarm A/C</a:t>
            </a:r>
            <a:br>
              <a:rPr lang="en-GB" sz="2000" kern="0" dirty="0"/>
            </a:br>
            <a:r>
              <a:rPr lang="en-GB" sz="1800" kern="0" dirty="0"/>
              <a:t>change in LT of 2.73 hrs/month</a:t>
            </a:r>
            <a:br>
              <a:rPr lang="en-GB" sz="1800" kern="0" dirty="0"/>
            </a:br>
            <a:r>
              <a:rPr lang="en-GB" sz="1800" kern="0" dirty="0"/>
              <a:t>all LT in 4.4 months</a:t>
            </a:r>
          </a:p>
          <a:p>
            <a:endParaRPr lang="en-GB" sz="2000" kern="0" dirty="0"/>
          </a:p>
          <a:p>
            <a:r>
              <a:rPr lang="en-GB" sz="2000" kern="0" dirty="0">
                <a:solidFill>
                  <a:srgbClr val="E7601A"/>
                </a:solidFill>
              </a:rPr>
              <a:t>Swarm B</a:t>
            </a:r>
            <a:br>
              <a:rPr lang="en-GB" sz="2000" kern="0" dirty="0"/>
            </a:br>
            <a:r>
              <a:rPr lang="en-GB" sz="1800" kern="0" dirty="0"/>
              <a:t>change in LT of 2.61 hrs/month</a:t>
            </a:r>
            <a:br>
              <a:rPr lang="en-GB" sz="1800" kern="0" dirty="0"/>
            </a:br>
            <a:r>
              <a:rPr lang="en-GB" sz="1800" kern="0" dirty="0"/>
              <a:t>all LT in 4.6 months</a:t>
            </a:r>
          </a:p>
          <a:p>
            <a:endParaRPr lang="en-GB" sz="1800" kern="0" dirty="0"/>
          </a:p>
          <a:p>
            <a:r>
              <a:rPr lang="en-GB" sz="2000" kern="0" dirty="0">
                <a:solidFill>
                  <a:srgbClr val="ECB241"/>
                </a:solidFill>
              </a:rPr>
              <a:t>CryoSat-2</a:t>
            </a:r>
            <a:br>
              <a:rPr lang="en-GB" sz="2000" kern="0" dirty="0"/>
            </a:br>
            <a:r>
              <a:rPr lang="en-GB" sz="1800" kern="0" dirty="0"/>
              <a:t>change in LT of 1.50 hrs/month</a:t>
            </a:r>
            <a:br>
              <a:rPr lang="en-GB" sz="1800" kern="0" dirty="0"/>
            </a:br>
            <a:r>
              <a:rPr lang="en-GB" sz="1800" kern="0" dirty="0"/>
              <a:t>all LT in 8.0 months</a:t>
            </a:r>
          </a:p>
          <a:p>
            <a:endParaRPr lang="da-DK" sz="1800" kern="0" dirty="0"/>
          </a:p>
          <a:p>
            <a:r>
              <a:rPr lang="en-GB" sz="2000" kern="0" dirty="0">
                <a:solidFill>
                  <a:srgbClr val="7E488A"/>
                </a:solidFill>
              </a:rPr>
              <a:t>GRACE-FO A/B</a:t>
            </a:r>
            <a:br>
              <a:rPr lang="en-GB" sz="2000" kern="0" dirty="0"/>
            </a:br>
            <a:r>
              <a:rPr lang="en-GB" sz="1800" kern="0" dirty="0"/>
              <a:t>change in LT of 0.59 hrs/month</a:t>
            </a:r>
            <a:br>
              <a:rPr lang="en-GB" sz="1800" kern="0" dirty="0"/>
            </a:br>
            <a:r>
              <a:rPr lang="en-GB" sz="1800" kern="0" dirty="0"/>
              <a:t>all LT in 20.2 months</a:t>
            </a:r>
          </a:p>
          <a:p>
            <a:endParaRPr lang="da-DK" sz="1800" kern="0" dirty="0"/>
          </a:p>
          <a:p>
            <a:r>
              <a:rPr lang="en-GB" sz="2000" kern="0" dirty="0">
                <a:solidFill>
                  <a:srgbClr val="839745"/>
                </a:solidFill>
              </a:rPr>
              <a:t>CSES</a:t>
            </a:r>
            <a:br>
              <a:rPr lang="en-GB" sz="2000" kern="0" dirty="0"/>
            </a:br>
            <a:r>
              <a:rPr lang="en-GB" sz="1800" kern="0" dirty="0"/>
              <a:t>fixed LT at 02/14</a:t>
            </a:r>
          </a:p>
        </p:txBody>
      </p:sp>
      <p:pic>
        <p:nvPicPr>
          <p:cNvPr id="6" name="orbit_LT_GRFO">
            <a:hlinkClick r:id="" action="ppaction://media"/>
            <a:extLst>
              <a:ext uri="{FF2B5EF4-FFF2-40B4-BE49-F238E27FC236}">
                <a16:creationId xmlns:a16="http://schemas.microsoft.com/office/drawing/2014/main" id="{21A1E532-565D-430D-9BAC-62D0B36B2D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3231" y="1122337"/>
            <a:ext cx="5354665" cy="5354664"/>
          </a:xfrm>
          <a:prstGeom prst="rect">
            <a:avLst/>
          </a:prstGeom>
        </p:spPr>
      </p:pic>
    </p:spTree>
    <p:extLst>
      <p:ext uri="{BB962C8B-B14F-4D97-AF65-F5344CB8AC3E}">
        <p14:creationId xmlns:p14="http://schemas.microsoft.com/office/powerpoint/2010/main" val="61723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168,7289"/>
  <p:tag name="ORIGINALWIDTH" val="1814,023"/>
  <p:tag name="LATEXADDIN" val="\documentclass{article}&#10;\usepackage{amsmath}&#10;\pagestyle{empty}&#10;\begin{document}&#10;&#10;\begin{eqnarray*}&#10;\mathbf{B}_{\text{STR}} &#10;&amp;=&amp; \underline{\underline{\textbf{R}}}_{\text{A}} \ \mathbf{\underline{\underline{P}}}^{-1}\mathbf{%&#10; \ \underline{\underline{S}}}^{-1}\mathbf{\ }(\mathbf{E}-\mathbf{b})&#10;\end{eqnarray*}&#10;&#10;&#10;\end{document}"/>
  <p:tag name="IGUANATEXSIZE" val="20"/>
  <p:tag name="IGUANATEXCURSOR" val="293"/>
  <p:tag name="TRANSPARENCY" val="True"/>
  <p:tag name="FILENAME" val=""/>
  <p:tag name="LATEXENGINEID" val="0"/>
  <p:tag name="TEMPFOLDER" val="c:\nio\tmp\"/>
  <p:tag name="LATEXFORMHEIGHT" val="312"/>
  <p:tag name="LATEXFORMWIDTH" val="384"/>
  <p:tag name="LATEXFORMWRAP" val="True"/>
  <p:tag name="BITMAPVECTOR" val="0"/>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151,4811"/>
  <p:tag name="ORIGINALWIDTH" val="946,3817"/>
  <p:tag name="LATEXADDIN" val="\documentclass{article}&#10;\usepackage{amsmath}&#10;\pagestyle{empty}&#10;\begin{document}&#10;&#10;$$&#10;d^2 B_r / dt^2 [\mu \text{T/yr}^2]&#10;$$&#10;&#10;&#10;\end{document}"/>
  <p:tag name="IGUANATEXSIZE" val="20"/>
  <p:tag name="IGUANATEXCURSOR" val="103"/>
  <p:tag name="TRANSPARENCY" val="True"/>
  <p:tag name="FILENAME" val=""/>
  <p:tag name="LATEXENGINEID" val="0"/>
  <p:tag name="TEMPFOLDER" val="c:\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141,7323"/>
  <p:tag name="ORIGINALWIDTH" val="176,9779"/>
  <p:tag name="LATEXADDIN" val="\documentclass{article}&#10;\usepackage{amsmath}&#10;\pagestyle{empty}&#10;\begin{document}&#10;&#10;$$\underline{\underline{\textbf{R}}}_{\text{A}} $$ &#10;&#10;\end{document}"/>
  <p:tag name="IGUANATEXSIZE" val="20"/>
  <p:tag name="IGUANATEXCURSOR" val="132"/>
  <p:tag name="TRANSPARENCY" val="True"/>
  <p:tag name="FILENAME" val=""/>
  <p:tag name="LATEXENGINEID" val="0"/>
  <p:tag name="TEMPFOLDER" val="c:\temp\"/>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158,9802"/>
  <p:tag name="ORIGINALWIDTH" val="1211,849"/>
  <p:tag name="LATEXADDIN" val="\documentclass{article}&#10;\usepackage{amsmath}&#10;\pagestyle{empty}&#10;\begin{document}&#10;&#10;\begin{eqnarray*}&#10;\mathbf{B}_{\text{NEC}} &amp;=&amp; \mathbf{\underline{\underline{R}}}_{q}\cdot\mathbf{B}_{\text{STR}} &#10;\end{eqnarray*}&#10;&#10;&#10;\end{document}"/>
  <p:tag name="IGUANATEXSIZE" val="20"/>
  <p:tag name="IGUANATEXCURSOR" val="170"/>
  <p:tag name="TRANSPARENCY" val="True"/>
  <p:tag name="FILENAME" val=""/>
  <p:tag name="LATEXENGINEID" val="0"/>
  <p:tag name="TEMPFOLDER" val="c:\nio\tmp\"/>
  <p:tag name="LATEXFORMHEIGHT" val="312"/>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134,2332"/>
  <p:tag name="ORIGINALWIDTH" val="1106,862"/>
  <p:tag name="LATEXADDIN" val="\documentclass{article}&#10;\usepackage{amsmath}&#10;\pagestyle{empty}&#10;\begin{document}&#10;&#10;$$&#10;\Delta {\bf B}_{MTQ} = \underline{\underline{M}}\ {\bf I}_{MTQ}&#10;$$&#10;&#10;&#10;\end{document}"/>
  <p:tag name="IGUANATEXSIZE" val="20"/>
  <p:tag name="IGUANATEXCURSOR" val="133"/>
  <p:tag name="TRANSPARENCY" val="True"/>
  <p:tag name="FILENAME" val=""/>
  <p:tag name="LATEXENGINEID" val="0"/>
  <p:tag name="TEMPFOLDER" val="c:\temp\"/>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129,7338"/>
  <p:tag name="ORIGINALWIDTH" val="134,9832"/>
  <p:tag name="LATEXADDIN" val="\documentclass{article}&#10;\usepackage{amsmath}&#10;\pagestyle{empty}&#10;\begin{document}&#10;&#10;$$&#10;\underline{\underline{M}}&#10;$$&#10;&#10;&#10;\end{document}"/>
  <p:tag name="IGUANATEXSIZE" val="20"/>
  <p:tag name="IGUANATEXCURSOR" val="109"/>
  <p:tag name="TRANSPARENCY" val="True"/>
  <p:tag name="FILENAME" val=""/>
  <p:tag name="LATEXENGINEID" val="0"/>
  <p:tag name="TEMPFOLDER" val="c:\temp\"/>
  <p:tag name="LATEXFORMHEIGHT" val="312"/>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134,2332"/>
  <p:tag name="ORIGINALWIDTH" val="1106,862"/>
  <p:tag name="LATEXADDIN" val="\documentclass{article}&#10;\usepackage{amsmath}&#10;\pagestyle{empty}&#10;\begin{document}&#10;&#10;$$&#10;\Delta {\bf B}_{MTQ} = \underline{\underline{M}}\ {\bf I}_{MTQ}&#10;$$&#10;&#10;&#10;\end{document}"/>
  <p:tag name="IGUANATEXSIZE" val="20"/>
  <p:tag name="IGUANATEXCURSOR" val="133"/>
  <p:tag name="TRANSPARENCY" val="True"/>
  <p:tag name="FILENAME" val=""/>
  <p:tag name="LATEXENGINEID" val="0"/>
  <p:tag name="TEMPFOLDER" val="c:\temp\"/>
  <p:tag name="LATEXFORMHEIGHT" val="312"/>
  <p:tag name="LATEXFORMWIDTH" val="38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129,7338"/>
  <p:tag name="ORIGINALWIDTH" val="134,9832"/>
  <p:tag name="LATEXADDIN" val="\documentclass{article}&#10;\usepackage{amsmath}&#10;\pagestyle{empty}&#10;\begin{document}&#10;&#10;$$&#10;\underline{\underline{M}}&#10;$$&#10;&#10;&#10;\end{document}"/>
  <p:tag name="IGUANATEXSIZE" val="20"/>
  <p:tag name="IGUANATEXCURSOR" val="109"/>
  <p:tag name="TRANSPARENCY" val="True"/>
  <p:tag name="FILENAME" val=""/>
  <p:tag name="LATEXENGINEID" val="0"/>
  <p:tag name="TEMPFOLDER" val="c:\temp\"/>
  <p:tag name="LATEXFORMHEIGHT" val="312"/>
  <p:tag name="LATEXFORMWIDTH" val="384"/>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274,4657"/>
  <p:tag name="ORIGINALWIDTH" val="270,7162"/>
  <p:tag name="LATEXADDIN" val="\documentclass{article}&#10;\usepackage{amsmath}&#10;\pagestyle{empty}&#10;\begin{document}&#10;$$&#10;\frac{d^2 B_r}{dt^2}&#10;$$&#10;\end{document}"/>
  <p:tag name="IGUANATEXSIZE" val="20"/>
  <p:tag name="IGUANATEXCURSOR" val="106"/>
  <p:tag name="TRANSPARENCY" val="True"/>
  <p:tag name="FILENAME" val=""/>
  <p:tag name="LATEXENGINEID" val="0"/>
  <p:tag name="TEMPFOLDER" val="c:\nio\tmp\"/>
  <p:tag name="LATEXFORMHEIGHT" val="312"/>
  <p:tag name="LATEXFORMWIDTH" val="384"/>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151,4811"/>
  <p:tag name="ORIGINALWIDTH" val="946,3817"/>
  <p:tag name="LATEXADDIN" val="\documentclass{article}&#10;\usepackage{amsmath}&#10;\pagestyle{empty}&#10;\begin{document}&#10;&#10;$$&#10;d^2 B_r / dt^2 [\mu \text{T/yr}^2]&#10;$$&#10;&#10;&#10;\end{document}"/>
  <p:tag name="IGUANATEXSIZE" val="20"/>
  <p:tag name="IGUANATEXCURSOR" val="103"/>
  <p:tag name="TRANSPARENCY" val="True"/>
  <p:tag name="FILENAME" val=""/>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Swarm_DISC_PPT_Templat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3D7BC9E2-5910-4D9C-91A4-0D84E83B4301}" vid="{2C46D66F-438F-4745-862E-6B383508E2F5}"/>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Swarm_DISC_PPT_Template_16_9</Template>
  <TotalTime>8889</TotalTime>
  <Words>2893</Words>
  <Application>Microsoft Office PowerPoint</Application>
  <PresentationFormat>Widescreen</PresentationFormat>
  <Paragraphs>253</Paragraphs>
  <Slides>40</Slides>
  <Notes>6</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Calibri</vt:lpstr>
      <vt:lpstr>Comic Sans MS</vt:lpstr>
      <vt:lpstr>Symbol</vt:lpstr>
      <vt:lpstr>Tahoma</vt:lpstr>
      <vt:lpstr>Times</vt:lpstr>
      <vt:lpstr>Times New Roman</vt:lpstr>
      <vt:lpstr>Wingdings</vt:lpstr>
      <vt:lpstr>Swarm_DISC_PPT_Template</vt:lpstr>
      <vt:lpstr>Towards a true Swarm of Magnetic Satellites -  Scientific use of measurements taken by navigational magnetometers  onboard Low-Earth orbiting satellites</vt:lpstr>
      <vt:lpstr>PowerPoint Presentation</vt:lpstr>
      <vt:lpstr>Why more satellites for exploring Earth’s magnetic field?</vt:lpstr>
      <vt:lpstr>Why more satellites for exploring Earth’s magnetic field?</vt:lpstr>
      <vt:lpstr>Most satellites carry magnetometer for navigational purposes as part of their AOCS (Attitude and Orbit Control System)  The data of these AOCS magnetometers have scientific value but data calibration is essential    Towards a true swarm of satellites …</vt:lpstr>
      <vt:lpstr>Why more satellites for exploring Earth’s magnetic field?</vt:lpstr>
      <vt:lpstr>Why more satellites for exploring Earth’s magnetic field?</vt:lpstr>
      <vt:lpstr>Local Time evolution of Swarm, CryoSat-2 and GRACE</vt:lpstr>
      <vt:lpstr>Local Time evolution of Swarm, CryoSat-2, GRACE-FO and CSES</vt:lpstr>
      <vt:lpstr>Cryosat-2 </vt:lpstr>
      <vt:lpstr>GRACE Satellite Duo</vt:lpstr>
      <vt:lpstr>GRACE Satellite Duo</vt:lpstr>
      <vt:lpstr>Terminology …</vt:lpstr>
      <vt:lpstr>Calibration and Alignment of a Vector Magnetometer</vt:lpstr>
      <vt:lpstr>Scalar Calibration vs Vector Calibration</vt:lpstr>
      <vt:lpstr>Scalar Calibration vs Vector Calibration</vt:lpstr>
      <vt:lpstr>CryoSat-2:  Accounting for temperature, s/c disturbance,  and non-linearities</vt:lpstr>
      <vt:lpstr>Magnetic field strength F = |B| August 2018</vt:lpstr>
      <vt:lpstr>Magnetic field strength F = |B| August 2018</vt:lpstr>
      <vt:lpstr>Magnetic field strength F = |B| August 2018</vt:lpstr>
      <vt:lpstr>Magnetic field strength F = |B| August 2018</vt:lpstr>
      <vt:lpstr>CryoSat-2: Temporal Evolution of Calibration and Alignment Parameters</vt:lpstr>
      <vt:lpstr>CryoSat-2: Daily rms misfit of 5 – 10 nT</vt:lpstr>
      <vt:lpstr>GRACE:  How to account for magnetometer temperature effects?</vt:lpstr>
      <vt:lpstr>GRACE:  Calibration model parameterization</vt:lpstr>
      <vt:lpstr>GRACE: Temporal Evolution of Calibration and Alignment Parameters</vt:lpstr>
      <vt:lpstr>GRACE-A:  DB = Bobs – BCHAOS-7 for 10 to 19 August 2010</vt:lpstr>
      <vt:lpstr>Less successful calibrations: GOCE and Aeolus </vt:lpstr>
      <vt:lpstr>Less successful calibrations: GOCE and Aeolus </vt:lpstr>
      <vt:lpstr>Less successful calibrations: GOCE and Aeolus </vt:lpstr>
      <vt:lpstr>Less successful calibrations: GOCE and Aeolus </vt:lpstr>
      <vt:lpstr>Application:  Monitoring of Magnetospheric Ring-current activity</vt:lpstr>
      <vt:lpstr>Space-time structure of magnetospheric field</vt:lpstr>
      <vt:lpstr>Application:  Monitoring of Magnetospheric Ring-current activity</vt:lpstr>
      <vt:lpstr>Space-time structure of magnetospheric field</vt:lpstr>
      <vt:lpstr>Application: Core surface field secular acceleration</vt:lpstr>
      <vt:lpstr>Application: Core surface field secular acceleration</vt:lpstr>
      <vt:lpstr>Application: Core surface field secular acceleration</vt:lpstr>
      <vt:lpstr>Summary and Conclusion</vt:lpstr>
      <vt:lpstr>PowerPoint Presentation</vt:lpstr>
    </vt:vector>
  </TitlesOfParts>
  <Manager>Swarm, SCARF, L2PS</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Failure Cases</dc:subject>
  <dc:creator>Nils Olsen</dc:creator>
  <cp:keywords>Swarm, SCARF, L2PS, DSAT, Test Result, CI</cp:keywords>
  <cp:lastModifiedBy>Nils Olsen</cp:lastModifiedBy>
  <cp:revision>147</cp:revision>
  <cp:lastPrinted>2011-06-15T12:53:26Z</cp:lastPrinted>
  <dcterms:created xsi:type="dcterms:W3CDTF">2019-05-10T11:08:45Z</dcterms:created>
  <dcterms:modified xsi:type="dcterms:W3CDTF">2021-08-25T10:22:11Z</dcterms:modified>
</cp:coreProperties>
</file>