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91" r:id="rId2"/>
    <p:sldId id="400" r:id="rId3"/>
    <p:sldId id="408" r:id="rId4"/>
    <p:sldId id="405" r:id="rId5"/>
    <p:sldId id="404" r:id="rId6"/>
    <p:sldId id="402" r:id="rId7"/>
    <p:sldId id="406" r:id="rId8"/>
    <p:sldId id="399" r:id="rId9"/>
    <p:sldId id="398" r:id="rId10"/>
    <p:sldId id="407" r:id="rId11"/>
    <p:sldId id="409" r:id="rId12"/>
    <p:sldId id="410" r:id="rId13"/>
    <p:sldId id="411" r:id="rId14"/>
    <p:sldId id="413" r:id="rId15"/>
    <p:sldId id="414" r:id="rId16"/>
    <p:sldId id="412" r:id="rId17"/>
    <p:sldId id="401" r:id="rId18"/>
    <p:sldId id="415" r:id="rId19"/>
    <p:sldId id="416" r:id="rId20"/>
    <p:sldId id="417" r:id="rId21"/>
    <p:sldId id="418" r:id="rId22"/>
    <p:sldId id="419" r:id="rId23"/>
  </p:sldIdLst>
  <p:sldSz cx="9144000" cy="6858000" type="screen4x3"/>
  <p:notesSz cx="6794500" cy="9931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555555"/>
    <a:srgbClr val="660066"/>
    <a:srgbClr val="EEEEEE"/>
    <a:srgbClr val="333333"/>
    <a:srgbClr val="003399"/>
    <a:srgbClr val="0066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53" autoAdjust="0"/>
    <p:restoredTop sz="86392" autoAdjust="0"/>
  </p:normalViewPr>
  <p:slideViewPr>
    <p:cSldViewPr>
      <p:cViewPr varScale="1">
        <p:scale>
          <a:sx n="65" d="100"/>
          <a:sy n="65" d="100"/>
        </p:scale>
        <p:origin x="-86" y="-4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2640"/>
    </p:cViewPr>
  </p:sorterViewPr>
  <p:notesViewPr>
    <p:cSldViewPr>
      <p:cViewPr>
        <p:scale>
          <a:sx n="100" d="100"/>
          <a:sy n="100" d="100"/>
        </p:scale>
        <p:origin x="-918" y="-72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" pitchFamily="1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481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pitchFamily="1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610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" pitchFamily="1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36100"/>
            <a:ext cx="294481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pitchFamily="1" charset="0"/>
              </a:defRPr>
            </a:lvl1pPr>
          </a:lstStyle>
          <a:p>
            <a:pPr>
              <a:defRPr/>
            </a:pPr>
            <a:fld id="{45FC641D-426C-47DE-B288-4400C84A98D4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30770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481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4400" y="746125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8050"/>
            <a:ext cx="49815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610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36100"/>
            <a:ext cx="294481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pitchFamily="1" charset="0"/>
              </a:defRPr>
            </a:lvl1pPr>
          </a:lstStyle>
          <a:p>
            <a:pPr>
              <a:defRPr/>
            </a:pPr>
            <a:fld id="{E773BA71-D943-4585-B224-14668FD8ED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9482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73BA71-D943-4585-B224-14668FD8ED2E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92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8642350" cy="693737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1341438"/>
            <a:ext cx="8642350" cy="42481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13" Type="http://schemas.openxmlformats.org/officeDocument/2006/relationships/image" Target="../media/image7.png"/><Relationship Id="rId18" Type="http://schemas.openxmlformats.org/officeDocument/2006/relationships/image" Target="../media/image12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5.jpeg"/><Relationship Id="rId7" Type="http://schemas.openxmlformats.org/officeDocument/2006/relationships/image" Target="../media/image1.emf"/><Relationship Id="rId12" Type="http://schemas.openxmlformats.org/officeDocument/2006/relationships/image" Target="../media/image6.wmf"/><Relationship Id="rId1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9.png"/><Relationship Id="rId10" Type="http://schemas.openxmlformats.org/officeDocument/2006/relationships/image" Target="../media/image4.png"/><Relationship Id="rId19" Type="http://schemas.openxmlformats.org/officeDocument/2006/relationships/image" Target="../media/image1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Relationship Id="rId14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88913"/>
            <a:ext cx="8642350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341438"/>
            <a:ext cx="864235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GB" noProof="0" dirty="0" smtClean="0"/>
          </a:p>
        </p:txBody>
      </p:sp>
      <p:pic>
        <p:nvPicPr>
          <p:cNvPr id="26" name="Picture 25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260648"/>
            <a:ext cx="996110" cy="576064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Rectangle 99"/>
          <p:cNvSpPr>
            <a:spLocks noChangeArrowheads="1"/>
          </p:cNvSpPr>
          <p:nvPr userDrawn="1"/>
        </p:nvSpPr>
        <p:spPr bwMode="ltGray">
          <a:xfrm>
            <a:off x="0" y="6220534"/>
            <a:ext cx="9144000" cy="189453"/>
          </a:xfrm>
          <a:prstGeom prst="rect">
            <a:avLst/>
          </a:prstGeom>
          <a:solidFill>
            <a:srgbClr val="0066CC"/>
          </a:solidFill>
          <a:ln w="9525">
            <a:solidFill>
              <a:srgbClr val="0066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nl-NL">
              <a:solidFill>
                <a:srgbClr val="808080"/>
              </a:solidFill>
              <a:latin typeface="Times" pitchFamily="18" charset="0"/>
            </a:endParaRPr>
          </a:p>
        </p:txBody>
      </p:sp>
      <p:sp>
        <p:nvSpPr>
          <p:cNvPr id="37" name="Text Box 31"/>
          <p:cNvSpPr txBox="1">
            <a:spLocks noChangeArrowheads="1"/>
          </p:cNvSpPr>
          <p:nvPr userDrawn="1"/>
        </p:nvSpPr>
        <p:spPr bwMode="auto">
          <a:xfrm>
            <a:off x="212549" y="6179918"/>
            <a:ext cx="84978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25600" algn="ctr"/>
                <a:tab pos="8337600" algn="r"/>
              </a:tabLst>
              <a:defRPr/>
            </a:pPr>
            <a:r>
              <a:rPr lang="en-US" sz="1100" b="0" baseline="0" dirty="0" smtClean="0">
                <a:solidFill>
                  <a:schemeClr val="bg1"/>
                </a:solidFill>
              </a:rPr>
              <a:t>5</a:t>
            </a:r>
            <a:r>
              <a:rPr lang="en-US" sz="1100" b="0" baseline="30000" dirty="0" smtClean="0">
                <a:solidFill>
                  <a:schemeClr val="bg1"/>
                </a:solidFill>
              </a:rPr>
              <a:t>th</a:t>
            </a:r>
            <a:r>
              <a:rPr lang="en-US" sz="1100" b="0" baseline="0" dirty="0" smtClean="0">
                <a:solidFill>
                  <a:schemeClr val="bg1"/>
                </a:solidFill>
              </a:rPr>
              <a:t> Swarm Data Quality Workshop</a:t>
            </a:r>
            <a:r>
              <a:rPr lang="en-US" sz="1100" b="0" dirty="0" smtClean="0">
                <a:solidFill>
                  <a:schemeClr val="bg1"/>
                </a:solidFill>
              </a:rPr>
              <a:t> 	     7</a:t>
            </a:r>
            <a:r>
              <a:rPr lang="en-US" sz="1100" b="0" baseline="0" dirty="0" smtClean="0">
                <a:solidFill>
                  <a:schemeClr val="bg1"/>
                </a:solidFill>
              </a:rPr>
              <a:t> – 10 September</a:t>
            </a:r>
            <a:r>
              <a:rPr lang="en-US" sz="1100" b="0" dirty="0" smtClean="0">
                <a:solidFill>
                  <a:schemeClr val="bg1"/>
                </a:solidFill>
              </a:rPr>
              <a:t> 2015	IPG Paris/F</a:t>
            </a:r>
            <a:endParaRPr lang="en-US" sz="1100" b="0" dirty="0">
              <a:solidFill>
                <a:schemeClr val="bg1"/>
              </a:solidFill>
            </a:endParaRPr>
          </a:p>
        </p:txBody>
      </p:sp>
      <p:grpSp>
        <p:nvGrpSpPr>
          <p:cNvPr id="38" name="Group 37"/>
          <p:cNvGrpSpPr>
            <a:grpSpLocks noChangeAspect="1"/>
          </p:cNvGrpSpPr>
          <p:nvPr userDrawn="1"/>
        </p:nvGrpSpPr>
        <p:grpSpPr>
          <a:xfrm>
            <a:off x="302905" y="6426766"/>
            <a:ext cx="8517567" cy="421268"/>
            <a:chOff x="0" y="0"/>
            <a:chExt cx="6101080" cy="279400"/>
          </a:xfrm>
        </p:grpSpPr>
        <p:pic>
          <p:nvPicPr>
            <p:cNvPr id="39" name="Picture 38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4960" y="30480"/>
              <a:ext cx="706120" cy="198120"/>
            </a:xfrm>
            <a:prstGeom prst="rect">
              <a:avLst/>
            </a:prstGeom>
            <a:noFill/>
          </p:spPr>
        </p:pic>
        <p:pic>
          <p:nvPicPr>
            <p:cNvPr id="40" name="Picture 39"/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9200" y="5080"/>
              <a:ext cx="304800" cy="243840"/>
            </a:xfrm>
            <a:prstGeom prst="rect">
              <a:avLst/>
            </a:prstGeom>
            <a:noFill/>
          </p:spPr>
        </p:pic>
        <p:pic>
          <p:nvPicPr>
            <p:cNvPr id="41" name="Picture 40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5720" y="15240"/>
              <a:ext cx="441960" cy="198120"/>
            </a:xfrm>
            <a:prstGeom prst="rect">
              <a:avLst/>
            </a:prstGeom>
            <a:noFill/>
          </p:spPr>
        </p:pic>
        <p:pic>
          <p:nvPicPr>
            <p:cNvPr id="42" name="Picture 41" descr="cea_leti_horizontal"/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120" y="15240"/>
              <a:ext cx="523240" cy="233680"/>
            </a:xfrm>
            <a:prstGeom prst="rect">
              <a:avLst/>
            </a:prstGeom>
            <a:noFill/>
          </p:spPr>
        </p:pic>
        <p:pic>
          <p:nvPicPr>
            <p:cNvPr id="43" name="Picture 42" descr="swarm (1)"/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080"/>
              <a:ext cx="782320" cy="259080"/>
            </a:xfrm>
            <a:prstGeom prst="rect">
              <a:avLst/>
            </a:prstGeom>
            <a:noFill/>
          </p:spPr>
        </p:pic>
        <p:pic>
          <p:nvPicPr>
            <p:cNvPr id="44" name="Picture 43" descr="BGS_Logo_Graphic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1560" y="15240"/>
              <a:ext cx="243840" cy="243840"/>
            </a:xfrm>
            <a:prstGeom prst="rect">
              <a:avLst/>
            </a:prstGeom>
            <a:noFill/>
          </p:spPr>
        </p:pic>
        <p:pic>
          <p:nvPicPr>
            <p:cNvPr id="45" name="Picture 44" descr="IPGP_Logo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3720" y="0"/>
              <a:ext cx="193040" cy="274320"/>
            </a:xfrm>
            <a:prstGeom prst="rect">
              <a:avLst/>
            </a:prstGeom>
            <a:noFill/>
          </p:spPr>
        </p:pic>
        <p:pic>
          <p:nvPicPr>
            <p:cNvPr id="46" name="Picture 45" descr="ETH_Logo_Short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7400" y="45720"/>
              <a:ext cx="416560" cy="132080"/>
            </a:xfrm>
            <a:prstGeom prst="rect">
              <a:avLst/>
            </a:prstGeom>
            <a:noFill/>
          </p:spPr>
        </p:pic>
        <p:pic>
          <p:nvPicPr>
            <p:cNvPr id="47" name="Picture 46" descr="xx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0320" y="0"/>
              <a:ext cx="523240" cy="233680"/>
            </a:xfrm>
            <a:prstGeom prst="rect">
              <a:avLst/>
            </a:prstGeom>
            <a:noFill/>
          </p:spPr>
        </p:pic>
        <p:pic>
          <p:nvPicPr>
            <p:cNvPr id="48" name="Picture 47"/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2960" y="5080"/>
              <a:ext cx="304800" cy="274320"/>
            </a:xfrm>
            <a:prstGeom prst="rect">
              <a:avLst/>
            </a:prstGeom>
            <a:noFill/>
          </p:spPr>
        </p:pic>
        <p:pic>
          <p:nvPicPr>
            <p:cNvPr id="49" name="Picture 48" descr="99VCrestCol"/>
            <p:cNvPicPr>
              <a:picLocks noChangeAspect="1"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3560" y="15240"/>
              <a:ext cx="243840" cy="248920"/>
            </a:xfrm>
            <a:prstGeom prst="rect">
              <a:avLst/>
            </a:prstGeom>
            <a:noFill/>
          </p:spPr>
        </p:pic>
        <p:pic>
          <p:nvPicPr>
            <p:cNvPr id="50" name="Picture 49" descr="C:\Users\PoulErikHolmdahl\Desktop\cireslogo-cc.png"/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8440" y="40640"/>
              <a:ext cx="487680" cy="2336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" name="Picture 50" descr="C:\Users\PoulErikHolmdahl\Desktop\x.png"/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3960" y="15240"/>
              <a:ext cx="248920" cy="2489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" name="Picture 51" descr="C:\Users\poeho\AppData\Local\Microsoft\Windows\INetCache\Content.Word\karelIII.JPG"/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3276600" y="5080"/>
              <a:ext cx="274320" cy="27432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3" r:id="rId2"/>
    <p:sldLayoutId id="2147483652" r:id="rId3"/>
    <p:sldLayoutId id="2147483651" r:id="rId4"/>
    <p:sldLayoutId id="2147483650" r:id="rId5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66CC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66CC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66CC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66CC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66CC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66CC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66CC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66CC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66CC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Times" pitchFamily="18" charset="0"/>
        <a:buChar char="•"/>
        <a:defRPr sz="2400">
          <a:solidFill>
            <a:srgbClr val="0066CC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Times" pitchFamily="18" charset="0"/>
        <a:buChar char="•"/>
        <a:defRPr>
          <a:solidFill>
            <a:srgbClr val="0066CC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Times" pitchFamily="18" charset="0"/>
        <a:buChar char="•"/>
        <a:defRPr>
          <a:solidFill>
            <a:srgbClr val="0066CC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Times" pitchFamily="18" charset="0"/>
        <a:buChar char="•"/>
        <a:defRPr>
          <a:solidFill>
            <a:srgbClr val="0066CC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Times" pitchFamily="18" charset="0"/>
        <a:buChar char="•"/>
        <a:defRPr>
          <a:solidFill>
            <a:srgbClr val="0066CC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Times" pitchFamily="1" charset="0"/>
        <a:buChar char="•"/>
        <a:defRPr>
          <a:solidFill>
            <a:srgbClr val="0066CC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Times" pitchFamily="1" charset="0"/>
        <a:buChar char="•"/>
        <a:defRPr>
          <a:solidFill>
            <a:srgbClr val="0066CC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Times" pitchFamily="1" charset="0"/>
        <a:buChar char="•"/>
        <a:defRPr>
          <a:solidFill>
            <a:srgbClr val="0066CC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Times" pitchFamily="1" charset="0"/>
        <a:buChar char="•"/>
        <a:defRPr>
          <a:solidFill>
            <a:srgbClr val="0066CC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5536" y="1628800"/>
            <a:ext cx="8496943" cy="1362075"/>
          </a:xfrm>
        </p:spPr>
        <p:txBody>
          <a:bodyPr/>
          <a:lstStyle/>
          <a:p>
            <a:r>
              <a:rPr lang="en-US" sz="2800" dirty="0" smtClean="0"/>
              <a:t>New </a:t>
            </a:r>
            <a:r>
              <a:rPr lang="en-US" sz="2800" dirty="0"/>
              <a:t>"quite time" concept: application</a:t>
            </a:r>
            <a:br>
              <a:rPr lang="en-US" sz="2800" dirty="0"/>
            </a:br>
            <a:r>
              <a:rPr lang="en-US" sz="2800" dirty="0"/>
              <a:t>to Champ lithospheric field </a:t>
            </a:r>
            <a:r>
              <a:rPr lang="en-US" sz="2800" dirty="0" smtClean="0"/>
              <a:t>modelling</a:t>
            </a:r>
            <a:r>
              <a:rPr lang="en-US" sz="2800" noProof="0" dirty="0" smtClean="0"/>
              <a:t/>
            </a:r>
            <a:br>
              <a:rPr lang="en-US" sz="2800" noProof="0" dirty="0" smtClean="0"/>
            </a:br>
            <a:r>
              <a:rPr lang="en-US" sz="2800" b="0" noProof="0" dirty="0" smtClean="0"/>
              <a:t/>
            </a:r>
            <a:br>
              <a:rPr lang="en-US" sz="2800" b="0" noProof="0" dirty="0" smtClean="0"/>
            </a:br>
            <a:r>
              <a:rPr lang="en-US" sz="2000" b="0" cap="none" dirty="0" smtClean="0"/>
              <a:t>Nils Olsen, </a:t>
            </a:r>
            <a:r>
              <a:rPr lang="en-US" sz="2000" b="0" cap="none" dirty="0" err="1" smtClean="0"/>
              <a:t>Jesper</a:t>
            </a:r>
            <a:r>
              <a:rPr lang="en-US" sz="2000" b="0" cap="none" dirty="0" smtClean="0"/>
              <a:t> </a:t>
            </a:r>
            <a:r>
              <a:rPr lang="en-US" sz="2000" b="0" cap="none" dirty="0" err="1" smtClean="0"/>
              <a:t>Gjerløv</a:t>
            </a:r>
            <a:r>
              <a:rPr lang="en-US" sz="2000" b="0" cap="none" dirty="0" smtClean="0"/>
              <a:t> &amp; Co.</a:t>
            </a:r>
            <a:endParaRPr lang="en-US" sz="2800" b="0" cap="none" noProof="0" dirty="0"/>
          </a:p>
        </p:txBody>
      </p:sp>
    </p:spTree>
    <p:extLst>
      <p:ext uri="{BB962C8B-B14F-4D97-AF65-F5344CB8AC3E}">
        <p14:creationId xmlns:p14="http://schemas.microsoft.com/office/powerpoint/2010/main" val="350030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Maps of </a:t>
            </a:r>
            <a:r>
              <a:rPr lang="da-DK" dirty="0" err="1" smtClean="0">
                <a:latin typeface="Symbol" panose="05050102010706020507" pitchFamily="18" charset="2"/>
              </a:rPr>
              <a:t>D</a:t>
            </a:r>
            <a:r>
              <a:rPr lang="da-DK" dirty="0" err="1" smtClean="0"/>
              <a:t>Br</a:t>
            </a:r>
            <a:r>
              <a:rPr lang="da-DK" dirty="0" smtClean="0"/>
              <a:t> at </a:t>
            </a:r>
            <a:r>
              <a:rPr lang="da-DK" dirty="0" err="1" smtClean="0"/>
              <a:t>ground</a:t>
            </a:r>
            <a:r>
              <a:rPr lang="da-DK" dirty="0" smtClean="0"/>
              <a:t/>
            </a:r>
            <a:br>
              <a:rPr lang="da-DK" dirty="0" smtClean="0"/>
            </a:br>
            <a:r>
              <a:rPr lang="da-DK" sz="2000" dirty="0" smtClean="0"/>
              <a:t>MF7 – CHAOS-4</a:t>
            </a:r>
            <a:endParaRPr lang="da-DK" dirty="0"/>
          </a:p>
        </p:txBody>
      </p:sp>
      <p:pic>
        <p:nvPicPr>
          <p:cNvPr id="2050" name="Picture 2" descr="C:\nio\m\Swarm\SCARF\CI\TJS\Map_dBr_crust_MF7-C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6290370" cy="4707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782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Maps of </a:t>
            </a:r>
            <a:r>
              <a:rPr lang="da-DK" dirty="0" err="1" smtClean="0">
                <a:latin typeface="Symbol" panose="05050102010706020507" pitchFamily="18" charset="2"/>
              </a:rPr>
              <a:t>D</a:t>
            </a:r>
            <a:r>
              <a:rPr lang="da-DK" dirty="0" err="1" smtClean="0"/>
              <a:t>Br</a:t>
            </a:r>
            <a:r>
              <a:rPr lang="da-DK" dirty="0" smtClean="0"/>
              <a:t> at </a:t>
            </a:r>
            <a:r>
              <a:rPr lang="da-DK" dirty="0" err="1" smtClean="0"/>
              <a:t>ground</a:t>
            </a:r>
            <a:r>
              <a:rPr lang="da-DK" dirty="0" smtClean="0"/>
              <a:t/>
            </a:r>
            <a:br>
              <a:rPr lang="da-DK" dirty="0" smtClean="0"/>
            </a:br>
            <a:r>
              <a:rPr lang="da-DK" sz="2000" dirty="0" smtClean="0"/>
              <a:t>MF7 - SMDL</a:t>
            </a:r>
            <a:endParaRPr lang="da-DK" dirty="0"/>
          </a:p>
        </p:txBody>
      </p:sp>
      <p:pic>
        <p:nvPicPr>
          <p:cNvPr id="7" name="Picture 5" descr="C:\nio\m\Swarm\SCARF\CI\TJS\Map_dBr_crust_MF7-SMDL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6290370" cy="4707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510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Maps of </a:t>
            </a:r>
            <a:r>
              <a:rPr lang="da-DK" dirty="0" err="1" smtClean="0">
                <a:latin typeface="Symbol" panose="05050102010706020507" pitchFamily="18" charset="2"/>
              </a:rPr>
              <a:t>D</a:t>
            </a:r>
            <a:r>
              <a:rPr lang="da-DK" dirty="0" err="1" smtClean="0"/>
              <a:t>Br</a:t>
            </a:r>
            <a:r>
              <a:rPr lang="da-DK" dirty="0" smtClean="0"/>
              <a:t> at </a:t>
            </a:r>
            <a:r>
              <a:rPr lang="da-DK" dirty="0" err="1" smtClean="0"/>
              <a:t>ground</a:t>
            </a:r>
            <a:r>
              <a:rPr lang="da-DK" dirty="0" smtClean="0"/>
              <a:t/>
            </a:r>
            <a:br>
              <a:rPr lang="da-DK" dirty="0" smtClean="0"/>
            </a:br>
            <a:r>
              <a:rPr lang="da-DK" sz="2000" dirty="0" smtClean="0"/>
              <a:t>MF7 – SMDL-10%</a:t>
            </a:r>
            <a:endParaRPr lang="da-DK" dirty="0"/>
          </a:p>
        </p:txBody>
      </p:sp>
      <p:pic>
        <p:nvPicPr>
          <p:cNvPr id="3" name="Picture 4" descr="C:\nio\m\Swarm\SCARF\CI\TJS\Map_dBr_crust_MF7-SMDL_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6290370" cy="4707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7641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Maps of </a:t>
            </a:r>
            <a:r>
              <a:rPr lang="da-DK" dirty="0" err="1" smtClean="0">
                <a:latin typeface="Symbol" panose="05050102010706020507" pitchFamily="18" charset="2"/>
              </a:rPr>
              <a:t>D</a:t>
            </a:r>
            <a:r>
              <a:rPr lang="da-DK" dirty="0" err="1" smtClean="0"/>
              <a:t>Br</a:t>
            </a:r>
            <a:r>
              <a:rPr lang="da-DK" dirty="0" smtClean="0"/>
              <a:t> at </a:t>
            </a:r>
            <a:r>
              <a:rPr lang="da-DK" dirty="0" err="1" smtClean="0"/>
              <a:t>ground</a:t>
            </a:r>
            <a:r>
              <a:rPr lang="da-DK" dirty="0" smtClean="0"/>
              <a:t/>
            </a:r>
            <a:br>
              <a:rPr lang="da-DK" dirty="0" smtClean="0"/>
            </a:br>
            <a:r>
              <a:rPr lang="da-DK" sz="2000" dirty="0" smtClean="0"/>
              <a:t>MF7 – SMDL+10%</a:t>
            </a:r>
            <a:endParaRPr lang="da-DK" dirty="0"/>
          </a:p>
        </p:txBody>
      </p:sp>
      <p:pic>
        <p:nvPicPr>
          <p:cNvPr id="3" name="Picture 3" descr="C:\nio\m\Swarm\SCARF\CI\TJS\Map_dBr_crust_MF7-SMDL_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6290370" cy="4707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7641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Maps of </a:t>
            </a:r>
            <a:r>
              <a:rPr lang="da-DK" dirty="0" err="1" smtClean="0">
                <a:latin typeface="Symbol" panose="05050102010706020507" pitchFamily="18" charset="2"/>
              </a:rPr>
              <a:t>D</a:t>
            </a:r>
            <a:r>
              <a:rPr lang="da-DK" dirty="0" err="1" smtClean="0"/>
              <a:t>Br</a:t>
            </a:r>
            <a:r>
              <a:rPr lang="da-DK" dirty="0" smtClean="0"/>
              <a:t> at </a:t>
            </a:r>
            <a:r>
              <a:rPr lang="da-DK" dirty="0" err="1" smtClean="0"/>
              <a:t>ground</a:t>
            </a:r>
            <a:r>
              <a:rPr lang="da-DK" dirty="0" smtClean="0"/>
              <a:t/>
            </a:r>
            <a:br>
              <a:rPr lang="da-DK" dirty="0" smtClean="0"/>
            </a:br>
            <a:r>
              <a:rPr lang="da-DK" sz="2000" dirty="0" smtClean="0"/>
              <a:t>CHAOS-4 - SMDL</a:t>
            </a:r>
            <a:endParaRPr lang="da-DK" dirty="0"/>
          </a:p>
        </p:txBody>
      </p:sp>
      <p:pic>
        <p:nvPicPr>
          <p:cNvPr id="3" name="Picture 4" descr="C:\nio\m\Swarm\SCARF\CI\TJS\Map_dBr_crust_C4-SMDL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00" y="1267200"/>
            <a:ext cx="6291931" cy="470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7641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Maps of </a:t>
            </a:r>
            <a:r>
              <a:rPr lang="da-DK" dirty="0" err="1" smtClean="0">
                <a:latin typeface="Symbol" panose="05050102010706020507" pitchFamily="18" charset="2"/>
              </a:rPr>
              <a:t>D</a:t>
            </a:r>
            <a:r>
              <a:rPr lang="da-DK" dirty="0" err="1" smtClean="0"/>
              <a:t>Br</a:t>
            </a:r>
            <a:r>
              <a:rPr lang="da-DK" dirty="0" smtClean="0"/>
              <a:t> at </a:t>
            </a:r>
            <a:r>
              <a:rPr lang="da-DK" dirty="0" err="1" smtClean="0"/>
              <a:t>ground</a:t>
            </a:r>
            <a:r>
              <a:rPr lang="da-DK" dirty="0" smtClean="0"/>
              <a:t/>
            </a:r>
            <a:br>
              <a:rPr lang="da-DK" dirty="0" smtClean="0"/>
            </a:br>
            <a:r>
              <a:rPr lang="da-DK" sz="2000" dirty="0"/>
              <a:t>CHAOS-4</a:t>
            </a:r>
            <a:r>
              <a:rPr lang="da-DK" sz="2000" dirty="0" smtClean="0"/>
              <a:t> – SMDL-10%</a:t>
            </a:r>
            <a:endParaRPr lang="da-DK" dirty="0"/>
          </a:p>
        </p:txBody>
      </p:sp>
      <p:pic>
        <p:nvPicPr>
          <p:cNvPr id="3" name="Picture 3" descr="C:\nio\m\Swarm\SCARF\CI\TJS\Map_dBr_crust_C4-SMDL_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00" y="1267200"/>
            <a:ext cx="6291931" cy="470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7641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Maps of </a:t>
            </a:r>
            <a:r>
              <a:rPr lang="da-DK" dirty="0" err="1" smtClean="0">
                <a:latin typeface="Symbol" panose="05050102010706020507" pitchFamily="18" charset="2"/>
              </a:rPr>
              <a:t>D</a:t>
            </a:r>
            <a:r>
              <a:rPr lang="da-DK" dirty="0" err="1" smtClean="0"/>
              <a:t>Br</a:t>
            </a:r>
            <a:r>
              <a:rPr lang="da-DK" dirty="0" smtClean="0"/>
              <a:t> at </a:t>
            </a:r>
            <a:r>
              <a:rPr lang="da-DK" dirty="0" err="1" smtClean="0"/>
              <a:t>ground</a:t>
            </a:r>
            <a:r>
              <a:rPr lang="da-DK" dirty="0" smtClean="0"/>
              <a:t/>
            </a:r>
            <a:br>
              <a:rPr lang="da-DK" dirty="0" smtClean="0"/>
            </a:br>
            <a:r>
              <a:rPr lang="da-DK" sz="2000" dirty="0"/>
              <a:t>CHAOS-4</a:t>
            </a:r>
            <a:r>
              <a:rPr lang="da-DK" sz="2000" dirty="0" smtClean="0"/>
              <a:t> – SMDL+10%</a:t>
            </a:r>
            <a:endParaRPr lang="da-DK" dirty="0"/>
          </a:p>
        </p:txBody>
      </p:sp>
      <p:pic>
        <p:nvPicPr>
          <p:cNvPr id="3074" name="Picture 2" descr="C:\nio\m\Swarm\SCARF\CI\TJS\Map_dBr_crust_C4-SMDL_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00" y="1267200"/>
            <a:ext cx="6291931" cy="470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7641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Conclusions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SMDL </a:t>
            </a:r>
            <a:r>
              <a:rPr lang="da-DK" dirty="0" err="1" smtClean="0"/>
              <a:t>selection</a:t>
            </a:r>
            <a:r>
              <a:rPr lang="da-DK" dirty="0" smtClean="0"/>
              <a:t> </a:t>
            </a:r>
            <a:r>
              <a:rPr lang="da-DK" dirty="0" err="1" smtClean="0"/>
              <a:t>criteria</a:t>
            </a:r>
            <a:r>
              <a:rPr lang="da-DK" dirty="0" smtClean="0"/>
              <a:t> </a:t>
            </a:r>
            <a:r>
              <a:rPr lang="da-DK" dirty="0" err="1" smtClean="0"/>
              <a:t>work</a:t>
            </a:r>
            <a:r>
              <a:rPr lang="da-DK" dirty="0" smtClean="0"/>
              <a:t> – </a:t>
            </a:r>
            <a:r>
              <a:rPr lang="da-DK" dirty="0" err="1" smtClean="0"/>
              <a:t>somehow</a:t>
            </a:r>
            <a:r>
              <a:rPr lang="da-DK" dirty="0" smtClean="0"/>
              <a:t>!</a:t>
            </a:r>
          </a:p>
          <a:p>
            <a:r>
              <a:rPr lang="da-DK" dirty="0" smtClean="0"/>
              <a:t>Same </a:t>
            </a:r>
            <a:r>
              <a:rPr lang="da-DK" dirty="0" err="1" smtClean="0"/>
              <a:t>amount</a:t>
            </a:r>
            <a:r>
              <a:rPr lang="da-DK" dirty="0" smtClean="0"/>
              <a:t> of data </a:t>
            </a:r>
            <a:r>
              <a:rPr lang="da-DK" dirty="0" err="1" smtClean="0"/>
              <a:t>selected</a:t>
            </a:r>
            <a:r>
              <a:rPr lang="da-DK" dirty="0" smtClean="0"/>
              <a:t> </a:t>
            </a:r>
            <a:r>
              <a:rPr lang="da-DK" dirty="0" err="1" smtClean="0"/>
              <a:t>using</a:t>
            </a:r>
            <a:r>
              <a:rPr lang="da-DK" dirty="0" smtClean="0"/>
              <a:t> SMDL </a:t>
            </a:r>
            <a:r>
              <a:rPr lang="da-DK" dirty="0" err="1" smtClean="0"/>
              <a:t>rather</a:t>
            </a:r>
            <a:r>
              <a:rPr lang="da-DK" dirty="0" smtClean="0"/>
              <a:t> </a:t>
            </a:r>
            <a:r>
              <a:rPr lang="da-DK" dirty="0" err="1" smtClean="0"/>
              <a:t>than</a:t>
            </a:r>
            <a:r>
              <a:rPr lang="da-DK" dirty="0" smtClean="0"/>
              <a:t> </a:t>
            </a:r>
            <a:r>
              <a:rPr lang="da-DK" dirty="0" err="1" smtClean="0"/>
              <a:t>dDst</a:t>
            </a:r>
            <a:r>
              <a:rPr lang="da-DK" dirty="0" smtClean="0"/>
              <a:t>/</a:t>
            </a:r>
            <a:r>
              <a:rPr lang="da-DK" dirty="0" err="1" smtClean="0"/>
              <a:t>dt</a:t>
            </a:r>
            <a:r>
              <a:rPr lang="da-DK" dirty="0" smtClean="0"/>
              <a:t> and Kp </a:t>
            </a:r>
            <a:r>
              <a:rPr lang="da-DK" dirty="0" err="1" smtClean="0"/>
              <a:t>leads</a:t>
            </a:r>
            <a:r>
              <a:rPr lang="da-DK" dirty="0" smtClean="0"/>
              <a:t> to smaller model </a:t>
            </a:r>
            <a:r>
              <a:rPr lang="da-DK" dirty="0" err="1" smtClean="0"/>
              <a:t>misfit</a:t>
            </a:r>
            <a:r>
              <a:rPr lang="da-DK" dirty="0" smtClean="0"/>
              <a:t>,</a:t>
            </a:r>
            <a:br>
              <a:rPr lang="da-DK" dirty="0" smtClean="0"/>
            </a:br>
            <a:r>
              <a:rPr lang="da-DK" dirty="0" smtClean="0"/>
              <a:t>in </a:t>
            </a:r>
            <a:r>
              <a:rPr lang="da-DK" dirty="0" err="1" smtClean="0"/>
              <a:t>particular</a:t>
            </a:r>
            <a:r>
              <a:rPr lang="da-DK" dirty="0" smtClean="0"/>
              <a:t> at non-polar </a:t>
            </a:r>
            <a:r>
              <a:rPr lang="da-DK" dirty="0" err="1" smtClean="0"/>
              <a:t>latitudes</a:t>
            </a:r>
            <a:r>
              <a:rPr lang="da-DK" dirty="0" smtClean="0"/>
              <a:t> (10% </a:t>
            </a:r>
            <a:r>
              <a:rPr lang="da-DK" dirty="0" err="1" smtClean="0"/>
              <a:t>reduction</a:t>
            </a:r>
            <a:r>
              <a:rPr lang="da-DK" dirty="0" smtClean="0"/>
              <a:t> in B</a:t>
            </a:r>
            <a:r>
              <a:rPr lang="da-DK" baseline="-25000" dirty="0" smtClean="0">
                <a:latin typeface="Symbol" panose="05050102010706020507" pitchFamily="18" charset="2"/>
              </a:rPr>
              <a:t>q</a:t>
            </a:r>
            <a:r>
              <a:rPr lang="da-DK" dirty="0" smtClean="0"/>
              <a:t>, B</a:t>
            </a:r>
            <a:r>
              <a:rPr lang="da-DK" baseline="-25000" dirty="0" smtClean="0">
                <a:latin typeface="Symbol" panose="05050102010706020507" pitchFamily="18" charset="2"/>
              </a:rPr>
              <a:t>f</a:t>
            </a:r>
            <a:r>
              <a:rPr lang="da-DK" dirty="0" smtClean="0"/>
              <a:t>)</a:t>
            </a:r>
          </a:p>
          <a:p>
            <a:r>
              <a:rPr lang="da-DK" dirty="0" smtClean="0"/>
              <a:t>Difference </a:t>
            </a:r>
            <a:r>
              <a:rPr lang="da-DK" dirty="0" err="1" smtClean="0"/>
              <a:t>maps</a:t>
            </a:r>
            <a:r>
              <a:rPr lang="da-DK" dirty="0" smtClean="0"/>
              <a:t> of Br (</a:t>
            </a:r>
            <a:r>
              <a:rPr lang="da-DK" dirty="0" err="1" smtClean="0"/>
              <a:t>wrt</a:t>
            </a:r>
            <a:r>
              <a:rPr lang="da-DK" dirty="0" smtClean="0"/>
              <a:t> MF7) </a:t>
            </a:r>
            <a:r>
              <a:rPr lang="da-DK" dirty="0" err="1" smtClean="0"/>
              <a:t>indicate</a:t>
            </a:r>
            <a:r>
              <a:rPr lang="da-DK" dirty="0" smtClean="0"/>
              <a:t> </a:t>
            </a:r>
            <a:r>
              <a:rPr lang="da-DK" dirty="0" err="1" smtClean="0"/>
              <a:t>larger</a:t>
            </a:r>
            <a:r>
              <a:rPr lang="da-DK" dirty="0" smtClean="0"/>
              <a:t> differences at polar </a:t>
            </a:r>
            <a:r>
              <a:rPr lang="da-DK" dirty="0" err="1" smtClean="0"/>
              <a:t>latitudes</a:t>
            </a:r>
            <a:r>
              <a:rPr lang="da-DK" dirty="0" smtClean="0"/>
              <a:t> but smaller differences at non-polar </a:t>
            </a:r>
            <a:r>
              <a:rPr lang="da-DK" dirty="0" err="1" smtClean="0"/>
              <a:t>latitudes</a:t>
            </a:r>
            <a:endParaRPr lang="da-DK" dirty="0" smtClean="0"/>
          </a:p>
          <a:p>
            <a:pPr marL="0" indent="0">
              <a:buNone/>
            </a:pPr>
            <a:r>
              <a:rPr lang="da-DK" dirty="0" smtClean="0"/>
              <a:t> 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6047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2400" dirty="0" smtClean="0"/>
              <a:t>Bias vs </a:t>
            </a:r>
            <a:r>
              <a:rPr lang="da-DK" sz="2400" dirty="0" err="1" smtClean="0"/>
              <a:t>misfit</a:t>
            </a:r>
            <a:r>
              <a:rPr lang="da-DK" sz="2400" dirty="0" smtClean="0"/>
              <a:t>: </a:t>
            </a:r>
            <a:r>
              <a:rPr lang="da-DK" dirty="0" smtClean="0"/>
              <a:t/>
            </a:r>
            <a:br>
              <a:rPr lang="da-DK" dirty="0" smtClean="0"/>
            </a:br>
            <a:r>
              <a:rPr lang="en-US" sz="2000" b="0" dirty="0" smtClean="0"/>
              <a:t>Contamination </a:t>
            </a:r>
            <a:r>
              <a:rPr lang="en-US" sz="2000" b="0" dirty="0"/>
              <a:t>of Magnetic Field </a:t>
            </a:r>
            <a:r>
              <a:rPr lang="en-US" sz="2000" b="0" dirty="0" smtClean="0"/>
              <a:t>Model </a:t>
            </a:r>
            <a:r>
              <a:rPr lang="da-DK" sz="2000" b="0" dirty="0" smtClean="0"/>
              <a:t>due </a:t>
            </a:r>
            <a:r>
              <a:rPr lang="da-DK" sz="2000" b="0" dirty="0"/>
              <a:t>to Polar-</a:t>
            </a:r>
            <a:r>
              <a:rPr lang="da-DK" sz="2000" b="0" dirty="0" err="1"/>
              <a:t>Cap</a:t>
            </a:r>
            <a:r>
              <a:rPr lang="da-DK" sz="2000" b="0" dirty="0"/>
              <a:t> </a:t>
            </a:r>
            <a:r>
              <a:rPr lang="da-DK" sz="2000" b="0" dirty="0" err="1"/>
              <a:t>Currents</a:t>
            </a:r>
            <a:endParaRPr lang="da-DK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50825" y="1199163"/>
            <a:ext cx="8642350" cy="1799530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In Summer 1999: Determination of IGRF 2000 from </a:t>
            </a:r>
            <a:r>
              <a:rPr lang="en-US" sz="1800" dirty="0" err="1" smtClean="0"/>
              <a:t>Ørsted</a:t>
            </a:r>
            <a:r>
              <a:rPr lang="en-US" sz="1800" dirty="0" smtClean="0"/>
              <a:t> </a:t>
            </a:r>
            <a:r>
              <a:rPr lang="en-US" sz="1800" dirty="0"/>
              <a:t>satellite data.</a:t>
            </a:r>
          </a:p>
          <a:p>
            <a:pPr marL="0" indent="0">
              <a:buNone/>
            </a:pPr>
            <a:r>
              <a:rPr lang="en-US" sz="1800" dirty="0"/>
              <a:t>Only few geomagnetic quiet days with vector data available (May and Sept 1999)</a:t>
            </a:r>
          </a:p>
          <a:p>
            <a:pPr marL="0" indent="0">
              <a:buNone/>
            </a:pPr>
            <a:r>
              <a:rPr lang="da-DK" sz="1800" dirty="0"/>
              <a:t>Determination of </a:t>
            </a:r>
            <a:r>
              <a:rPr lang="da-DK" sz="1800" dirty="0" err="1"/>
              <a:t>two</a:t>
            </a:r>
            <a:r>
              <a:rPr lang="da-DK" sz="1800" dirty="0"/>
              <a:t> models:</a:t>
            </a:r>
          </a:p>
          <a:p>
            <a:r>
              <a:rPr lang="en-US" sz="1800" dirty="0"/>
              <a:t>Model a: 6 quiet days in May (10 May </a:t>
            </a:r>
            <a:r>
              <a:rPr lang="en-US" sz="1800" dirty="0" smtClean="0"/>
              <a:t>- </a:t>
            </a:r>
            <a:r>
              <a:rPr lang="en-US" sz="1800" dirty="0"/>
              <a:t>22 May)</a:t>
            </a:r>
          </a:p>
          <a:p>
            <a:r>
              <a:rPr lang="da-DK" sz="1800" dirty="0"/>
              <a:t>Model b: 3 </a:t>
            </a:r>
            <a:r>
              <a:rPr lang="da-DK" sz="1800" dirty="0" err="1"/>
              <a:t>quiet</a:t>
            </a:r>
            <a:r>
              <a:rPr lang="da-DK" sz="1800" dirty="0"/>
              <a:t> </a:t>
            </a:r>
            <a:r>
              <a:rPr lang="da-DK" sz="1800" dirty="0" err="1"/>
              <a:t>days</a:t>
            </a:r>
            <a:r>
              <a:rPr lang="da-DK" sz="1800" dirty="0"/>
              <a:t> in </a:t>
            </a:r>
            <a:r>
              <a:rPr lang="da-DK" sz="1800" dirty="0" err="1"/>
              <a:t>Sept</a:t>
            </a:r>
            <a:r>
              <a:rPr lang="da-DK" sz="1800" dirty="0"/>
              <a:t> (23 </a:t>
            </a:r>
            <a:r>
              <a:rPr lang="da-DK" sz="1800" dirty="0" err="1"/>
              <a:t>Sept</a:t>
            </a:r>
            <a:r>
              <a:rPr lang="da-DK" sz="1800" dirty="0"/>
              <a:t> </a:t>
            </a:r>
            <a:r>
              <a:rPr lang="da-DK" sz="1800" dirty="0" smtClean="0"/>
              <a:t>- </a:t>
            </a:r>
            <a:r>
              <a:rPr lang="da-DK" sz="1800" dirty="0"/>
              <a:t>25 </a:t>
            </a:r>
            <a:r>
              <a:rPr lang="da-DK" sz="1800" dirty="0" err="1"/>
              <a:t>Sept</a:t>
            </a:r>
            <a:r>
              <a:rPr lang="da-DK" sz="1800" dirty="0"/>
              <a:t>)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868007"/>
            <a:ext cx="6912768" cy="2778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1520" y="5518973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70C0"/>
                </a:solidFill>
              </a:rPr>
              <a:t>Zero mean residuals in Northern polar cap for both models</a:t>
            </a:r>
          </a:p>
          <a:p>
            <a:r>
              <a:rPr lang="da-DK" sz="1800" dirty="0">
                <a:solidFill>
                  <a:srgbClr val="0070C0"/>
                </a:solidFill>
              </a:rPr>
              <a:t>Smaller </a:t>
            </a:r>
            <a:r>
              <a:rPr lang="da-DK" sz="1800" dirty="0" err="1" smtClean="0">
                <a:solidFill>
                  <a:srgbClr val="0070C0"/>
                </a:solidFill>
              </a:rPr>
              <a:t>misfit</a:t>
            </a:r>
            <a:r>
              <a:rPr lang="da-DK" sz="1800" dirty="0" smtClean="0">
                <a:solidFill>
                  <a:srgbClr val="0070C0"/>
                </a:solidFill>
              </a:rPr>
              <a:t> </a:t>
            </a:r>
            <a:r>
              <a:rPr lang="da-DK" sz="1800" dirty="0">
                <a:solidFill>
                  <a:srgbClr val="0070C0"/>
                </a:solidFill>
              </a:rPr>
              <a:t>for Model b (</a:t>
            </a:r>
            <a:r>
              <a:rPr lang="da-DK" sz="1800" dirty="0" err="1">
                <a:solidFill>
                  <a:srgbClr val="0070C0"/>
                </a:solidFill>
              </a:rPr>
              <a:t>Sept</a:t>
            </a:r>
            <a:r>
              <a:rPr lang="da-DK" sz="1800" dirty="0">
                <a:solidFill>
                  <a:srgbClr val="0070C0"/>
                </a:solidFill>
              </a:rPr>
              <a:t> data) </a:t>
            </a:r>
            <a:r>
              <a:rPr lang="da-DK" sz="1800" dirty="0" smtClean="0">
                <a:solidFill>
                  <a:srgbClr val="0070C0"/>
                </a:solidFill>
              </a:rPr>
              <a:t>- </a:t>
            </a:r>
            <a:r>
              <a:rPr lang="da-DK" sz="1800" dirty="0" err="1">
                <a:solidFill>
                  <a:srgbClr val="C00000"/>
                </a:solidFill>
              </a:rPr>
              <a:t>better</a:t>
            </a:r>
            <a:r>
              <a:rPr lang="da-DK" sz="1800" dirty="0">
                <a:solidFill>
                  <a:srgbClr val="C00000"/>
                </a:solidFill>
              </a:rPr>
              <a:t> model?</a:t>
            </a:r>
          </a:p>
        </p:txBody>
      </p:sp>
    </p:spTree>
    <p:extLst>
      <p:ext uri="{BB962C8B-B14F-4D97-AF65-F5344CB8AC3E}">
        <p14:creationId xmlns:p14="http://schemas.microsoft.com/office/powerpoint/2010/main" val="2154644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2400" dirty="0" smtClean="0"/>
              <a:t>Bias vs </a:t>
            </a:r>
            <a:r>
              <a:rPr lang="da-DK" sz="2400" dirty="0" err="1" smtClean="0"/>
              <a:t>misfit</a:t>
            </a:r>
            <a:r>
              <a:rPr lang="da-DK" sz="2400" dirty="0" smtClean="0"/>
              <a:t>: </a:t>
            </a:r>
            <a:r>
              <a:rPr lang="da-DK" dirty="0" smtClean="0"/>
              <a:t/>
            </a:r>
            <a:br>
              <a:rPr lang="da-DK" dirty="0" smtClean="0"/>
            </a:br>
            <a:r>
              <a:rPr lang="en-US" sz="2000" b="0" dirty="0" smtClean="0"/>
              <a:t>Contamination </a:t>
            </a:r>
            <a:r>
              <a:rPr lang="en-US" sz="2000" b="0" dirty="0"/>
              <a:t>of Magnetic Field </a:t>
            </a:r>
            <a:r>
              <a:rPr lang="en-US" sz="2000" b="0" dirty="0" smtClean="0"/>
              <a:t>Model </a:t>
            </a:r>
            <a:r>
              <a:rPr lang="da-DK" sz="2000" b="0" dirty="0" smtClean="0"/>
              <a:t>due </a:t>
            </a:r>
            <a:r>
              <a:rPr lang="da-DK" sz="2000" b="0" dirty="0"/>
              <a:t>to Polar-</a:t>
            </a:r>
            <a:r>
              <a:rPr lang="da-DK" sz="2000" b="0" dirty="0" err="1"/>
              <a:t>Cap</a:t>
            </a:r>
            <a:r>
              <a:rPr lang="da-DK" sz="2000" b="0" dirty="0"/>
              <a:t> </a:t>
            </a:r>
            <a:r>
              <a:rPr lang="da-DK" sz="2000" b="0" dirty="0" err="1"/>
              <a:t>Currents</a:t>
            </a:r>
            <a:endParaRPr lang="da-DK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052736"/>
            <a:ext cx="9024228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536550"/>
            <a:ext cx="6454675" cy="628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9523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8913"/>
            <a:ext cx="8642350" cy="693737"/>
          </a:xfrm>
        </p:spPr>
        <p:txBody>
          <a:bodyPr/>
          <a:lstStyle/>
          <a:p>
            <a:r>
              <a:rPr lang="da-DK" dirty="0" smtClean="0"/>
              <a:t>”</a:t>
            </a:r>
            <a:r>
              <a:rPr lang="da-DK" dirty="0" err="1" smtClean="0"/>
              <a:t>Quiet</a:t>
            </a:r>
            <a:r>
              <a:rPr lang="da-DK" dirty="0" smtClean="0"/>
              <a:t> Times” and </a:t>
            </a:r>
            <a:r>
              <a:rPr lang="da-DK" dirty="0" err="1" smtClean="0"/>
              <a:t>Internal</a:t>
            </a:r>
            <a:r>
              <a:rPr lang="da-DK" dirty="0" smtClean="0"/>
              <a:t> Field </a:t>
            </a:r>
            <a:r>
              <a:rPr lang="da-DK" dirty="0" err="1" smtClean="0"/>
              <a:t>Modeling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80728"/>
            <a:ext cx="8642350" cy="4608860"/>
          </a:xfrm>
        </p:spPr>
        <p:txBody>
          <a:bodyPr/>
          <a:lstStyle/>
          <a:p>
            <a:r>
              <a:rPr lang="en-US" dirty="0" smtClean="0"/>
              <a:t>”Quiet times” means </a:t>
            </a:r>
            <a:r>
              <a:rPr lang="en-US" i="1" dirty="0" smtClean="0"/>
              <a:t>reduced</a:t>
            </a:r>
            <a:r>
              <a:rPr lang="en-US" dirty="0" smtClean="0"/>
              <a:t> external 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err="1" smtClean="0"/>
              <a:t>ionospheric</a:t>
            </a:r>
            <a:r>
              <a:rPr lang="en-US" dirty="0" smtClean="0"/>
              <a:t> and </a:t>
            </a:r>
            <a:r>
              <a:rPr lang="en-US" dirty="0" err="1" smtClean="0"/>
              <a:t>magnetospheric</a:t>
            </a:r>
            <a:r>
              <a:rPr lang="en-US" dirty="0" smtClean="0"/>
              <a:t>) contributions</a:t>
            </a:r>
          </a:p>
          <a:p>
            <a:r>
              <a:rPr lang="en-US" dirty="0" smtClean="0"/>
              <a:t>Does not necessarily mean </a:t>
            </a:r>
            <a:r>
              <a:rPr lang="en-US" i="1" dirty="0" smtClean="0"/>
              <a:t>absence</a:t>
            </a:r>
            <a:r>
              <a:rPr lang="en-US" dirty="0" smtClean="0"/>
              <a:t> of external contributions</a:t>
            </a:r>
          </a:p>
          <a:p>
            <a:endParaRPr lang="en-US" dirty="0"/>
          </a:p>
          <a:p>
            <a:r>
              <a:rPr lang="en-US" dirty="0" smtClean="0"/>
              <a:t>Important for field modeling: the remaining external “noise” should have “zero mean” …</a:t>
            </a:r>
          </a:p>
          <a:p>
            <a:r>
              <a:rPr lang="en-US" dirty="0" smtClean="0"/>
              <a:t>… and thus hopefully averages out and leads to an unbiased internal field model, although it will increase the </a:t>
            </a:r>
            <a:r>
              <a:rPr lang="en-US" dirty="0" err="1" smtClean="0"/>
              <a:t>rms</a:t>
            </a:r>
            <a:r>
              <a:rPr lang="en-US" dirty="0" smtClean="0"/>
              <a:t> misfit.</a:t>
            </a:r>
          </a:p>
        </p:txBody>
      </p:sp>
    </p:spTree>
    <p:extLst>
      <p:ext uri="{BB962C8B-B14F-4D97-AF65-F5344CB8AC3E}">
        <p14:creationId xmlns:p14="http://schemas.microsoft.com/office/powerpoint/2010/main" val="341294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2400" dirty="0" smtClean="0"/>
              <a:t>Bias vs </a:t>
            </a:r>
            <a:r>
              <a:rPr lang="da-DK" sz="2400" dirty="0" err="1" smtClean="0"/>
              <a:t>misfit</a:t>
            </a:r>
            <a:r>
              <a:rPr lang="da-DK" sz="2400" dirty="0" smtClean="0"/>
              <a:t>: </a:t>
            </a:r>
            <a:r>
              <a:rPr lang="da-DK" dirty="0" smtClean="0"/>
              <a:t/>
            </a:r>
            <a:br>
              <a:rPr lang="da-DK" dirty="0" smtClean="0"/>
            </a:br>
            <a:r>
              <a:rPr lang="en-US" sz="2000" b="0" dirty="0" smtClean="0"/>
              <a:t>Contamination </a:t>
            </a:r>
            <a:r>
              <a:rPr lang="en-US" sz="2000" b="0" dirty="0"/>
              <a:t>of Magnetic Field </a:t>
            </a:r>
            <a:r>
              <a:rPr lang="en-US" sz="2000" b="0" dirty="0" smtClean="0"/>
              <a:t>Model </a:t>
            </a:r>
            <a:r>
              <a:rPr lang="da-DK" sz="2000" b="0" dirty="0" smtClean="0"/>
              <a:t>due </a:t>
            </a:r>
            <a:r>
              <a:rPr lang="da-DK" sz="2000" b="0" dirty="0"/>
              <a:t>to Polar-</a:t>
            </a:r>
            <a:r>
              <a:rPr lang="da-DK" sz="2000" b="0" dirty="0" err="1"/>
              <a:t>Cap</a:t>
            </a:r>
            <a:r>
              <a:rPr lang="da-DK" sz="2000" b="0" dirty="0"/>
              <a:t> </a:t>
            </a:r>
            <a:r>
              <a:rPr lang="da-DK" sz="2000" b="0" dirty="0" err="1"/>
              <a:t>Currents</a:t>
            </a:r>
            <a:endParaRPr lang="da-DK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57" y="1228998"/>
            <a:ext cx="7794451" cy="5008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940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2400" dirty="0" smtClean="0"/>
              <a:t>Bias vs </a:t>
            </a:r>
            <a:r>
              <a:rPr lang="da-DK" sz="2400" dirty="0" err="1" smtClean="0"/>
              <a:t>misfit</a:t>
            </a:r>
            <a:r>
              <a:rPr lang="da-DK" sz="2400" dirty="0" smtClean="0"/>
              <a:t>: </a:t>
            </a:r>
            <a:r>
              <a:rPr lang="da-DK" dirty="0" smtClean="0"/>
              <a:t/>
            </a:r>
            <a:br>
              <a:rPr lang="da-DK" dirty="0" smtClean="0"/>
            </a:br>
            <a:r>
              <a:rPr lang="en-US" sz="2000" b="0" dirty="0" smtClean="0"/>
              <a:t>Contamination </a:t>
            </a:r>
            <a:r>
              <a:rPr lang="en-US" sz="2000" b="0" dirty="0"/>
              <a:t>of Magnetic Field </a:t>
            </a:r>
            <a:r>
              <a:rPr lang="en-US" sz="2000" b="0" dirty="0" smtClean="0"/>
              <a:t>Model </a:t>
            </a:r>
            <a:r>
              <a:rPr lang="da-DK" sz="2000" b="0" dirty="0" smtClean="0"/>
              <a:t>due </a:t>
            </a:r>
            <a:r>
              <a:rPr lang="da-DK" sz="2000" b="0" dirty="0"/>
              <a:t>to Polar-</a:t>
            </a:r>
            <a:r>
              <a:rPr lang="da-DK" sz="2000" b="0" dirty="0" err="1"/>
              <a:t>Cap</a:t>
            </a:r>
            <a:r>
              <a:rPr lang="da-DK" sz="2000" b="0" dirty="0"/>
              <a:t> </a:t>
            </a:r>
            <a:r>
              <a:rPr lang="da-DK" sz="2000" b="0" dirty="0" err="1"/>
              <a:t>Currents</a:t>
            </a:r>
            <a:endParaRPr lang="da-DK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8594640" cy="3987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280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8913"/>
            <a:ext cx="8642350" cy="693737"/>
          </a:xfrm>
        </p:spPr>
        <p:txBody>
          <a:bodyPr/>
          <a:lstStyle/>
          <a:p>
            <a:r>
              <a:rPr lang="da-DK" dirty="0" smtClean="0"/>
              <a:t>”</a:t>
            </a:r>
            <a:r>
              <a:rPr lang="da-DK" dirty="0" err="1" smtClean="0"/>
              <a:t>Quiet</a:t>
            </a:r>
            <a:r>
              <a:rPr lang="da-DK" dirty="0" smtClean="0"/>
              <a:t> Times” and </a:t>
            </a:r>
            <a:r>
              <a:rPr lang="da-DK" dirty="0" err="1" smtClean="0"/>
              <a:t>Internal</a:t>
            </a:r>
            <a:r>
              <a:rPr lang="da-DK" dirty="0" smtClean="0"/>
              <a:t> Field </a:t>
            </a:r>
            <a:r>
              <a:rPr lang="da-DK" dirty="0" err="1" smtClean="0"/>
              <a:t>Modeling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80728"/>
            <a:ext cx="8642350" cy="4608860"/>
          </a:xfrm>
        </p:spPr>
        <p:txBody>
          <a:bodyPr/>
          <a:lstStyle/>
          <a:p>
            <a:r>
              <a:rPr lang="en-US" dirty="0" smtClean="0"/>
              <a:t>”Quiet times” means </a:t>
            </a:r>
            <a:r>
              <a:rPr lang="en-US" i="1" dirty="0" smtClean="0"/>
              <a:t>reduced</a:t>
            </a:r>
            <a:r>
              <a:rPr lang="en-US" dirty="0" smtClean="0"/>
              <a:t> external 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err="1" smtClean="0"/>
              <a:t>ionospheric</a:t>
            </a:r>
            <a:r>
              <a:rPr lang="en-US" dirty="0" smtClean="0"/>
              <a:t> and </a:t>
            </a:r>
            <a:r>
              <a:rPr lang="en-US" dirty="0" err="1" smtClean="0"/>
              <a:t>magnetospheric</a:t>
            </a:r>
            <a:r>
              <a:rPr lang="en-US" dirty="0" smtClean="0"/>
              <a:t>) contributions</a:t>
            </a:r>
          </a:p>
          <a:p>
            <a:r>
              <a:rPr lang="en-US" dirty="0" smtClean="0"/>
              <a:t>Does not necessarily mean </a:t>
            </a:r>
            <a:r>
              <a:rPr lang="en-US" i="1" dirty="0" smtClean="0"/>
              <a:t>absence</a:t>
            </a:r>
            <a:r>
              <a:rPr lang="en-US" dirty="0" smtClean="0"/>
              <a:t> of external contributions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C00000"/>
                </a:solidFill>
              </a:rPr>
              <a:t>Important for field modeling: the remaining external “noise” should have “zero mean” …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… and thus hopefully averages out and leads to an unbiased internal field model, although it will increase the </a:t>
            </a:r>
            <a:r>
              <a:rPr lang="en-US" dirty="0" err="1" smtClean="0">
                <a:solidFill>
                  <a:srgbClr val="C00000"/>
                </a:solidFill>
              </a:rPr>
              <a:t>rms</a:t>
            </a:r>
            <a:r>
              <a:rPr lang="en-US" dirty="0" smtClean="0">
                <a:solidFill>
                  <a:srgbClr val="C00000"/>
                </a:solidFill>
              </a:rPr>
              <a:t> misfit.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7544" y="4573577"/>
            <a:ext cx="6192688" cy="1015663"/>
          </a:xfrm>
          <a:prstGeom prst="rect">
            <a:avLst/>
          </a:prstGeom>
          <a:solidFill>
            <a:srgbClr val="FFC000"/>
          </a:solidFill>
          <a:effectLst>
            <a:outerShdw blurRad="76200" dist="38100" dir="5400000" sx="102000" sy="102000" algn="t" rotWithShape="0">
              <a:prstClr val="black">
                <a:alpha val="39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da-DK" sz="2000" dirty="0" smtClean="0">
                <a:solidFill>
                  <a:schemeClr val="bg1"/>
                </a:solidFill>
              </a:rPr>
              <a:t>Perhaps SMDL </a:t>
            </a:r>
            <a:r>
              <a:rPr lang="da-DK" sz="2000" dirty="0" err="1" smtClean="0">
                <a:solidFill>
                  <a:schemeClr val="bg1"/>
                </a:solidFill>
              </a:rPr>
              <a:t>selection</a:t>
            </a:r>
            <a:r>
              <a:rPr lang="da-DK" sz="2000" dirty="0" smtClean="0">
                <a:solidFill>
                  <a:schemeClr val="bg1"/>
                </a:solidFill>
              </a:rPr>
              <a:t> </a:t>
            </a:r>
            <a:r>
              <a:rPr lang="da-DK" sz="2000" dirty="0" err="1" smtClean="0">
                <a:solidFill>
                  <a:schemeClr val="bg1"/>
                </a:solidFill>
              </a:rPr>
              <a:t>results</a:t>
            </a:r>
            <a:r>
              <a:rPr lang="da-DK" sz="2000" dirty="0" smtClean="0">
                <a:solidFill>
                  <a:schemeClr val="bg1"/>
                </a:solidFill>
              </a:rPr>
              <a:t> in ”</a:t>
            </a:r>
            <a:r>
              <a:rPr lang="da-DK" sz="2000" dirty="0" err="1" smtClean="0">
                <a:solidFill>
                  <a:schemeClr val="bg1"/>
                </a:solidFill>
              </a:rPr>
              <a:t>reduced</a:t>
            </a:r>
            <a:r>
              <a:rPr lang="da-DK" sz="2000" dirty="0" smtClean="0">
                <a:solidFill>
                  <a:schemeClr val="bg1"/>
                </a:solidFill>
              </a:rPr>
              <a:t>” </a:t>
            </a:r>
            <a:r>
              <a:rPr lang="da-DK" sz="2000" dirty="0" err="1" smtClean="0">
                <a:solidFill>
                  <a:schemeClr val="bg1"/>
                </a:solidFill>
              </a:rPr>
              <a:t>external</a:t>
            </a:r>
            <a:r>
              <a:rPr lang="da-DK" sz="2000" dirty="0" smtClean="0">
                <a:solidFill>
                  <a:schemeClr val="bg1"/>
                </a:solidFill>
              </a:rPr>
              <a:t> </a:t>
            </a:r>
            <a:r>
              <a:rPr lang="da-DK" sz="2000" dirty="0" err="1" smtClean="0">
                <a:solidFill>
                  <a:schemeClr val="bg1"/>
                </a:solidFill>
              </a:rPr>
              <a:t>contributions</a:t>
            </a:r>
            <a:r>
              <a:rPr lang="da-DK" sz="2000" dirty="0" smtClean="0">
                <a:solidFill>
                  <a:schemeClr val="bg1"/>
                </a:solidFill>
              </a:rPr>
              <a:t>, but of </a:t>
            </a:r>
            <a:r>
              <a:rPr lang="da-DK" sz="2000" dirty="0" err="1" smtClean="0">
                <a:solidFill>
                  <a:schemeClr val="bg1"/>
                </a:solidFill>
              </a:rPr>
              <a:t>preferred</a:t>
            </a:r>
            <a:r>
              <a:rPr lang="da-DK" sz="2000" dirty="0" smtClean="0">
                <a:solidFill>
                  <a:schemeClr val="bg1"/>
                </a:solidFill>
              </a:rPr>
              <a:t> (i.e. </a:t>
            </a:r>
            <a:r>
              <a:rPr lang="da-DK" sz="2000" dirty="0" err="1" smtClean="0">
                <a:solidFill>
                  <a:schemeClr val="bg1"/>
                </a:solidFill>
              </a:rPr>
              <a:t>biased</a:t>
            </a:r>
            <a:r>
              <a:rPr lang="da-DK" sz="2000" dirty="0" smtClean="0">
                <a:solidFill>
                  <a:schemeClr val="bg1"/>
                </a:solidFill>
              </a:rPr>
              <a:t>) </a:t>
            </a:r>
            <a:r>
              <a:rPr lang="da-DK" sz="2000" dirty="0" err="1" smtClean="0">
                <a:solidFill>
                  <a:schemeClr val="bg1"/>
                </a:solidFill>
              </a:rPr>
              <a:t>magnetic</a:t>
            </a:r>
            <a:r>
              <a:rPr lang="da-DK" sz="2000" dirty="0" smtClean="0">
                <a:solidFill>
                  <a:schemeClr val="bg1"/>
                </a:solidFill>
              </a:rPr>
              <a:t> </a:t>
            </a:r>
            <a:r>
              <a:rPr lang="da-DK" sz="2000" dirty="0" err="1" smtClean="0">
                <a:solidFill>
                  <a:schemeClr val="bg1"/>
                </a:solidFill>
              </a:rPr>
              <a:t>field</a:t>
            </a:r>
            <a:r>
              <a:rPr lang="da-DK" sz="2000" dirty="0" smtClean="0">
                <a:solidFill>
                  <a:schemeClr val="bg1"/>
                </a:solidFill>
              </a:rPr>
              <a:t> </a:t>
            </a:r>
            <a:r>
              <a:rPr lang="da-DK" sz="2000" dirty="0" err="1" smtClean="0">
                <a:solidFill>
                  <a:schemeClr val="bg1"/>
                </a:solidFill>
              </a:rPr>
              <a:t>direction</a:t>
            </a:r>
            <a:r>
              <a:rPr lang="da-DK" sz="2000" dirty="0" smtClean="0">
                <a:solidFill>
                  <a:schemeClr val="bg1"/>
                </a:solidFill>
              </a:rPr>
              <a:t> of the </a:t>
            </a:r>
            <a:r>
              <a:rPr lang="da-DK" sz="2000" dirty="0" err="1" smtClean="0">
                <a:solidFill>
                  <a:schemeClr val="bg1"/>
                </a:solidFill>
              </a:rPr>
              <a:t>remaining</a:t>
            </a:r>
            <a:r>
              <a:rPr lang="da-DK" sz="2000" dirty="0" smtClean="0">
                <a:solidFill>
                  <a:schemeClr val="bg1"/>
                </a:solidFill>
              </a:rPr>
              <a:t> part?</a:t>
            </a:r>
            <a:endParaRPr lang="da-DK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923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329" y="188913"/>
            <a:ext cx="8642350" cy="693737"/>
          </a:xfrm>
        </p:spPr>
        <p:txBody>
          <a:bodyPr/>
          <a:lstStyle/>
          <a:p>
            <a:r>
              <a:rPr lang="da-DK" dirty="0" smtClean="0"/>
              <a:t>Test of SMDL indices</a:t>
            </a:r>
            <a:br>
              <a:rPr lang="da-DK" dirty="0" smtClean="0"/>
            </a:br>
            <a:r>
              <a:rPr lang="da-DK" dirty="0" smtClean="0"/>
              <a:t>with </a:t>
            </a:r>
            <a:r>
              <a:rPr lang="da-DK" dirty="0" err="1" smtClean="0"/>
              <a:t>Lithospheric</a:t>
            </a:r>
            <a:r>
              <a:rPr lang="da-DK" dirty="0" smtClean="0"/>
              <a:t> Field </a:t>
            </a:r>
            <a:r>
              <a:rPr lang="da-DK" dirty="0" err="1" smtClean="0"/>
              <a:t>Modeling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329" y="1268760"/>
            <a:ext cx="8642350" cy="5040560"/>
          </a:xfrm>
        </p:spPr>
        <p:txBody>
          <a:bodyPr/>
          <a:lstStyle/>
          <a:p>
            <a:r>
              <a:rPr lang="en-US" sz="2000" dirty="0" smtClean="0"/>
              <a:t>CHAOS-4h: Field model derived  from 2 years of low-altitude CHAMP data (Sept 2008 – Sept 2010), 30 sec sampling rate</a:t>
            </a:r>
          </a:p>
          <a:p>
            <a:r>
              <a:rPr lang="en-US" sz="2000" dirty="0" smtClean="0"/>
              <a:t>Non-polar regions (|QD </a:t>
            </a:r>
            <a:r>
              <a:rPr lang="en-US" sz="2000" dirty="0" err="1" smtClean="0"/>
              <a:t>lat</a:t>
            </a:r>
            <a:r>
              <a:rPr lang="en-US" sz="2000" dirty="0" smtClean="0"/>
              <a:t>| &lt; 55°): </a:t>
            </a:r>
          </a:p>
          <a:p>
            <a:pPr lvl="1" defTabSz="661988"/>
            <a:r>
              <a:rPr lang="en-US" sz="1600" dirty="0" smtClean="0"/>
              <a:t>|</a:t>
            </a:r>
            <a:r>
              <a:rPr lang="en-US" sz="1600" dirty="0" err="1" smtClean="0"/>
              <a:t>dDst</a:t>
            </a:r>
            <a:r>
              <a:rPr lang="en-US" sz="1600" dirty="0" smtClean="0"/>
              <a:t>/</a:t>
            </a:r>
            <a:r>
              <a:rPr lang="en-US" sz="1600" dirty="0" err="1" smtClean="0"/>
              <a:t>dt</a:t>
            </a:r>
            <a:r>
              <a:rPr lang="en-US" sz="1600" dirty="0" smtClean="0"/>
              <a:t>| &lt; 2 </a:t>
            </a:r>
            <a:r>
              <a:rPr lang="en-US" sz="1600" dirty="0" err="1" smtClean="0"/>
              <a:t>nT</a:t>
            </a:r>
            <a:r>
              <a:rPr lang="en-US" sz="1600" dirty="0" smtClean="0"/>
              <a:t>/</a:t>
            </a:r>
            <a:r>
              <a:rPr lang="en-US" sz="1600" dirty="0" err="1" smtClean="0"/>
              <a:t>hr</a:t>
            </a:r>
            <a:r>
              <a:rPr lang="en-US" sz="1600" dirty="0" smtClean="0"/>
              <a:t>		</a:t>
            </a:r>
            <a:r>
              <a:rPr lang="en-US" sz="1600" dirty="0" err="1" smtClean="0"/>
              <a:t>Kp</a:t>
            </a:r>
            <a:r>
              <a:rPr lang="en-US" sz="1600" dirty="0" smtClean="0"/>
              <a:t> ≤2</a:t>
            </a:r>
            <a:r>
              <a:rPr lang="en-US" sz="1600" baseline="30000" dirty="0" smtClean="0"/>
              <a:t>0</a:t>
            </a:r>
          </a:p>
          <a:p>
            <a:pPr lvl="1"/>
            <a:r>
              <a:rPr lang="en-US" sz="1600" dirty="0" smtClean="0"/>
              <a:t>Fulfilled for </a:t>
            </a:r>
            <a:r>
              <a:rPr lang="en-US" sz="1600" dirty="0" smtClean="0">
                <a:solidFill>
                  <a:srgbClr val="C00000"/>
                </a:solidFill>
              </a:rPr>
              <a:t>57 %</a:t>
            </a:r>
            <a:r>
              <a:rPr lang="en-US" sz="1600" dirty="0" smtClean="0"/>
              <a:t> of time</a:t>
            </a:r>
          </a:p>
          <a:p>
            <a:r>
              <a:rPr lang="en-US" sz="2000" dirty="0" smtClean="0"/>
              <a:t>Polar regions (|QD </a:t>
            </a:r>
            <a:r>
              <a:rPr lang="en-US" sz="2000" dirty="0" err="1" smtClean="0"/>
              <a:t>lat</a:t>
            </a:r>
            <a:r>
              <a:rPr lang="en-US" sz="2000" dirty="0" smtClean="0"/>
              <a:t>| &gt; 55°): </a:t>
            </a:r>
          </a:p>
          <a:p>
            <a:pPr lvl="1" defTabSz="577850"/>
            <a:r>
              <a:rPr lang="en-US" sz="1600" dirty="0" smtClean="0"/>
              <a:t>|</a:t>
            </a:r>
            <a:r>
              <a:rPr lang="en-US" sz="1600" dirty="0" err="1" smtClean="0"/>
              <a:t>dDst</a:t>
            </a:r>
            <a:r>
              <a:rPr lang="en-US" sz="1600" dirty="0" smtClean="0"/>
              <a:t>/</a:t>
            </a:r>
            <a:r>
              <a:rPr lang="en-US" sz="1600" dirty="0" err="1" smtClean="0"/>
              <a:t>dt</a:t>
            </a:r>
            <a:r>
              <a:rPr lang="en-US" sz="1600" dirty="0" smtClean="0"/>
              <a:t>| &lt; 2 </a:t>
            </a:r>
            <a:r>
              <a:rPr lang="en-US" sz="1600" dirty="0" err="1" smtClean="0"/>
              <a:t>nT</a:t>
            </a:r>
            <a:r>
              <a:rPr lang="en-US" sz="1600" dirty="0" smtClean="0"/>
              <a:t>/</a:t>
            </a:r>
            <a:r>
              <a:rPr lang="en-US" sz="1600" dirty="0" err="1" smtClean="0"/>
              <a:t>hr</a:t>
            </a:r>
            <a:r>
              <a:rPr lang="en-US" sz="1600" dirty="0" smtClean="0"/>
              <a:t>		</a:t>
            </a:r>
            <a:r>
              <a:rPr lang="en-US" sz="1600" dirty="0" err="1" smtClean="0"/>
              <a:t>E</a:t>
            </a:r>
            <a:r>
              <a:rPr lang="en-US" sz="1600" baseline="-25000" dirty="0" err="1" smtClean="0"/>
              <a:t>m</a:t>
            </a:r>
            <a:r>
              <a:rPr lang="en-US" sz="1600" dirty="0" smtClean="0"/>
              <a:t> ≤ 0.8 mV/m</a:t>
            </a:r>
            <a:endParaRPr lang="en-US" sz="1600" baseline="30000" dirty="0" smtClean="0"/>
          </a:p>
          <a:p>
            <a:pPr lvl="1"/>
            <a:r>
              <a:rPr lang="en-US" sz="1600" dirty="0" smtClean="0"/>
              <a:t>Fulfilled for </a:t>
            </a:r>
            <a:r>
              <a:rPr lang="en-US" sz="1600" dirty="0" smtClean="0">
                <a:solidFill>
                  <a:srgbClr val="C00000"/>
                </a:solidFill>
              </a:rPr>
              <a:t>42 %</a:t>
            </a:r>
            <a:r>
              <a:rPr lang="en-US" sz="1600" dirty="0" smtClean="0"/>
              <a:t> of time</a:t>
            </a:r>
          </a:p>
          <a:p>
            <a:r>
              <a:rPr lang="en-US" sz="2000" dirty="0" smtClean="0"/>
              <a:t>Only data from ”dark regions” (sun at least 10° below horizon)</a:t>
            </a:r>
          </a:p>
          <a:p>
            <a:endParaRPr lang="en-US" sz="2000" dirty="0" smtClean="0"/>
          </a:p>
          <a:p>
            <a:r>
              <a:rPr lang="en-US" sz="2000" dirty="0" smtClean="0"/>
              <a:t>Model </a:t>
            </a:r>
            <a:r>
              <a:rPr lang="en-US" sz="2000" dirty="0" smtClean="0"/>
              <a:t>parameterization</a:t>
            </a:r>
            <a:endParaRPr lang="en-US" sz="2000" dirty="0" smtClean="0"/>
          </a:p>
          <a:p>
            <a:pPr lvl="1"/>
            <a:r>
              <a:rPr lang="en-US" sz="1600" dirty="0" smtClean="0"/>
              <a:t>Crustal (static) field up to SH degree </a:t>
            </a:r>
            <a:r>
              <a:rPr lang="en-US" sz="1600" i="1" dirty="0" smtClean="0"/>
              <a:t>N </a:t>
            </a:r>
            <a:r>
              <a:rPr lang="en-US" sz="1600" dirty="0" smtClean="0"/>
              <a:t>= 100</a:t>
            </a:r>
          </a:p>
          <a:p>
            <a:pPr lvl="1"/>
            <a:r>
              <a:rPr lang="en-US" sz="1600" dirty="0" smtClean="0"/>
              <a:t>Quadratic Secular Variation up to </a:t>
            </a:r>
            <a:r>
              <a:rPr lang="en-US" sz="1600" i="1" dirty="0" smtClean="0"/>
              <a:t>N</a:t>
            </a:r>
            <a:r>
              <a:rPr lang="en-US" sz="1600" dirty="0" smtClean="0"/>
              <a:t> = 16</a:t>
            </a:r>
          </a:p>
          <a:p>
            <a:pPr lvl="1"/>
            <a:r>
              <a:rPr lang="en-US" sz="1600" dirty="0" smtClean="0"/>
              <a:t>Co-estimation </a:t>
            </a:r>
            <a:r>
              <a:rPr lang="en-US" sz="1600" dirty="0" smtClean="0"/>
              <a:t>of large-scale </a:t>
            </a:r>
            <a:r>
              <a:rPr lang="en-US" sz="1600" dirty="0" err="1" smtClean="0"/>
              <a:t>magnetospheric</a:t>
            </a:r>
            <a:r>
              <a:rPr lang="en-US" sz="1600" dirty="0" smtClean="0"/>
              <a:t> field parameterized by RC index</a:t>
            </a:r>
            <a:br>
              <a:rPr lang="en-US" sz="1600" dirty="0" smtClean="0"/>
            </a:br>
            <a:r>
              <a:rPr lang="en-US" sz="1600" dirty="0" smtClean="0"/>
              <a:t>and of Euler angles (of VFM – STR rotation) in bins of 10 days </a:t>
            </a: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5220072" y="2085816"/>
            <a:ext cx="3707904" cy="1631216"/>
          </a:xfrm>
          <a:prstGeom prst="rect">
            <a:avLst/>
          </a:prstGeom>
          <a:solidFill>
            <a:srgbClr val="FFC000"/>
          </a:solidFill>
          <a:effectLst>
            <a:outerShdw blurRad="76200" dist="38100" dir="5400000" sx="102000" sy="102000" algn="t" rotWithShape="0">
              <a:prstClr val="black">
                <a:alpha val="39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da-DK" sz="2000" dirty="0" err="1" smtClean="0">
                <a:solidFill>
                  <a:schemeClr val="bg1"/>
                </a:solidFill>
              </a:rPr>
              <a:t>Replace</a:t>
            </a:r>
            <a:r>
              <a:rPr lang="da-DK" sz="2000" dirty="0" smtClean="0">
                <a:solidFill>
                  <a:schemeClr val="bg1"/>
                </a:solidFill>
              </a:rPr>
              <a:t> </a:t>
            </a:r>
            <a:r>
              <a:rPr lang="da-DK" sz="2000" dirty="0" err="1" smtClean="0">
                <a:solidFill>
                  <a:schemeClr val="bg1"/>
                </a:solidFill>
              </a:rPr>
              <a:t>these</a:t>
            </a:r>
            <a:r>
              <a:rPr lang="da-DK" sz="2000" dirty="0" smtClean="0">
                <a:solidFill>
                  <a:schemeClr val="bg1"/>
                </a:solidFill>
              </a:rPr>
              <a:t> </a:t>
            </a:r>
            <a:r>
              <a:rPr lang="da-DK" sz="2000" dirty="0" err="1" smtClean="0">
                <a:solidFill>
                  <a:schemeClr val="bg1"/>
                </a:solidFill>
              </a:rPr>
              <a:t>selection</a:t>
            </a:r>
            <a:r>
              <a:rPr lang="da-DK" sz="2000" dirty="0" smtClean="0">
                <a:solidFill>
                  <a:schemeClr val="bg1"/>
                </a:solidFill>
              </a:rPr>
              <a:t> </a:t>
            </a:r>
            <a:r>
              <a:rPr lang="da-DK" sz="2000" dirty="0" err="1" smtClean="0">
                <a:solidFill>
                  <a:schemeClr val="bg1"/>
                </a:solidFill>
              </a:rPr>
              <a:t>criteria</a:t>
            </a:r>
            <a:r>
              <a:rPr lang="da-DK" sz="2000" dirty="0" smtClean="0">
                <a:solidFill>
                  <a:schemeClr val="bg1"/>
                </a:solidFill>
              </a:rPr>
              <a:t> with SMDL </a:t>
            </a:r>
            <a:r>
              <a:rPr lang="da-DK" sz="2000" dirty="0" err="1" smtClean="0">
                <a:solidFill>
                  <a:schemeClr val="bg1"/>
                </a:solidFill>
              </a:rPr>
              <a:t>criteria</a:t>
            </a:r>
            <a:r>
              <a:rPr lang="da-DK" sz="2000" dirty="0" smtClean="0">
                <a:solidFill>
                  <a:schemeClr val="bg1"/>
                </a:solidFill>
              </a:rPr>
              <a:t>, with </a:t>
            </a:r>
            <a:r>
              <a:rPr lang="da-DK" sz="2000" dirty="0" err="1" smtClean="0">
                <a:solidFill>
                  <a:schemeClr val="bg1"/>
                </a:solidFill>
              </a:rPr>
              <a:t>thresholds</a:t>
            </a:r>
            <a:r>
              <a:rPr lang="da-DK" sz="2000" dirty="0" smtClean="0">
                <a:solidFill>
                  <a:schemeClr val="bg1"/>
                </a:solidFill>
              </a:rPr>
              <a:t> </a:t>
            </a:r>
            <a:r>
              <a:rPr lang="da-DK" sz="2000" dirty="0" err="1" smtClean="0">
                <a:solidFill>
                  <a:schemeClr val="bg1"/>
                </a:solidFill>
              </a:rPr>
              <a:t>such</a:t>
            </a:r>
            <a:r>
              <a:rPr lang="da-DK" sz="2000" dirty="0" smtClean="0">
                <a:solidFill>
                  <a:schemeClr val="bg1"/>
                </a:solidFill>
              </a:rPr>
              <a:t> </a:t>
            </a:r>
            <a:r>
              <a:rPr lang="da-DK" sz="2000" dirty="0" err="1" smtClean="0">
                <a:solidFill>
                  <a:schemeClr val="bg1"/>
                </a:solidFill>
              </a:rPr>
              <a:t>that</a:t>
            </a:r>
            <a:r>
              <a:rPr lang="da-DK" sz="2000" dirty="0" smtClean="0">
                <a:solidFill>
                  <a:schemeClr val="bg1"/>
                </a:solidFill>
              </a:rPr>
              <a:t> </a:t>
            </a:r>
            <a:br>
              <a:rPr lang="da-DK" sz="2000" dirty="0" smtClean="0">
                <a:solidFill>
                  <a:schemeClr val="bg1"/>
                </a:solidFill>
              </a:rPr>
            </a:br>
            <a:r>
              <a:rPr lang="da-DK" sz="2000" dirty="0" smtClean="0">
                <a:solidFill>
                  <a:schemeClr val="bg1"/>
                </a:solidFill>
              </a:rPr>
              <a:t>57% of non-polar and </a:t>
            </a:r>
            <a:br>
              <a:rPr lang="da-DK" sz="2000" dirty="0" smtClean="0">
                <a:solidFill>
                  <a:schemeClr val="bg1"/>
                </a:solidFill>
              </a:rPr>
            </a:br>
            <a:r>
              <a:rPr lang="da-DK" sz="2000" dirty="0" smtClean="0">
                <a:solidFill>
                  <a:schemeClr val="bg1"/>
                </a:solidFill>
              </a:rPr>
              <a:t>42% of polar data </a:t>
            </a:r>
            <a:r>
              <a:rPr lang="da-DK" sz="2000" dirty="0" err="1" smtClean="0">
                <a:solidFill>
                  <a:schemeClr val="bg1"/>
                </a:solidFill>
              </a:rPr>
              <a:t>are</a:t>
            </a:r>
            <a:r>
              <a:rPr lang="da-DK" sz="2000" dirty="0" smtClean="0">
                <a:solidFill>
                  <a:schemeClr val="bg1"/>
                </a:solidFill>
              </a:rPr>
              <a:t> </a:t>
            </a:r>
            <a:r>
              <a:rPr lang="da-DK" sz="2000" dirty="0" err="1" smtClean="0">
                <a:solidFill>
                  <a:schemeClr val="bg1"/>
                </a:solidFill>
              </a:rPr>
              <a:t>chosen</a:t>
            </a:r>
            <a:endParaRPr lang="da-DK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711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Histogram of SMDL indices (2008-2010)</a:t>
            </a:r>
            <a:endParaRPr lang="da-DK" dirty="0"/>
          </a:p>
        </p:txBody>
      </p:sp>
      <p:pic>
        <p:nvPicPr>
          <p:cNvPr id="6" name="Picture 4" descr="C:\nio\m\Swarm\SCARF\CI\TJS\SMDL_his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6579"/>
            <a:ext cx="6438901" cy="503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471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Cumulative</a:t>
            </a:r>
            <a:r>
              <a:rPr lang="da-DK" dirty="0" smtClean="0"/>
              <a:t> Distribution</a:t>
            </a:r>
            <a:endParaRPr lang="da-DK" dirty="0"/>
          </a:p>
        </p:txBody>
      </p:sp>
      <p:pic>
        <p:nvPicPr>
          <p:cNvPr id="6" name="Picture 3" descr="C:\nio\m\Swarm\SCARF\CI\TJS\SMDL_cumdist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620" y="1131341"/>
            <a:ext cx="6362701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/>
          <p:cNvCxnSpPr/>
          <p:nvPr/>
        </p:nvCxnSpPr>
        <p:spPr bwMode="auto">
          <a:xfrm>
            <a:off x="846246" y="3140968"/>
            <a:ext cx="0" cy="2592288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1600410" y="3861048"/>
            <a:ext cx="0" cy="1872208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0070C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2195736" y="2909704"/>
            <a:ext cx="9378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 smtClean="0">
                <a:solidFill>
                  <a:srgbClr val="FF0000"/>
                </a:solidFill>
              </a:rPr>
              <a:t>0.57</a:t>
            </a:r>
            <a:endParaRPr lang="da-DK" sz="12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95736" y="3584049"/>
            <a:ext cx="9378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 smtClean="0">
                <a:solidFill>
                  <a:srgbClr val="0070C0"/>
                </a:solidFill>
              </a:rPr>
              <a:t>0.42</a:t>
            </a:r>
            <a:endParaRPr lang="da-DK" sz="1200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76256" y="2852936"/>
            <a:ext cx="1872208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800" dirty="0" err="1" smtClean="0">
                <a:solidFill>
                  <a:srgbClr val="FF0000"/>
                </a:solidFill>
              </a:rPr>
              <a:t>S</a:t>
            </a:r>
            <a:r>
              <a:rPr lang="da-DK" sz="1800" baseline="-25000" dirty="0" err="1" smtClean="0">
                <a:solidFill>
                  <a:srgbClr val="FF0000"/>
                </a:solidFill>
              </a:rPr>
              <a:t>lo</a:t>
            </a:r>
            <a:r>
              <a:rPr lang="da-DK" sz="1800" dirty="0" smtClean="0">
                <a:solidFill>
                  <a:srgbClr val="FF0000"/>
                </a:solidFill>
              </a:rPr>
              <a:t> </a:t>
            </a:r>
            <a:r>
              <a:rPr lang="da-DK" sz="1800" dirty="0">
                <a:solidFill>
                  <a:srgbClr val="FF0000"/>
                </a:solidFill>
              </a:rPr>
              <a:t>&lt; </a:t>
            </a:r>
            <a:r>
              <a:rPr lang="da-DK" sz="1800" dirty="0" smtClean="0">
                <a:solidFill>
                  <a:srgbClr val="FF0000"/>
                </a:solidFill>
              </a:rPr>
              <a:t>6.2 </a:t>
            </a:r>
            <a:r>
              <a:rPr lang="da-DK" sz="1800" dirty="0">
                <a:solidFill>
                  <a:srgbClr val="FF0000"/>
                </a:solidFill>
              </a:rPr>
              <a:t>for </a:t>
            </a:r>
            <a:r>
              <a:rPr lang="da-DK" sz="1800" dirty="0" smtClean="0">
                <a:solidFill>
                  <a:srgbClr val="FF0000"/>
                </a:solidFill>
              </a:rPr>
              <a:t>57% </a:t>
            </a:r>
            <a:r>
              <a:rPr lang="da-DK" sz="1800" dirty="0">
                <a:solidFill>
                  <a:srgbClr val="FF0000"/>
                </a:solidFill>
              </a:rPr>
              <a:t>of </a:t>
            </a:r>
            <a:r>
              <a:rPr lang="da-DK" sz="1800" dirty="0" smtClean="0">
                <a:solidFill>
                  <a:srgbClr val="FF0000"/>
                </a:solidFill>
              </a:rPr>
              <a:t>time</a:t>
            </a:r>
            <a:r>
              <a:rPr lang="da-DK" sz="1800" dirty="0" smtClean="0"/>
              <a:t/>
            </a:r>
            <a:br>
              <a:rPr lang="da-DK" sz="1800" dirty="0" smtClean="0"/>
            </a:br>
            <a:endParaRPr lang="da-DK" sz="1100" dirty="0" smtClean="0"/>
          </a:p>
          <a:p>
            <a:r>
              <a:rPr lang="da-DK" sz="1800" dirty="0" smtClean="0">
                <a:solidFill>
                  <a:srgbClr val="0070C0"/>
                </a:solidFill>
              </a:rPr>
              <a:t>S</a:t>
            </a:r>
            <a:r>
              <a:rPr lang="da-DK" sz="1800" baseline="-25000" dirty="0" smtClean="0">
                <a:solidFill>
                  <a:srgbClr val="0070C0"/>
                </a:solidFill>
              </a:rPr>
              <a:t>hi</a:t>
            </a:r>
            <a:r>
              <a:rPr lang="da-DK" sz="1800" dirty="0" smtClean="0">
                <a:solidFill>
                  <a:srgbClr val="0070C0"/>
                </a:solidFill>
              </a:rPr>
              <a:t> &lt; 48 for 42% of time</a:t>
            </a:r>
            <a:endParaRPr lang="da-DK" sz="1800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76256" y="4427820"/>
            <a:ext cx="2195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800" dirty="0" smtClean="0"/>
              <a:t>”SMDL </a:t>
            </a:r>
            <a:r>
              <a:rPr lang="da-DK" sz="1800" dirty="0" err="1" smtClean="0"/>
              <a:t>field</a:t>
            </a:r>
            <a:r>
              <a:rPr lang="da-DK" sz="1800" dirty="0" smtClean="0"/>
              <a:t> model”</a:t>
            </a:r>
            <a:endParaRPr lang="da-DK" sz="1800" dirty="0"/>
          </a:p>
        </p:txBody>
      </p:sp>
    </p:spTree>
    <p:extLst>
      <p:ext uri="{BB962C8B-B14F-4D97-AF65-F5344CB8AC3E}">
        <p14:creationId xmlns:p14="http://schemas.microsoft.com/office/powerpoint/2010/main" val="220471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Cumulative</a:t>
            </a:r>
            <a:r>
              <a:rPr lang="da-DK" dirty="0"/>
              <a:t> Distribution</a:t>
            </a:r>
          </a:p>
        </p:txBody>
      </p:sp>
      <p:pic>
        <p:nvPicPr>
          <p:cNvPr id="2050" name="Picture 2" descr="C:\nio\m\Swarm\SCARF\CI\TJS\SMDL_cumdist_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70" y="1131341"/>
            <a:ext cx="6324601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 bwMode="auto">
          <a:xfrm>
            <a:off x="4288924" y="3140968"/>
            <a:ext cx="0" cy="2592288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2195736" y="2909704"/>
            <a:ext cx="9378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 smtClean="0">
                <a:solidFill>
                  <a:srgbClr val="FF0000"/>
                </a:solidFill>
              </a:rPr>
              <a:t>0.57</a:t>
            </a:r>
            <a:endParaRPr lang="da-DK" sz="12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76256" y="2852936"/>
            <a:ext cx="1872208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800" dirty="0" err="1" smtClean="0">
                <a:solidFill>
                  <a:srgbClr val="FF0000"/>
                </a:solidFill>
              </a:rPr>
              <a:t>S</a:t>
            </a:r>
            <a:r>
              <a:rPr lang="da-DK" sz="1800" baseline="-25000" dirty="0" err="1" smtClean="0">
                <a:solidFill>
                  <a:srgbClr val="FF0000"/>
                </a:solidFill>
              </a:rPr>
              <a:t>lo</a:t>
            </a:r>
            <a:r>
              <a:rPr lang="da-DK" sz="1800" dirty="0" smtClean="0">
                <a:solidFill>
                  <a:srgbClr val="FF0000"/>
                </a:solidFill>
              </a:rPr>
              <a:t> </a:t>
            </a:r>
            <a:r>
              <a:rPr lang="da-DK" sz="1800" dirty="0">
                <a:solidFill>
                  <a:srgbClr val="FF0000"/>
                </a:solidFill>
              </a:rPr>
              <a:t>&lt; </a:t>
            </a:r>
            <a:r>
              <a:rPr lang="da-DK" sz="1800" dirty="0" smtClean="0">
                <a:solidFill>
                  <a:srgbClr val="FF0000"/>
                </a:solidFill>
              </a:rPr>
              <a:t>6.2 </a:t>
            </a:r>
            <a:r>
              <a:rPr lang="da-DK" sz="1800" dirty="0">
                <a:solidFill>
                  <a:srgbClr val="FF0000"/>
                </a:solidFill>
              </a:rPr>
              <a:t>for </a:t>
            </a:r>
            <a:r>
              <a:rPr lang="da-DK" sz="1800" dirty="0" smtClean="0">
                <a:solidFill>
                  <a:srgbClr val="FF0000"/>
                </a:solidFill>
              </a:rPr>
              <a:t>57% </a:t>
            </a:r>
            <a:r>
              <a:rPr lang="da-DK" sz="1800" dirty="0">
                <a:solidFill>
                  <a:srgbClr val="FF0000"/>
                </a:solidFill>
              </a:rPr>
              <a:t>of </a:t>
            </a:r>
            <a:r>
              <a:rPr lang="da-DK" sz="1800" dirty="0" smtClean="0">
                <a:solidFill>
                  <a:srgbClr val="FF0000"/>
                </a:solidFill>
              </a:rPr>
              <a:t>time</a:t>
            </a:r>
            <a:r>
              <a:rPr lang="da-DK" sz="1800" dirty="0" smtClean="0"/>
              <a:t/>
            </a:r>
            <a:br>
              <a:rPr lang="da-DK" sz="1800" dirty="0" smtClean="0"/>
            </a:br>
            <a:endParaRPr lang="da-DK" sz="1100" dirty="0" smtClean="0"/>
          </a:p>
          <a:p>
            <a:r>
              <a:rPr lang="da-DK" sz="1800" dirty="0" smtClean="0">
                <a:solidFill>
                  <a:srgbClr val="0070C0"/>
                </a:solidFill>
              </a:rPr>
              <a:t>S</a:t>
            </a:r>
            <a:r>
              <a:rPr lang="da-DK" sz="1800" baseline="-25000" dirty="0" smtClean="0">
                <a:solidFill>
                  <a:srgbClr val="0070C0"/>
                </a:solidFill>
              </a:rPr>
              <a:t>hi</a:t>
            </a:r>
            <a:r>
              <a:rPr lang="da-DK" sz="1800" dirty="0" smtClean="0">
                <a:solidFill>
                  <a:srgbClr val="0070C0"/>
                </a:solidFill>
              </a:rPr>
              <a:t> &lt; 48 for 42% of time</a:t>
            </a:r>
            <a:endParaRPr lang="da-DK" sz="1800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76256" y="4427820"/>
            <a:ext cx="2195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800" dirty="0" smtClean="0"/>
              <a:t>”SMDL </a:t>
            </a:r>
            <a:r>
              <a:rPr lang="da-DK" sz="1800" dirty="0" err="1" smtClean="0"/>
              <a:t>field</a:t>
            </a:r>
            <a:r>
              <a:rPr lang="da-DK" sz="1800" dirty="0" smtClean="0"/>
              <a:t> model”</a:t>
            </a:r>
            <a:endParaRPr lang="da-DK" sz="1800" dirty="0"/>
          </a:p>
        </p:txBody>
      </p:sp>
    </p:spTree>
    <p:extLst>
      <p:ext uri="{BB962C8B-B14F-4D97-AF65-F5344CB8AC3E}">
        <p14:creationId xmlns:p14="http://schemas.microsoft.com/office/powerpoint/2010/main" val="130518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Cumulative</a:t>
            </a:r>
            <a:r>
              <a:rPr lang="da-DK" dirty="0"/>
              <a:t> </a:t>
            </a:r>
            <a:r>
              <a:rPr lang="da-DK" dirty="0" smtClean="0"/>
              <a:t>Distribution</a:t>
            </a:r>
            <a:br>
              <a:rPr lang="da-DK" dirty="0" smtClean="0"/>
            </a:br>
            <a:r>
              <a:rPr lang="da-DK" sz="2400" dirty="0" err="1" smtClean="0"/>
              <a:t>Modified</a:t>
            </a:r>
            <a:r>
              <a:rPr lang="da-DK" sz="2400" dirty="0" smtClean="0"/>
              <a:t> </a:t>
            </a:r>
            <a:r>
              <a:rPr lang="da-DK" sz="2400" dirty="0" err="1" smtClean="0"/>
              <a:t>Threshold</a:t>
            </a:r>
            <a:r>
              <a:rPr lang="da-DK" sz="2400" dirty="0" smtClean="0"/>
              <a:t> </a:t>
            </a:r>
            <a:r>
              <a:rPr lang="da-DK" sz="2400" dirty="0" err="1" smtClean="0"/>
              <a:t>values</a:t>
            </a:r>
            <a:endParaRPr lang="da-DK" dirty="0"/>
          </a:p>
        </p:txBody>
      </p:sp>
      <p:pic>
        <p:nvPicPr>
          <p:cNvPr id="2050" name="Picture 2" descr="C:\nio\m\Swarm\SCARF\CI\TJS\SMDL_cumdist_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70" y="1131341"/>
            <a:ext cx="6324601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 bwMode="auto">
          <a:xfrm>
            <a:off x="4288924" y="3140968"/>
            <a:ext cx="0" cy="2592288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5" name="TextBox 4"/>
          <p:cNvSpPr txBox="1"/>
          <p:nvPr/>
        </p:nvSpPr>
        <p:spPr>
          <a:xfrm>
            <a:off x="2195736" y="2909704"/>
            <a:ext cx="9378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 smtClean="0">
                <a:solidFill>
                  <a:srgbClr val="FF0000"/>
                </a:solidFill>
              </a:rPr>
              <a:t>0.57</a:t>
            </a:r>
            <a:endParaRPr lang="da-DK" sz="1200" dirty="0">
              <a:solidFill>
                <a:srgbClr val="FF000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3878972" y="3429000"/>
            <a:ext cx="0" cy="2304256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4786888" y="2852936"/>
            <a:ext cx="1136" cy="2880320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755576" y="2852936"/>
            <a:ext cx="4032448" cy="0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751384" y="3421380"/>
            <a:ext cx="3172544" cy="7620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791136" y="2622545"/>
            <a:ext cx="1512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 smtClean="0">
                <a:solidFill>
                  <a:srgbClr val="FF0000"/>
                </a:solidFill>
              </a:rPr>
              <a:t>0.57 + 10%</a:t>
            </a:r>
            <a:endParaRPr lang="da-DK" sz="12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86944" y="3393425"/>
            <a:ext cx="1512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 smtClean="0">
                <a:solidFill>
                  <a:srgbClr val="FF0000"/>
                </a:solidFill>
              </a:rPr>
              <a:t>0.57 - 10%</a:t>
            </a:r>
            <a:endParaRPr lang="da-DK" sz="12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76256" y="4427820"/>
            <a:ext cx="21957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800" dirty="0" smtClean="0"/>
              <a:t>”SMDL”</a:t>
            </a:r>
          </a:p>
          <a:p>
            <a:r>
              <a:rPr lang="da-DK" sz="1800" dirty="0" smtClean="0"/>
              <a:t>”SMDL-10%”</a:t>
            </a:r>
          </a:p>
          <a:p>
            <a:r>
              <a:rPr lang="da-DK" sz="1800" dirty="0" smtClean="0"/>
              <a:t>”SMDL+10%”</a:t>
            </a:r>
          </a:p>
          <a:p>
            <a:endParaRPr lang="da-DK" sz="1800" dirty="0"/>
          </a:p>
          <a:p>
            <a:r>
              <a:rPr lang="da-DK" sz="1800" dirty="0" smtClean="0"/>
              <a:t>… and </a:t>
            </a:r>
            <a:r>
              <a:rPr lang="da-DK" sz="1800" dirty="0" err="1" smtClean="0"/>
              <a:t>compare</a:t>
            </a:r>
            <a:r>
              <a:rPr lang="da-DK" sz="1800" dirty="0" smtClean="0"/>
              <a:t> with CHAOS-4</a:t>
            </a:r>
            <a:endParaRPr lang="da-DK" sz="1800" dirty="0"/>
          </a:p>
        </p:txBody>
      </p:sp>
      <p:sp>
        <p:nvSpPr>
          <p:cNvPr id="14" name="TextBox 13"/>
          <p:cNvSpPr txBox="1"/>
          <p:nvPr/>
        </p:nvSpPr>
        <p:spPr>
          <a:xfrm>
            <a:off x="6732240" y="2852936"/>
            <a:ext cx="2339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800" dirty="0" err="1" smtClean="0">
                <a:solidFill>
                  <a:srgbClr val="0070C0"/>
                </a:solidFill>
              </a:rPr>
              <a:t>similar</a:t>
            </a:r>
            <a:r>
              <a:rPr lang="da-DK" sz="1800" dirty="0" smtClean="0">
                <a:solidFill>
                  <a:srgbClr val="0070C0"/>
                </a:solidFill>
              </a:rPr>
              <a:t> </a:t>
            </a:r>
            <a:r>
              <a:rPr lang="da-DK" sz="1800" dirty="0" err="1" smtClean="0">
                <a:solidFill>
                  <a:srgbClr val="0070C0"/>
                </a:solidFill>
              </a:rPr>
              <a:t>threshold</a:t>
            </a:r>
            <a:r>
              <a:rPr lang="da-DK" sz="1800" dirty="0" smtClean="0">
                <a:solidFill>
                  <a:srgbClr val="0070C0"/>
                </a:solidFill>
              </a:rPr>
              <a:t> </a:t>
            </a:r>
            <a:r>
              <a:rPr lang="da-DK" sz="1800" dirty="0" err="1" smtClean="0">
                <a:solidFill>
                  <a:srgbClr val="0070C0"/>
                </a:solidFill>
              </a:rPr>
              <a:t>modifications</a:t>
            </a:r>
            <a:r>
              <a:rPr lang="da-DK" sz="1800" dirty="0" smtClean="0">
                <a:solidFill>
                  <a:srgbClr val="0070C0"/>
                </a:solidFill>
              </a:rPr>
              <a:t> for S</a:t>
            </a:r>
            <a:r>
              <a:rPr lang="da-DK" sz="1800" baseline="-25000" dirty="0" smtClean="0">
                <a:solidFill>
                  <a:srgbClr val="0070C0"/>
                </a:solidFill>
              </a:rPr>
              <a:t>hi</a:t>
            </a:r>
            <a:endParaRPr lang="da-DK" sz="1800" baseline="-25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57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Model </a:t>
            </a:r>
            <a:r>
              <a:rPr lang="da-DK" dirty="0" err="1" smtClean="0"/>
              <a:t>Misfit</a:t>
            </a:r>
            <a:endParaRPr lang="da-DK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1239998"/>
              </p:ext>
            </p:extLst>
          </p:nvPr>
        </p:nvGraphicFramePr>
        <p:xfrm>
          <a:off x="250825" y="1341438"/>
          <a:ext cx="7634243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8967"/>
                <a:gridCol w="1152128"/>
                <a:gridCol w="864096"/>
                <a:gridCol w="817813"/>
                <a:gridCol w="630671"/>
                <a:gridCol w="999788"/>
                <a:gridCol w="720780"/>
              </a:tblGrid>
              <a:tr h="370840">
                <a:tc>
                  <a:txBody>
                    <a:bodyPr/>
                    <a:lstStyle/>
                    <a:p>
                      <a:endParaRPr lang="da-DK" sz="16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da-DK" sz="1600" dirty="0" smtClean="0"/>
                        <a:t>Non-polar  rms</a:t>
                      </a:r>
                      <a:r>
                        <a:rPr lang="da-DK" sz="1600" baseline="0" dirty="0" smtClean="0"/>
                        <a:t> [nT]</a:t>
                      </a:r>
                      <a:endParaRPr lang="da-DK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a-DK" sz="1600" dirty="0" smtClean="0"/>
                        <a:t>Polar rms [nT</a:t>
                      </a:r>
                      <a:endParaRPr lang="da-DK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da-D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600" dirty="0" smtClean="0"/>
                        <a:t># data</a:t>
                      </a:r>
                      <a:endParaRPr lang="da-D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600" dirty="0" smtClean="0"/>
                        <a:t>B</a:t>
                      </a:r>
                      <a:r>
                        <a:rPr lang="da-DK" sz="1600" baseline="-25000" dirty="0" smtClean="0"/>
                        <a:t>r</a:t>
                      </a:r>
                      <a:endParaRPr lang="da-DK" sz="1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600" dirty="0" smtClean="0"/>
                        <a:t>B</a:t>
                      </a:r>
                      <a:r>
                        <a:rPr lang="da-DK" sz="1600" baseline="-25000" dirty="0" smtClean="0">
                          <a:latin typeface="Symbol" panose="05050102010706020507" pitchFamily="18" charset="2"/>
                        </a:rPr>
                        <a:t>q</a:t>
                      </a:r>
                      <a:endParaRPr lang="da-DK" sz="1600" baseline="-25000" dirty="0">
                        <a:latin typeface="Symbol" panose="05050102010706020507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600" dirty="0" smtClean="0"/>
                        <a:t>B</a:t>
                      </a:r>
                      <a:r>
                        <a:rPr lang="da-DK" sz="1600" baseline="-25000" dirty="0" smtClean="0">
                          <a:latin typeface="Symbol" panose="05050102010706020507" pitchFamily="18" charset="2"/>
                        </a:rPr>
                        <a:t>f</a:t>
                      </a:r>
                      <a:endParaRPr lang="da-D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600" dirty="0" smtClean="0"/>
                        <a:t># data</a:t>
                      </a:r>
                      <a:endParaRPr lang="da-D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600" dirty="0" smtClean="0"/>
                        <a:t>F</a:t>
                      </a:r>
                      <a:endParaRPr lang="da-DK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sz="1600" dirty="0" smtClean="0"/>
                        <a:t>CHAOS-4</a:t>
                      </a:r>
                      <a:endParaRPr lang="da-D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600" dirty="0" smtClean="0"/>
                        <a:t>275311</a:t>
                      </a:r>
                      <a:endParaRPr lang="da-D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600" dirty="0" smtClean="0"/>
                        <a:t>1.95</a:t>
                      </a:r>
                      <a:endParaRPr lang="da-D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600" dirty="0" smtClean="0"/>
                        <a:t>2.93</a:t>
                      </a:r>
                      <a:endParaRPr lang="da-D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600" dirty="0" smtClean="0"/>
                        <a:t>2.26</a:t>
                      </a:r>
                      <a:endParaRPr lang="da-D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600" dirty="0" smtClean="0"/>
                        <a:t>103463</a:t>
                      </a:r>
                      <a:endParaRPr lang="da-D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600" dirty="0" smtClean="0"/>
                        <a:t>3.72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sz="1600" dirty="0" smtClean="0"/>
                        <a:t>SMDL</a:t>
                      </a:r>
                      <a:endParaRPr lang="da-D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600" dirty="0" smtClean="0"/>
                        <a:t>274376</a:t>
                      </a:r>
                      <a:endParaRPr lang="da-D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600" dirty="0" smtClean="0"/>
                        <a:t>1.93</a:t>
                      </a:r>
                      <a:endParaRPr lang="da-D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600" dirty="0" smtClean="0"/>
                        <a:t>2.64</a:t>
                      </a:r>
                      <a:endParaRPr lang="da-D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600" dirty="0" smtClean="0"/>
                        <a:t>2.03</a:t>
                      </a:r>
                      <a:endParaRPr lang="da-D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600" dirty="0" smtClean="0"/>
                        <a:t>102887</a:t>
                      </a:r>
                      <a:endParaRPr lang="da-D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600" dirty="0" smtClean="0"/>
                        <a:t>3.72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sz="1600" dirty="0" smtClean="0"/>
                        <a:t>SMDL-10%</a:t>
                      </a:r>
                      <a:endParaRPr lang="da-D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600" dirty="0" smtClean="0"/>
                        <a:t>247317</a:t>
                      </a:r>
                      <a:endParaRPr lang="da-D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600" dirty="0" smtClean="0"/>
                        <a:t>1.90</a:t>
                      </a:r>
                      <a:endParaRPr lang="da-D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600" dirty="0" smtClean="0"/>
                        <a:t>2.56</a:t>
                      </a:r>
                      <a:endParaRPr lang="da-D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600" dirty="0" smtClean="0"/>
                        <a:t>1.99</a:t>
                      </a:r>
                      <a:endParaRPr lang="da-D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600" dirty="0" smtClean="0"/>
                        <a:t>95295</a:t>
                      </a:r>
                      <a:endParaRPr lang="da-D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600" dirty="0" smtClean="0"/>
                        <a:t>3.63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sz="1600" dirty="0" smtClean="0"/>
                        <a:t>SMDL+10%</a:t>
                      </a:r>
                      <a:endParaRPr lang="da-D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600" dirty="0" smtClean="0"/>
                        <a:t>305537</a:t>
                      </a:r>
                      <a:endParaRPr lang="da-D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600" dirty="0" smtClean="0"/>
                        <a:t>1.96</a:t>
                      </a:r>
                      <a:endParaRPr lang="da-D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600" dirty="0" smtClean="0"/>
                        <a:t>2.74</a:t>
                      </a:r>
                      <a:endParaRPr lang="da-D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600" dirty="0" smtClean="0"/>
                        <a:t>2.10</a:t>
                      </a:r>
                      <a:endParaRPr lang="da-D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600" dirty="0" smtClean="0"/>
                        <a:t>115810</a:t>
                      </a:r>
                      <a:endParaRPr lang="da-D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600" dirty="0" smtClean="0"/>
                        <a:t>3.91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51520" y="4221088"/>
            <a:ext cx="3707904" cy="707886"/>
          </a:xfrm>
          <a:prstGeom prst="rect">
            <a:avLst/>
          </a:prstGeom>
          <a:solidFill>
            <a:srgbClr val="FFC000"/>
          </a:solidFill>
          <a:effectLst>
            <a:outerShdw blurRad="76200" dist="38100" dir="5400000" sx="102000" sy="102000" algn="t" rotWithShape="0">
              <a:prstClr val="black">
                <a:alpha val="39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da-DK" sz="2000" dirty="0" err="1" smtClean="0">
                <a:solidFill>
                  <a:schemeClr val="bg1"/>
                </a:solidFill>
              </a:rPr>
              <a:t>Lower</a:t>
            </a:r>
            <a:r>
              <a:rPr lang="da-DK" sz="2000" dirty="0" smtClean="0">
                <a:solidFill>
                  <a:schemeClr val="bg1"/>
                </a:solidFill>
              </a:rPr>
              <a:t> rms </a:t>
            </a:r>
            <a:r>
              <a:rPr lang="da-DK" sz="2000" dirty="0" err="1" smtClean="0">
                <a:solidFill>
                  <a:schemeClr val="bg1"/>
                </a:solidFill>
              </a:rPr>
              <a:t>misfit</a:t>
            </a:r>
            <a:r>
              <a:rPr lang="da-DK" sz="2000" dirty="0" smtClean="0">
                <a:solidFill>
                  <a:schemeClr val="bg1"/>
                </a:solidFill>
              </a:rPr>
              <a:t> with </a:t>
            </a:r>
            <a:r>
              <a:rPr lang="da-DK" sz="2000" dirty="0" err="1" smtClean="0">
                <a:solidFill>
                  <a:schemeClr val="bg1"/>
                </a:solidFill>
              </a:rPr>
              <a:t>equal</a:t>
            </a:r>
            <a:r>
              <a:rPr lang="da-DK" sz="2000" dirty="0" smtClean="0">
                <a:solidFill>
                  <a:schemeClr val="bg1"/>
                </a:solidFill>
              </a:rPr>
              <a:t> </a:t>
            </a:r>
            <a:r>
              <a:rPr lang="da-DK" sz="2000" dirty="0" err="1" smtClean="0">
                <a:solidFill>
                  <a:schemeClr val="bg1"/>
                </a:solidFill>
              </a:rPr>
              <a:t>amount</a:t>
            </a:r>
            <a:r>
              <a:rPr lang="da-DK" sz="2000" dirty="0" smtClean="0">
                <a:solidFill>
                  <a:schemeClr val="bg1"/>
                </a:solidFill>
              </a:rPr>
              <a:t> of data points</a:t>
            </a:r>
            <a:endParaRPr lang="da-DK" sz="20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07504" y="2824943"/>
            <a:ext cx="8892480" cy="118012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3788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nio\m\Swarm\SCARF\CI\TJS\Spec_CHAMP_SMDL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980728"/>
            <a:ext cx="8514569" cy="4248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Crustal</a:t>
            </a:r>
            <a:r>
              <a:rPr lang="da-DK" dirty="0" smtClean="0"/>
              <a:t> </a:t>
            </a:r>
            <a:r>
              <a:rPr lang="da-DK" dirty="0"/>
              <a:t>F</a:t>
            </a:r>
            <a:r>
              <a:rPr lang="da-DK" dirty="0" smtClean="0"/>
              <a:t>ield Spectra</a:t>
            </a:r>
            <a:endParaRPr lang="da-DK" sz="2000" dirty="0"/>
          </a:p>
        </p:txBody>
      </p:sp>
      <p:pic>
        <p:nvPicPr>
          <p:cNvPr id="1027" name="Picture 3" descr="C:\nio\m\Swarm\SCARF\CI\TJS\Spec_CHAMP_SMDL_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980728"/>
            <a:ext cx="8514569" cy="4248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nio\m\Swarm\SCARF\CI\TJS\Spec_CHAMP_SMDL_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980728"/>
            <a:ext cx="8514569" cy="4248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4355976" y="908720"/>
            <a:ext cx="4644008" cy="460851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9084" y="5477162"/>
            <a:ext cx="5291068" cy="400110"/>
          </a:xfrm>
          <a:prstGeom prst="rect">
            <a:avLst/>
          </a:prstGeom>
          <a:solidFill>
            <a:srgbClr val="FFC000"/>
          </a:solidFill>
          <a:effectLst>
            <a:outerShdw blurRad="76200" dist="38100" dir="5400000" sx="102000" sy="102000" algn="t" rotWithShape="0">
              <a:prstClr val="black">
                <a:alpha val="39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da-DK" sz="2000" dirty="0" smtClean="0">
                <a:solidFill>
                  <a:schemeClr val="bg1"/>
                </a:solidFill>
              </a:rPr>
              <a:t>But </a:t>
            </a:r>
            <a:r>
              <a:rPr lang="da-DK" sz="2000" dirty="0" err="1" smtClean="0">
                <a:solidFill>
                  <a:schemeClr val="bg1"/>
                </a:solidFill>
              </a:rPr>
              <a:t>only</a:t>
            </a:r>
            <a:r>
              <a:rPr lang="da-DK" sz="2000" dirty="0" smtClean="0">
                <a:solidFill>
                  <a:schemeClr val="bg1"/>
                </a:solidFill>
              </a:rPr>
              <a:t> </a:t>
            </a:r>
            <a:r>
              <a:rPr lang="da-DK" sz="2000" dirty="0" err="1" smtClean="0">
                <a:solidFill>
                  <a:schemeClr val="bg1"/>
                </a:solidFill>
              </a:rPr>
              <a:t>very</a:t>
            </a:r>
            <a:r>
              <a:rPr lang="da-DK" sz="2000" dirty="0" smtClean="0">
                <a:solidFill>
                  <a:schemeClr val="bg1"/>
                </a:solidFill>
              </a:rPr>
              <a:t> small </a:t>
            </a:r>
            <a:r>
              <a:rPr lang="da-DK" sz="2000" dirty="0" err="1" smtClean="0">
                <a:solidFill>
                  <a:schemeClr val="bg1"/>
                </a:solidFill>
              </a:rPr>
              <a:t>change</a:t>
            </a:r>
            <a:r>
              <a:rPr lang="da-DK" sz="2000" dirty="0" smtClean="0">
                <a:solidFill>
                  <a:schemeClr val="bg1"/>
                </a:solidFill>
              </a:rPr>
              <a:t> of </a:t>
            </a:r>
            <a:r>
              <a:rPr lang="da-DK" sz="2000" dirty="0" err="1" smtClean="0">
                <a:solidFill>
                  <a:schemeClr val="bg1"/>
                </a:solidFill>
              </a:rPr>
              <a:t>field</a:t>
            </a:r>
            <a:r>
              <a:rPr lang="da-DK" sz="2000" dirty="0" smtClean="0">
                <a:solidFill>
                  <a:schemeClr val="bg1"/>
                </a:solidFill>
              </a:rPr>
              <a:t> model</a:t>
            </a:r>
            <a:endParaRPr lang="da-DK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024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theme/theme1.xml><?xml version="1.0" encoding="utf-8"?>
<a:theme xmlns:a="http://schemas.openxmlformats.org/drawingml/2006/main" name="ESL_PPT_Templat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ESL_PPT_Template</Template>
  <TotalTime>1216</TotalTime>
  <Words>422</Words>
  <Application>Microsoft Office PowerPoint</Application>
  <PresentationFormat>On-screen Show (4:3)</PresentationFormat>
  <Paragraphs>115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ESL_PPT_Template</vt:lpstr>
      <vt:lpstr>New "quite time" concept: application to Champ lithospheric field modelling  Nils Olsen, Jesper Gjerløv &amp; Co.</vt:lpstr>
      <vt:lpstr>”Quiet Times” and Internal Field Modeling</vt:lpstr>
      <vt:lpstr>Test of SMDL indices with Lithospheric Field Modeling</vt:lpstr>
      <vt:lpstr>Histogram of SMDL indices (2008-2010)</vt:lpstr>
      <vt:lpstr>Cumulative Distribution</vt:lpstr>
      <vt:lpstr>Cumulative Distribution</vt:lpstr>
      <vt:lpstr>Cumulative Distribution Modified Threshold values</vt:lpstr>
      <vt:lpstr>Model Misfit</vt:lpstr>
      <vt:lpstr>Crustal Field Spectra</vt:lpstr>
      <vt:lpstr>Maps of DBr at ground MF7 – CHAOS-4</vt:lpstr>
      <vt:lpstr>Maps of DBr at ground MF7 - SMDL</vt:lpstr>
      <vt:lpstr>Maps of DBr at ground MF7 – SMDL-10%</vt:lpstr>
      <vt:lpstr>Maps of DBr at ground MF7 – SMDL+10%</vt:lpstr>
      <vt:lpstr>Maps of DBr at ground CHAOS-4 - SMDL</vt:lpstr>
      <vt:lpstr>Maps of DBr at ground CHAOS-4 – SMDL-10%</vt:lpstr>
      <vt:lpstr>Maps of DBr at ground CHAOS-4 – SMDL+10%</vt:lpstr>
      <vt:lpstr>Conclusions</vt:lpstr>
      <vt:lpstr>Bias vs misfit:  Contamination of Magnetic Field Model due to Polar-Cap Currents</vt:lpstr>
      <vt:lpstr>Bias vs misfit:  Contamination of Magnetic Field Model due to Polar-Cap Currents</vt:lpstr>
      <vt:lpstr>Bias vs misfit:  Contamination of Magnetic Field Model due to Polar-Cap Currents</vt:lpstr>
      <vt:lpstr>Bias vs misfit:  Contamination of Magnetic Field Model due to Polar-Cap Currents</vt:lpstr>
      <vt:lpstr>”Quiet Times” and Internal Field Modeling</vt:lpstr>
    </vt:vector>
  </TitlesOfParts>
  <Manager>Swarm, SCARF, L2PS</Manager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Failure Cases</dc:subject>
  <dc:creator>Poul Erik Holmdahl Olsen</dc:creator>
  <cp:keywords>Swarm, SCARF, L2PS, DSAT, Test Result, CI</cp:keywords>
  <cp:lastModifiedBy>Nils Olsen</cp:lastModifiedBy>
  <cp:revision>95</cp:revision>
  <cp:lastPrinted>2011-06-15T12:53:26Z</cp:lastPrinted>
  <dcterms:created xsi:type="dcterms:W3CDTF">2015-06-22T10:50:24Z</dcterms:created>
  <dcterms:modified xsi:type="dcterms:W3CDTF">2015-09-09T05:53:42Z</dcterms:modified>
</cp:coreProperties>
</file>