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4"/>
  </p:notesMasterIdLst>
  <p:handoutMasterIdLst>
    <p:handoutMasterId r:id="rId25"/>
  </p:handoutMasterIdLst>
  <p:sldIdLst>
    <p:sldId id="394" r:id="rId2"/>
    <p:sldId id="587" r:id="rId3"/>
    <p:sldId id="590" r:id="rId4"/>
    <p:sldId id="581" r:id="rId5"/>
    <p:sldId id="584" r:id="rId6"/>
    <p:sldId id="398" r:id="rId7"/>
    <p:sldId id="406" r:id="rId8"/>
    <p:sldId id="588" r:id="rId9"/>
    <p:sldId id="595" r:id="rId10"/>
    <p:sldId id="589" r:id="rId11"/>
    <p:sldId id="591" r:id="rId12"/>
    <p:sldId id="594" r:id="rId13"/>
    <p:sldId id="593" r:id="rId14"/>
    <p:sldId id="592" r:id="rId15"/>
    <p:sldId id="562" r:id="rId16"/>
    <p:sldId id="542" r:id="rId17"/>
    <p:sldId id="559" r:id="rId18"/>
    <p:sldId id="580" r:id="rId19"/>
    <p:sldId id="564" r:id="rId20"/>
    <p:sldId id="543" r:id="rId21"/>
    <p:sldId id="560" r:id="rId22"/>
    <p:sldId id="418" r:id="rId23"/>
  </p:sldIdLst>
  <p:sldSz cx="12192000" cy="6858000"/>
  <p:notesSz cx="6794500" cy="99314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rs Tøffner-Clausen" initials="LT" lastIdx="12" clrIdx="0">
    <p:extLst>
      <p:ext uri="{19B8F6BF-5375-455C-9EA6-DF929625EA0E}">
        <p15:presenceInfo xmlns:p15="http://schemas.microsoft.com/office/powerpoint/2012/main" userId="S-1-5-21-4207196655-1284807994-987816898-1094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CC"/>
    <a:srgbClr val="006CBA"/>
    <a:srgbClr val="F8020B"/>
    <a:srgbClr val="85C2FF"/>
    <a:srgbClr val="1270AF"/>
    <a:srgbClr val="F4D381"/>
    <a:srgbClr val="00659F"/>
    <a:srgbClr val="DA551B"/>
    <a:srgbClr val="00639C"/>
    <a:srgbClr val="2B7E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55" autoAdjust="0"/>
    <p:restoredTop sz="94980" autoAdjust="0"/>
  </p:normalViewPr>
  <p:slideViewPr>
    <p:cSldViewPr>
      <p:cViewPr varScale="1">
        <p:scale>
          <a:sx n="71" d="100"/>
          <a:sy n="71" d="100"/>
        </p:scale>
        <p:origin x="946" y="53"/>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p:cViewPr>
        <p:scale>
          <a:sx n="100" d="100"/>
          <a:sy n="100" d="100"/>
        </p:scale>
        <p:origin x="1572" y="-654"/>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4481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latin typeface="Times" pitchFamily="1" charset="0"/>
              </a:defRPr>
            </a:lvl1pPr>
          </a:lstStyle>
          <a:p>
            <a:pPr>
              <a:defRPr/>
            </a:pPr>
            <a:endParaRPr lang="nl-NL"/>
          </a:p>
        </p:txBody>
      </p:sp>
      <p:sp>
        <p:nvSpPr>
          <p:cNvPr id="31747" name="Rectangle 3"/>
          <p:cNvSpPr>
            <a:spLocks noGrp="1" noChangeArrowheads="1"/>
          </p:cNvSpPr>
          <p:nvPr>
            <p:ph type="dt" sz="quarter" idx="1"/>
          </p:nvPr>
        </p:nvSpPr>
        <p:spPr bwMode="auto">
          <a:xfrm>
            <a:off x="3849688" y="0"/>
            <a:ext cx="2944812"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pitchFamily="1" charset="0"/>
              </a:defRPr>
            </a:lvl1pPr>
          </a:lstStyle>
          <a:p>
            <a:pPr>
              <a:defRPr/>
            </a:pPr>
            <a:endParaRPr lang="nl-NL"/>
          </a:p>
        </p:txBody>
      </p:sp>
      <p:sp>
        <p:nvSpPr>
          <p:cNvPr id="31748" name="Rectangle 4"/>
          <p:cNvSpPr>
            <a:spLocks noGrp="1" noChangeArrowheads="1"/>
          </p:cNvSpPr>
          <p:nvPr>
            <p:ph type="ftr" sz="quarter" idx="2"/>
          </p:nvPr>
        </p:nvSpPr>
        <p:spPr bwMode="auto">
          <a:xfrm>
            <a:off x="0" y="9436100"/>
            <a:ext cx="294481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latin typeface="Times" pitchFamily="1" charset="0"/>
              </a:defRPr>
            </a:lvl1pPr>
          </a:lstStyle>
          <a:p>
            <a:pPr>
              <a:defRPr/>
            </a:pPr>
            <a:endParaRPr lang="nl-NL"/>
          </a:p>
        </p:txBody>
      </p:sp>
      <p:sp>
        <p:nvSpPr>
          <p:cNvPr id="31749" name="Rectangle 5"/>
          <p:cNvSpPr>
            <a:spLocks noGrp="1" noChangeArrowheads="1"/>
          </p:cNvSpPr>
          <p:nvPr>
            <p:ph type="sldNum" sz="quarter" idx="3"/>
          </p:nvPr>
        </p:nvSpPr>
        <p:spPr bwMode="auto">
          <a:xfrm>
            <a:off x="3849688" y="9436100"/>
            <a:ext cx="2944812"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pitchFamily="1" charset="0"/>
              </a:defRPr>
            </a:lvl1pPr>
          </a:lstStyle>
          <a:p>
            <a:pPr>
              <a:defRPr/>
            </a:pPr>
            <a:fld id="{45FC641D-426C-47DE-B288-4400C84A98D4}" type="slidenum">
              <a:rPr lang="nl-NL"/>
              <a:pPr>
                <a:defRPr/>
              </a:pPr>
              <a:t>‹#›</a:t>
            </a:fld>
            <a:endParaRPr lang="nl-NL"/>
          </a:p>
        </p:txBody>
      </p:sp>
    </p:spTree>
    <p:extLst>
      <p:ext uri="{BB962C8B-B14F-4D97-AF65-F5344CB8AC3E}">
        <p14:creationId xmlns:p14="http://schemas.microsoft.com/office/powerpoint/2010/main" val="29630770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4481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latin typeface="Times" pitchFamily="1" charset="0"/>
              </a:defRPr>
            </a:lvl1pPr>
          </a:lstStyle>
          <a:p>
            <a:pPr>
              <a:defRPr/>
            </a:pPr>
            <a:endParaRPr lang="en-US"/>
          </a:p>
        </p:txBody>
      </p:sp>
      <p:sp>
        <p:nvSpPr>
          <p:cNvPr id="16387" name="Rectangle 3"/>
          <p:cNvSpPr>
            <a:spLocks noGrp="1" noChangeArrowheads="1"/>
          </p:cNvSpPr>
          <p:nvPr>
            <p:ph type="dt" idx="1"/>
          </p:nvPr>
        </p:nvSpPr>
        <p:spPr bwMode="auto">
          <a:xfrm>
            <a:off x="3849688" y="0"/>
            <a:ext cx="2944812"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pitchFamily="1" charset="0"/>
              </a:defRPr>
            </a:lvl1pPr>
          </a:lstStyle>
          <a:p>
            <a:pPr>
              <a:defRPr/>
            </a:pPr>
            <a:endParaRPr lang="en-US"/>
          </a:p>
        </p:txBody>
      </p:sp>
      <p:sp>
        <p:nvSpPr>
          <p:cNvPr id="8196" name="Rectangle 4"/>
          <p:cNvSpPr>
            <a:spLocks noGrp="1" noRot="1" noChangeAspect="1" noChangeArrowheads="1" noTextEdit="1"/>
          </p:cNvSpPr>
          <p:nvPr>
            <p:ph type="sldImg" idx="2"/>
          </p:nvPr>
        </p:nvSpPr>
        <p:spPr bwMode="auto">
          <a:xfrm>
            <a:off x="87313" y="746125"/>
            <a:ext cx="6619875" cy="3724275"/>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906463" y="4718050"/>
            <a:ext cx="49815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p:cNvSpPr>
            <a:spLocks noGrp="1" noChangeArrowheads="1"/>
          </p:cNvSpPr>
          <p:nvPr>
            <p:ph type="ftr" sz="quarter" idx="4"/>
          </p:nvPr>
        </p:nvSpPr>
        <p:spPr bwMode="auto">
          <a:xfrm>
            <a:off x="0" y="9436100"/>
            <a:ext cx="294481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latin typeface="Times" pitchFamily="1" charset="0"/>
              </a:defRPr>
            </a:lvl1pPr>
          </a:lstStyle>
          <a:p>
            <a:pPr>
              <a:defRPr/>
            </a:pPr>
            <a:endParaRPr lang="en-US"/>
          </a:p>
        </p:txBody>
      </p:sp>
      <p:sp>
        <p:nvSpPr>
          <p:cNvPr id="16391" name="Rectangle 7"/>
          <p:cNvSpPr>
            <a:spLocks noGrp="1" noChangeArrowheads="1"/>
          </p:cNvSpPr>
          <p:nvPr>
            <p:ph type="sldNum" sz="quarter" idx="5"/>
          </p:nvPr>
        </p:nvSpPr>
        <p:spPr bwMode="auto">
          <a:xfrm>
            <a:off x="3849688" y="9436100"/>
            <a:ext cx="2944812"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pitchFamily="1" charset="0"/>
              </a:defRPr>
            </a:lvl1pPr>
          </a:lstStyle>
          <a:p>
            <a:pPr>
              <a:defRPr/>
            </a:pPr>
            <a:fld id="{E773BA71-D943-4585-B224-14668FD8ED2E}" type="slidenum">
              <a:rPr lang="en-US"/>
              <a:pPr>
                <a:defRPr/>
              </a:pPr>
              <a:t>‹#›</a:t>
            </a:fld>
            <a:endParaRPr lang="en-US"/>
          </a:p>
        </p:txBody>
      </p:sp>
    </p:spTree>
    <p:extLst>
      <p:ext uri="{BB962C8B-B14F-4D97-AF65-F5344CB8AC3E}">
        <p14:creationId xmlns:p14="http://schemas.microsoft.com/office/powerpoint/2010/main" val="42409482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 charset="0"/>
        <a:ea typeface="+mn-ea"/>
        <a:cs typeface="Arial" charset="0"/>
      </a:defRPr>
    </a:lvl1pPr>
    <a:lvl2pPr marL="457200" algn="l" rtl="0" eaLnBrk="0" fontAlgn="base" hangingPunct="0">
      <a:spcBef>
        <a:spcPct val="30000"/>
      </a:spcBef>
      <a:spcAft>
        <a:spcPct val="0"/>
      </a:spcAft>
      <a:defRPr sz="1200" kern="1200">
        <a:solidFill>
          <a:schemeClr val="tx1"/>
        </a:solidFill>
        <a:latin typeface="Times" pitchFamily="1" charset="0"/>
        <a:ea typeface="+mn-ea"/>
        <a:cs typeface="Arial" charset="0"/>
      </a:defRPr>
    </a:lvl2pPr>
    <a:lvl3pPr marL="914400" algn="l" rtl="0" eaLnBrk="0" fontAlgn="base" hangingPunct="0">
      <a:spcBef>
        <a:spcPct val="30000"/>
      </a:spcBef>
      <a:spcAft>
        <a:spcPct val="0"/>
      </a:spcAft>
      <a:defRPr sz="1200" kern="1200">
        <a:solidFill>
          <a:schemeClr val="tx1"/>
        </a:solidFill>
        <a:latin typeface="Times" pitchFamily="1"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Times" pitchFamily="1"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Times" pitchFamily="1"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6125"/>
            <a:ext cx="6619875" cy="3724275"/>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a:defRPr/>
            </a:pPr>
            <a:fld id="{E773BA71-D943-4585-B224-14668FD8ED2E}" type="slidenum">
              <a:rPr lang="en-US" smtClean="0"/>
              <a:pPr>
                <a:defRPr/>
              </a:pPr>
              <a:t>1</a:t>
            </a:fld>
            <a:endParaRPr lang="en-US"/>
          </a:p>
        </p:txBody>
      </p:sp>
    </p:spTree>
    <p:extLst>
      <p:ext uri="{BB962C8B-B14F-4D97-AF65-F5344CB8AC3E}">
        <p14:creationId xmlns:p14="http://schemas.microsoft.com/office/powerpoint/2010/main" val="1192216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1F83DC-F2C0-4423-A023-B25EEC80310D}" type="slidenum">
              <a:rPr lang="da-DK" altLang="da-DK" smtClean="0"/>
              <a:pPr/>
              <a:t>6</a:t>
            </a:fld>
            <a:endParaRPr lang="da-DK" altLang="da-DK"/>
          </a:p>
        </p:txBody>
      </p:sp>
    </p:spTree>
    <p:extLst>
      <p:ext uri="{BB962C8B-B14F-4D97-AF65-F5344CB8AC3E}">
        <p14:creationId xmlns:p14="http://schemas.microsoft.com/office/powerpoint/2010/main" val="40685511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tretch/>
        </p:blipFill>
        <p:spPr>
          <a:xfrm>
            <a:off x="5033733" y="692695"/>
            <a:ext cx="2618255" cy="2954961"/>
          </a:xfrm>
          <a:prstGeom prst="rect">
            <a:avLst/>
          </a:prstGeom>
        </p:spPr>
      </p:pic>
      <p:sp>
        <p:nvSpPr>
          <p:cNvPr id="2" name="Title 1"/>
          <p:cNvSpPr>
            <a:spLocks noGrp="1"/>
          </p:cNvSpPr>
          <p:nvPr>
            <p:ph type="title" hasCustomPrompt="1"/>
          </p:nvPr>
        </p:nvSpPr>
        <p:spPr>
          <a:xfrm>
            <a:off x="1007435" y="3459212"/>
            <a:ext cx="10363200" cy="1362075"/>
          </a:xfrm>
          <a:prstGeom prst="rect">
            <a:avLst/>
          </a:prstGeom>
        </p:spPr>
        <p:txBody>
          <a:bodyPr/>
          <a:lstStyle>
            <a:lvl1pPr algn="ctr">
              <a:defRPr sz="4000" b="1" cap="none"/>
            </a:lvl1pPr>
          </a:lstStyle>
          <a:p>
            <a:r>
              <a:rPr lang="en-US" dirty="0"/>
              <a:t>Click to edit master title style</a:t>
            </a:r>
            <a:endParaRPr lang="da-DK" dirty="0"/>
          </a:p>
        </p:txBody>
      </p:sp>
      <p:sp>
        <p:nvSpPr>
          <p:cNvPr id="3" name="Text Placeholder 2"/>
          <p:cNvSpPr>
            <a:spLocks noGrp="1"/>
          </p:cNvSpPr>
          <p:nvPr>
            <p:ph type="body" idx="1"/>
          </p:nvPr>
        </p:nvSpPr>
        <p:spPr>
          <a:xfrm>
            <a:off x="963084" y="4881141"/>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5360" y="719039"/>
            <a:ext cx="11451125" cy="693737"/>
          </a:xfrm>
          <a:prstGeom prst="rect">
            <a:avLst/>
          </a:prstGeom>
        </p:spPr>
        <p:txBody>
          <a:bodyPr/>
          <a:lstStyle/>
          <a:p>
            <a:r>
              <a:rPr lang="en-US"/>
              <a:t>Click to edit Master title style</a:t>
            </a:r>
            <a:endParaRPr lang="da-DK"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34433" y="718691"/>
            <a:ext cx="11523133" cy="693737"/>
          </a:xfrm>
          <a:prstGeom prst="rect">
            <a:avLst/>
          </a:prstGeom>
        </p:spPr>
        <p:txBody>
          <a:bodyPr/>
          <a:lstStyle/>
          <a:p>
            <a:r>
              <a:rPr lang="en-US"/>
              <a:t>Click to edit Master title style</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4434" y="719039"/>
            <a:ext cx="11523133" cy="693737"/>
          </a:xfrm>
          <a:prstGeom prst="rect">
            <a:avLst/>
          </a:prstGeom>
        </p:spPr>
        <p:txBody>
          <a:bodyPr/>
          <a:lstStyle>
            <a:lvl1pPr>
              <a:defRPr sz="2800"/>
            </a:lvl1pPr>
          </a:lstStyle>
          <a:p>
            <a:r>
              <a:rPr lang="en-US"/>
              <a:t>Click to edit Master title style</a:t>
            </a:r>
            <a:endParaRPr lang="da-DK" dirty="0"/>
          </a:p>
        </p:txBody>
      </p:sp>
      <p:sp>
        <p:nvSpPr>
          <p:cNvPr id="3" name="Content Placeholder 2"/>
          <p:cNvSpPr>
            <a:spLocks noGrp="1"/>
          </p:cNvSpPr>
          <p:nvPr>
            <p:ph idx="1"/>
          </p:nvPr>
        </p:nvSpPr>
        <p:spPr>
          <a:xfrm>
            <a:off x="334434" y="1484784"/>
            <a:ext cx="11523133" cy="50405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bwMode="auto">
          <a:xfrm>
            <a:off x="0" y="-1227"/>
            <a:ext cx="12223686" cy="42451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ahoma" pitchFamily="34" charset="0"/>
            </a:endParaRPr>
          </a:p>
        </p:txBody>
      </p:sp>
      <p:sp>
        <p:nvSpPr>
          <p:cNvPr id="14" name="Rectangle 7"/>
          <p:cNvSpPr>
            <a:spLocks noGrp="1" noChangeArrowheads="1"/>
          </p:cNvSpPr>
          <p:nvPr>
            <p:ph type="title"/>
          </p:nvPr>
        </p:nvSpPr>
        <p:spPr bwMode="auto">
          <a:xfrm>
            <a:off x="334433" y="520571"/>
            <a:ext cx="11523133" cy="693737"/>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en-US"/>
              <a:t>Click to edit Master title style</a:t>
            </a:r>
            <a:endParaRPr lang="en-US" dirty="0"/>
          </a:p>
        </p:txBody>
      </p:sp>
      <p:sp>
        <p:nvSpPr>
          <p:cNvPr id="15" name="Rectangle 8"/>
          <p:cNvSpPr>
            <a:spLocks noGrp="1" noChangeArrowheads="1"/>
          </p:cNvSpPr>
          <p:nvPr>
            <p:ph type="body" idx="1"/>
          </p:nvPr>
        </p:nvSpPr>
        <p:spPr bwMode="auto">
          <a:xfrm>
            <a:off x="333507" y="1294497"/>
            <a:ext cx="11523133" cy="5274003"/>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6" name="Rectangle 99"/>
          <p:cNvSpPr>
            <a:spLocks noChangeArrowheads="1"/>
          </p:cNvSpPr>
          <p:nvPr userDrawn="1"/>
        </p:nvSpPr>
        <p:spPr bwMode="ltGray">
          <a:xfrm>
            <a:off x="0" y="6671146"/>
            <a:ext cx="12192000" cy="180000"/>
          </a:xfrm>
          <a:prstGeom prst="rect">
            <a:avLst/>
          </a:prstGeom>
          <a:solidFill>
            <a:srgbClr val="0066CC"/>
          </a:solidFill>
          <a:ln w="9525">
            <a:solidFill>
              <a:srgbClr val="0066CC"/>
            </a:solidFill>
            <a:miter lim="800000"/>
            <a:headEnd/>
            <a:tailEnd/>
          </a:ln>
        </p:spPr>
        <p:txBody>
          <a:bodyPr wrap="none" anchor="ctr"/>
          <a:lstStyle/>
          <a:p>
            <a:pPr algn="ctr" eaLnBrk="0" hangingPunct="0">
              <a:defRPr/>
            </a:pPr>
            <a:endParaRPr lang="nl-NL" sz="900">
              <a:solidFill>
                <a:srgbClr val="808080"/>
              </a:solidFill>
              <a:latin typeface="+mj-lt"/>
            </a:endParaRPr>
          </a:p>
        </p:txBody>
      </p:sp>
      <p:sp>
        <p:nvSpPr>
          <p:cNvPr id="17" name="Text Box 31"/>
          <p:cNvSpPr txBox="1">
            <a:spLocks noChangeArrowheads="1"/>
          </p:cNvSpPr>
          <p:nvPr userDrawn="1"/>
        </p:nvSpPr>
        <p:spPr bwMode="auto">
          <a:xfrm>
            <a:off x="263353" y="6651610"/>
            <a:ext cx="11806274" cy="186150"/>
          </a:xfrm>
          <a:prstGeom prst="rect">
            <a:avLst/>
          </a:prstGeom>
          <a:noFill/>
          <a:ln w="9525">
            <a:noFill/>
            <a:miter lim="800000"/>
            <a:headEnd/>
            <a:tailEnd/>
          </a:ln>
        </p:spPr>
        <p:txBody>
          <a:bodyPr wrap="none"/>
          <a:lstStyle/>
          <a:p>
            <a:pPr marL="0" marR="0" indent="0" algn="ctr" defTabSz="914400" rtl="0" eaLnBrk="0" fontAlgn="base" latinLnBrk="0" hangingPunct="0">
              <a:lnSpc>
                <a:spcPct val="100000"/>
              </a:lnSpc>
              <a:spcBef>
                <a:spcPct val="50000"/>
              </a:spcBef>
              <a:spcAft>
                <a:spcPct val="0"/>
              </a:spcAft>
              <a:buClrTx/>
              <a:buSzTx/>
              <a:buFontTx/>
              <a:buNone/>
              <a:tabLst>
                <a:tab pos="5760000" algn="ctr"/>
                <a:tab pos="11520000" algn="r"/>
              </a:tabLst>
              <a:defRPr/>
            </a:pPr>
            <a:r>
              <a:rPr lang="en-US" sz="900" b="0" baseline="0" dirty="0">
                <a:solidFill>
                  <a:schemeClr val="bg1"/>
                </a:solidFill>
                <a:latin typeface="+mj-lt"/>
              </a:rPr>
              <a:t>11</a:t>
            </a:r>
            <a:r>
              <a:rPr lang="en-US" sz="900" b="0" baseline="30000" dirty="0">
                <a:solidFill>
                  <a:schemeClr val="bg1"/>
                </a:solidFill>
                <a:latin typeface="+mj-lt"/>
              </a:rPr>
              <a:t>th</a:t>
            </a:r>
            <a:r>
              <a:rPr lang="en-US" sz="900" b="0" baseline="0" dirty="0">
                <a:solidFill>
                  <a:schemeClr val="bg1"/>
                </a:solidFill>
                <a:latin typeface="+mj-lt"/>
              </a:rPr>
              <a:t> Swarm QWG</a:t>
            </a:r>
            <a:r>
              <a:rPr lang="en-US" sz="900" b="0" dirty="0">
                <a:solidFill>
                  <a:schemeClr val="bg1"/>
                </a:solidFill>
                <a:latin typeface="+mj-lt"/>
              </a:rPr>
              <a:t>	11</a:t>
            </a:r>
            <a:r>
              <a:rPr lang="en-US" sz="900" b="0" baseline="0" dirty="0">
                <a:solidFill>
                  <a:schemeClr val="bg1"/>
                </a:solidFill>
                <a:latin typeface="+mj-lt"/>
              </a:rPr>
              <a:t> - 1</a:t>
            </a:r>
            <a:r>
              <a:rPr lang="en-US" sz="900" b="0" dirty="0">
                <a:solidFill>
                  <a:schemeClr val="bg1"/>
                </a:solidFill>
                <a:latin typeface="+mj-lt"/>
              </a:rPr>
              <a:t>5</a:t>
            </a:r>
            <a:r>
              <a:rPr lang="en-US" sz="900" b="0" baseline="0" dirty="0">
                <a:solidFill>
                  <a:schemeClr val="bg1"/>
                </a:solidFill>
                <a:latin typeface="+mj-lt"/>
              </a:rPr>
              <a:t> </a:t>
            </a:r>
            <a:r>
              <a:rPr lang="en-US" sz="900" b="0" dirty="0">
                <a:solidFill>
                  <a:schemeClr val="bg1"/>
                </a:solidFill>
                <a:latin typeface="+mj-lt"/>
              </a:rPr>
              <a:t>October 2021	Athens/GR</a:t>
            </a:r>
          </a:p>
        </p:txBody>
      </p:sp>
      <p:pic>
        <p:nvPicPr>
          <p:cNvPr id="18" name="Picture 17"/>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1274622" y="59864"/>
            <a:ext cx="795005" cy="3071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93708" y="35466"/>
            <a:ext cx="969476" cy="349720"/>
          </a:xfrm>
          <a:prstGeom prst="rect">
            <a:avLst/>
          </a:prstGeom>
        </p:spPr>
      </p:pic>
      <p:sp>
        <p:nvSpPr>
          <p:cNvPr id="20" name="TextBox 19"/>
          <p:cNvSpPr txBox="1"/>
          <p:nvPr userDrawn="1"/>
        </p:nvSpPr>
        <p:spPr>
          <a:xfrm>
            <a:off x="4655840" y="188640"/>
            <a:ext cx="5616624" cy="461665"/>
          </a:xfrm>
          <a:prstGeom prst="rect">
            <a:avLst/>
          </a:prstGeom>
          <a:noFill/>
        </p:spPr>
        <p:txBody>
          <a:bodyPr wrap="square" rtlCol="0">
            <a:spAutoFit/>
          </a:bodyPr>
          <a:lstStyle/>
          <a:p>
            <a:endParaRPr lang="en-GB" dirty="0"/>
          </a:p>
        </p:txBody>
      </p:sp>
      <p:sp>
        <p:nvSpPr>
          <p:cNvPr id="21" name="TextBox 20"/>
          <p:cNvSpPr txBox="1"/>
          <p:nvPr userDrawn="1"/>
        </p:nvSpPr>
        <p:spPr>
          <a:xfrm>
            <a:off x="1760989" y="38819"/>
            <a:ext cx="8435974" cy="366703"/>
          </a:xfrm>
          <a:prstGeom prst="rect">
            <a:avLst/>
          </a:prstGeom>
          <a:noFill/>
        </p:spPr>
        <p:txBody>
          <a:bodyPr wrap="square" rtlCol="0">
            <a:spAutoFit/>
          </a:bodyPr>
          <a:lstStyle/>
          <a:p>
            <a:pPr marL="0" marR="20955" lvl="0" indent="0" algn="l" defTabSz="914400" rtl="0" eaLnBrk="1" fontAlgn="auto" latinLnBrk="0" hangingPunct="1">
              <a:lnSpc>
                <a:spcPct val="115000"/>
              </a:lnSpc>
              <a:spcBef>
                <a:spcPts val="0"/>
              </a:spcBef>
              <a:spcAft>
                <a:spcPts val="200"/>
              </a:spcAft>
              <a:buClrTx/>
              <a:buSzTx/>
              <a:buFontTx/>
              <a:buNone/>
              <a:tabLst>
                <a:tab pos="3085465" algn="ctr"/>
                <a:tab pos="5872480" algn="r"/>
              </a:tabLst>
              <a:defRPr/>
            </a:pPr>
            <a:r>
              <a:rPr kumimoji="0" lang="en-GB" sz="1700" b="1" i="0" u="none" strike="noStrike" kern="1200" cap="none" spc="0" normalizeH="0" baseline="0" noProof="0" dirty="0">
                <a:ln>
                  <a:noFill/>
                </a:ln>
                <a:solidFill>
                  <a:srgbClr val="00639C"/>
                </a:solidFill>
                <a:effectLst/>
                <a:uLnTx/>
                <a:uFillTx/>
                <a:latin typeface="Tahoma"/>
                <a:ea typeface="+mn-ea"/>
                <a:cs typeface="+mn-cs"/>
              </a:rPr>
              <a:t>	                                      Data, Innovation, and Science Cluster	 </a:t>
            </a:r>
            <a:endParaRPr kumimoji="0" lang="en-GB" sz="1700" b="1" i="0" u="none" strike="noStrike" kern="1200" cap="none" spc="0" normalizeH="0" baseline="0" noProof="0" dirty="0">
              <a:ln>
                <a:noFill/>
              </a:ln>
              <a:solidFill>
                <a:srgbClr val="00639C"/>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pic>
        <p:nvPicPr>
          <p:cNvPr id="22" name="Picture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99656" y="3448"/>
            <a:ext cx="1152128" cy="394035"/>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3" r:id="rId2"/>
    <p:sldLayoutId id="2147483652" r:id="rId3"/>
    <p:sldLayoutId id="2147483651" r:id="rId4"/>
    <p:sldLayoutId id="2147483650" r:id="rId5"/>
  </p:sldLayoutIdLst>
  <p:hf sldNum="0" hdr="0" ftr="0"/>
  <p:txStyles>
    <p:titleStyle>
      <a:lvl1pPr algn="l" rtl="0" eaLnBrk="1" fontAlgn="base" hangingPunct="1">
        <a:spcBef>
          <a:spcPct val="0"/>
        </a:spcBef>
        <a:spcAft>
          <a:spcPct val="0"/>
        </a:spcAft>
        <a:defRPr sz="2800" b="1">
          <a:solidFill>
            <a:srgbClr val="0066CC"/>
          </a:solidFill>
          <a:latin typeface="+mj-lt"/>
          <a:ea typeface="+mj-ea"/>
          <a:cs typeface="+mj-cs"/>
        </a:defRPr>
      </a:lvl1pPr>
      <a:lvl2pPr algn="l" rtl="0" eaLnBrk="1" fontAlgn="base" hangingPunct="1">
        <a:spcBef>
          <a:spcPct val="0"/>
        </a:spcBef>
        <a:spcAft>
          <a:spcPct val="0"/>
        </a:spcAft>
        <a:defRPr sz="2800" b="1">
          <a:solidFill>
            <a:srgbClr val="0066CC"/>
          </a:solidFill>
          <a:latin typeface="Tahoma" pitchFamily="34" charset="0"/>
        </a:defRPr>
      </a:lvl2pPr>
      <a:lvl3pPr algn="l" rtl="0" eaLnBrk="1" fontAlgn="base" hangingPunct="1">
        <a:spcBef>
          <a:spcPct val="0"/>
        </a:spcBef>
        <a:spcAft>
          <a:spcPct val="0"/>
        </a:spcAft>
        <a:defRPr sz="2800" b="1">
          <a:solidFill>
            <a:srgbClr val="0066CC"/>
          </a:solidFill>
          <a:latin typeface="Tahoma" pitchFamily="34" charset="0"/>
        </a:defRPr>
      </a:lvl3pPr>
      <a:lvl4pPr algn="l" rtl="0" eaLnBrk="1" fontAlgn="base" hangingPunct="1">
        <a:spcBef>
          <a:spcPct val="0"/>
        </a:spcBef>
        <a:spcAft>
          <a:spcPct val="0"/>
        </a:spcAft>
        <a:defRPr sz="2800" b="1">
          <a:solidFill>
            <a:srgbClr val="0066CC"/>
          </a:solidFill>
          <a:latin typeface="Tahoma" pitchFamily="34" charset="0"/>
        </a:defRPr>
      </a:lvl4pPr>
      <a:lvl5pPr algn="l" rtl="0" eaLnBrk="1" fontAlgn="base" hangingPunct="1">
        <a:spcBef>
          <a:spcPct val="0"/>
        </a:spcBef>
        <a:spcAft>
          <a:spcPct val="0"/>
        </a:spcAft>
        <a:defRPr sz="2800" b="1">
          <a:solidFill>
            <a:srgbClr val="0066CC"/>
          </a:solidFill>
          <a:latin typeface="Tahoma" pitchFamily="34" charset="0"/>
        </a:defRPr>
      </a:lvl5pPr>
      <a:lvl6pPr marL="457200" algn="l" rtl="0" eaLnBrk="1" fontAlgn="base" hangingPunct="1">
        <a:spcBef>
          <a:spcPct val="0"/>
        </a:spcBef>
        <a:spcAft>
          <a:spcPct val="0"/>
        </a:spcAft>
        <a:defRPr sz="3200" b="1">
          <a:solidFill>
            <a:srgbClr val="0066CC"/>
          </a:solidFill>
          <a:latin typeface="Tahoma" pitchFamily="34" charset="0"/>
        </a:defRPr>
      </a:lvl6pPr>
      <a:lvl7pPr marL="914400" algn="l" rtl="0" eaLnBrk="1" fontAlgn="base" hangingPunct="1">
        <a:spcBef>
          <a:spcPct val="0"/>
        </a:spcBef>
        <a:spcAft>
          <a:spcPct val="0"/>
        </a:spcAft>
        <a:defRPr sz="3200" b="1">
          <a:solidFill>
            <a:srgbClr val="0066CC"/>
          </a:solidFill>
          <a:latin typeface="Tahoma" pitchFamily="34" charset="0"/>
        </a:defRPr>
      </a:lvl7pPr>
      <a:lvl8pPr marL="1371600" algn="l" rtl="0" eaLnBrk="1" fontAlgn="base" hangingPunct="1">
        <a:spcBef>
          <a:spcPct val="0"/>
        </a:spcBef>
        <a:spcAft>
          <a:spcPct val="0"/>
        </a:spcAft>
        <a:defRPr sz="3200" b="1">
          <a:solidFill>
            <a:srgbClr val="0066CC"/>
          </a:solidFill>
          <a:latin typeface="Tahoma" pitchFamily="34" charset="0"/>
        </a:defRPr>
      </a:lvl8pPr>
      <a:lvl9pPr marL="1828800" algn="l" rtl="0" eaLnBrk="1" fontAlgn="base" hangingPunct="1">
        <a:spcBef>
          <a:spcPct val="0"/>
        </a:spcBef>
        <a:spcAft>
          <a:spcPct val="0"/>
        </a:spcAft>
        <a:defRPr sz="3200" b="1">
          <a:solidFill>
            <a:srgbClr val="0066CC"/>
          </a:solidFill>
          <a:latin typeface="Tahoma" pitchFamily="34" charset="0"/>
        </a:defRPr>
      </a:lvl9pPr>
    </p:titleStyle>
    <p:bodyStyle>
      <a:lvl1pPr marL="342900" indent="-342900" algn="l" rtl="0" eaLnBrk="1" fontAlgn="base" hangingPunct="1">
        <a:spcBef>
          <a:spcPct val="20000"/>
        </a:spcBef>
        <a:spcAft>
          <a:spcPct val="0"/>
        </a:spcAft>
        <a:buFont typeface="Times" pitchFamily="18" charset="0"/>
        <a:buChar char="•"/>
        <a:defRPr sz="2400">
          <a:solidFill>
            <a:srgbClr val="0066CC"/>
          </a:solidFill>
          <a:latin typeface="+mn-lt"/>
          <a:ea typeface="+mn-ea"/>
          <a:cs typeface="+mn-cs"/>
        </a:defRPr>
      </a:lvl1pPr>
      <a:lvl2pPr marL="742950" indent="-285750" algn="l" rtl="0" eaLnBrk="1" fontAlgn="base" hangingPunct="1">
        <a:spcBef>
          <a:spcPct val="20000"/>
        </a:spcBef>
        <a:spcAft>
          <a:spcPct val="0"/>
        </a:spcAft>
        <a:buFont typeface="Times" pitchFamily="18" charset="0"/>
        <a:buChar char="•"/>
        <a:defRPr>
          <a:solidFill>
            <a:srgbClr val="0066CC"/>
          </a:solidFill>
          <a:latin typeface="+mn-lt"/>
        </a:defRPr>
      </a:lvl2pPr>
      <a:lvl3pPr marL="1143000" indent="-228600" algn="l" rtl="0" eaLnBrk="1" fontAlgn="base" hangingPunct="1">
        <a:spcBef>
          <a:spcPct val="20000"/>
        </a:spcBef>
        <a:spcAft>
          <a:spcPct val="0"/>
        </a:spcAft>
        <a:buFont typeface="Times" pitchFamily="18" charset="0"/>
        <a:buChar char="•"/>
        <a:defRPr>
          <a:solidFill>
            <a:srgbClr val="0066CC"/>
          </a:solidFill>
          <a:latin typeface="+mn-lt"/>
        </a:defRPr>
      </a:lvl3pPr>
      <a:lvl4pPr marL="1600200" indent="-228600" algn="l" rtl="0" eaLnBrk="1" fontAlgn="base" hangingPunct="1">
        <a:spcBef>
          <a:spcPct val="20000"/>
        </a:spcBef>
        <a:spcAft>
          <a:spcPct val="0"/>
        </a:spcAft>
        <a:buFont typeface="Times" pitchFamily="18" charset="0"/>
        <a:buChar char="•"/>
        <a:defRPr>
          <a:solidFill>
            <a:srgbClr val="0066CC"/>
          </a:solidFill>
          <a:latin typeface="+mn-lt"/>
        </a:defRPr>
      </a:lvl4pPr>
      <a:lvl5pPr marL="2057400" indent="-228600" algn="l" rtl="0" eaLnBrk="1" fontAlgn="base" hangingPunct="1">
        <a:spcBef>
          <a:spcPct val="20000"/>
        </a:spcBef>
        <a:spcAft>
          <a:spcPct val="0"/>
        </a:spcAft>
        <a:buFont typeface="Times" pitchFamily="18" charset="0"/>
        <a:buChar char="•"/>
        <a:defRPr>
          <a:solidFill>
            <a:srgbClr val="0066CC"/>
          </a:solidFill>
          <a:latin typeface="+mn-lt"/>
        </a:defRPr>
      </a:lvl5pPr>
      <a:lvl6pPr marL="2514600" indent="-228600" algn="l" rtl="0" eaLnBrk="1" fontAlgn="base" hangingPunct="1">
        <a:spcBef>
          <a:spcPct val="20000"/>
        </a:spcBef>
        <a:spcAft>
          <a:spcPct val="0"/>
        </a:spcAft>
        <a:buFont typeface="Times" pitchFamily="1" charset="0"/>
        <a:buChar char="•"/>
        <a:defRPr>
          <a:solidFill>
            <a:srgbClr val="0066CC"/>
          </a:solidFill>
          <a:latin typeface="+mn-lt"/>
        </a:defRPr>
      </a:lvl6pPr>
      <a:lvl7pPr marL="2971800" indent="-228600" algn="l" rtl="0" eaLnBrk="1" fontAlgn="base" hangingPunct="1">
        <a:spcBef>
          <a:spcPct val="20000"/>
        </a:spcBef>
        <a:spcAft>
          <a:spcPct val="0"/>
        </a:spcAft>
        <a:buFont typeface="Times" pitchFamily="1" charset="0"/>
        <a:buChar char="•"/>
        <a:defRPr>
          <a:solidFill>
            <a:srgbClr val="0066CC"/>
          </a:solidFill>
          <a:latin typeface="+mn-lt"/>
        </a:defRPr>
      </a:lvl7pPr>
      <a:lvl8pPr marL="3429000" indent="-228600" algn="l" rtl="0" eaLnBrk="1" fontAlgn="base" hangingPunct="1">
        <a:spcBef>
          <a:spcPct val="20000"/>
        </a:spcBef>
        <a:spcAft>
          <a:spcPct val="0"/>
        </a:spcAft>
        <a:buFont typeface="Times" pitchFamily="1" charset="0"/>
        <a:buChar char="•"/>
        <a:defRPr>
          <a:solidFill>
            <a:srgbClr val="0066CC"/>
          </a:solidFill>
          <a:latin typeface="+mn-lt"/>
        </a:defRPr>
      </a:lvl8pPr>
      <a:lvl9pPr marL="3886200" indent="-228600" algn="l" rtl="0" eaLnBrk="1" fontAlgn="base" hangingPunct="1">
        <a:spcBef>
          <a:spcPct val="20000"/>
        </a:spcBef>
        <a:spcAft>
          <a:spcPct val="0"/>
        </a:spcAft>
        <a:buFont typeface="Times" pitchFamily="1" charset="0"/>
        <a:buChar char="•"/>
        <a:defRPr>
          <a:solidFill>
            <a:srgbClr val="0066CC"/>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hyperlink" Target="http://www.vires.services/" TargetMode="External"/><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hyperlink" Target="ftp://ftp.swarm-diss.eo.esa.int/"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7234"/>
          <a:stretch/>
        </p:blipFill>
        <p:spPr>
          <a:xfrm>
            <a:off x="7021454" y="1259358"/>
            <a:ext cx="5176371" cy="5419404"/>
          </a:xfrm>
          <a:prstGeom prst="rect">
            <a:avLst/>
          </a:prstGeom>
        </p:spPr>
      </p:pic>
      <p:sp>
        <p:nvSpPr>
          <p:cNvPr id="2" name="Title 1"/>
          <p:cNvSpPr>
            <a:spLocks noGrp="1"/>
          </p:cNvSpPr>
          <p:nvPr>
            <p:ph type="title"/>
          </p:nvPr>
        </p:nvSpPr>
        <p:spPr>
          <a:xfrm>
            <a:off x="335360" y="791047"/>
            <a:ext cx="11451125" cy="693737"/>
          </a:xfrm>
        </p:spPr>
        <p:txBody>
          <a:bodyPr/>
          <a:lstStyle/>
          <a:p>
            <a:r>
              <a:rPr lang="en-GB" sz="2400" dirty="0"/>
              <a:t>Swarm and beyond - exploring Earth's magnetic field from Space </a:t>
            </a:r>
            <a:br>
              <a:rPr lang="en-GB" sz="2400" dirty="0"/>
            </a:br>
            <a:r>
              <a:rPr lang="en-GB" sz="2400" dirty="0"/>
              <a:t>using ESA's satellite trio and other data</a:t>
            </a:r>
            <a:endParaRPr lang="en-GB" sz="2400" dirty="0">
              <a:solidFill>
                <a:srgbClr val="0070C0"/>
              </a:solidFill>
            </a:endParaRPr>
          </a:p>
        </p:txBody>
      </p:sp>
      <p:sp>
        <p:nvSpPr>
          <p:cNvPr id="3" name="Text Placeholder 2"/>
          <p:cNvSpPr>
            <a:spLocks noGrp="1"/>
          </p:cNvSpPr>
          <p:nvPr>
            <p:ph type="body" idx="4294967295"/>
          </p:nvPr>
        </p:nvSpPr>
        <p:spPr>
          <a:xfrm>
            <a:off x="335360" y="1844824"/>
            <a:ext cx="8856984" cy="4833938"/>
          </a:xfrm>
        </p:spPr>
        <p:txBody>
          <a:bodyPr/>
          <a:lstStyle/>
          <a:p>
            <a:pPr marL="0" indent="0">
              <a:buNone/>
            </a:pPr>
            <a:r>
              <a:rPr lang="en-GB" sz="1800" b="1" dirty="0">
                <a:solidFill>
                  <a:schemeClr val="tx1"/>
                </a:solidFill>
              </a:rPr>
              <a:t>Nils Olsen (DTU Space, Denmark)</a:t>
            </a:r>
            <a:br>
              <a:rPr lang="en-GB" sz="1800" dirty="0">
                <a:solidFill>
                  <a:schemeClr val="tx1"/>
                </a:solidFill>
              </a:rPr>
            </a:br>
            <a:r>
              <a:rPr lang="en-GB" sz="1800" dirty="0">
                <a:solidFill>
                  <a:schemeClr val="tx1"/>
                </a:solidFill>
              </a:rPr>
              <a:t>with help from many experts</a:t>
            </a:r>
            <a:br>
              <a:rPr lang="en-GB" sz="1800" dirty="0">
                <a:solidFill>
                  <a:schemeClr val="tx1"/>
                </a:solidFill>
              </a:rPr>
            </a:br>
            <a:endParaRPr lang="en-GB" sz="700" dirty="0">
              <a:solidFill>
                <a:schemeClr val="tx1"/>
              </a:solidFill>
            </a:endParaRPr>
          </a:p>
          <a:p>
            <a:pPr marL="0" indent="0">
              <a:buNone/>
            </a:pPr>
            <a:br>
              <a:rPr lang="en-GB" sz="2000" dirty="0">
                <a:solidFill>
                  <a:srgbClr val="0054CC"/>
                </a:solidFill>
              </a:rPr>
            </a:br>
            <a:r>
              <a:rPr lang="en-GB" sz="2000" dirty="0"/>
              <a:t>Data Quality Monitoring</a:t>
            </a:r>
          </a:p>
          <a:p>
            <a:pPr marL="0" indent="0">
              <a:buNone/>
            </a:pPr>
            <a:r>
              <a:rPr lang="en-GB" sz="2000" dirty="0">
                <a:solidFill>
                  <a:srgbClr val="0054CC"/>
                </a:solidFill>
              </a:rPr>
              <a:t>Evolution of the Swarm Constellation</a:t>
            </a:r>
          </a:p>
          <a:p>
            <a:pPr marL="0" indent="0">
              <a:buNone/>
            </a:pPr>
            <a:r>
              <a:rPr lang="en-GB" sz="2000" dirty="0"/>
              <a:t>Swarm combined with other data sets</a:t>
            </a:r>
          </a:p>
          <a:p>
            <a:pPr marL="0" indent="0">
              <a:buNone/>
            </a:pPr>
            <a:endParaRPr lang="en-GB" sz="2000" dirty="0"/>
          </a:p>
          <a:p>
            <a:pPr marL="0" indent="0">
              <a:buNone/>
            </a:pPr>
            <a:r>
              <a:rPr lang="en-GB" sz="2000" b="1" dirty="0"/>
              <a:t>Take-home message: </a:t>
            </a:r>
          </a:p>
          <a:p>
            <a:r>
              <a:rPr lang="en-GB" sz="1800" dirty="0"/>
              <a:t>Excellent data quality – still!</a:t>
            </a:r>
            <a:br>
              <a:rPr lang="en-GB" sz="1800" dirty="0"/>
            </a:br>
            <a:r>
              <a:rPr lang="en-GB" sz="1800" dirty="0"/>
              <a:t>Swarm is ready for the next few years</a:t>
            </a:r>
          </a:p>
          <a:p>
            <a:r>
              <a:rPr lang="en-GB" sz="1800" dirty="0"/>
              <a:t>New science opportunities due to present close conjunction of satellites</a:t>
            </a:r>
          </a:p>
          <a:p>
            <a:r>
              <a:rPr lang="en-GB" sz="1800" dirty="0"/>
              <a:t>Combination of Swarm with other data </a:t>
            </a:r>
            <a:br>
              <a:rPr lang="en-GB" sz="1800" dirty="0"/>
            </a:br>
            <a:r>
              <a:rPr lang="en-GB" sz="1600" dirty="0"/>
              <a:t>where is Swarm unique, and when do other satellites / data sources help?</a:t>
            </a:r>
            <a:endParaRPr lang="en-GB" sz="1800" dirty="0"/>
          </a:p>
          <a:p>
            <a:pPr marL="0" indent="0">
              <a:buNone/>
            </a:pPr>
            <a:endParaRPr lang="en-GB" sz="2000" dirty="0">
              <a:solidFill>
                <a:srgbClr val="0054CC"/>
              </a:solidFill>
            </a:endParaRPr>
          </a:p>
          <a:p>
            <a:pPr marL="0" indent="0">
              <a:buNone/>
            </a:pPr>
            <a:endParaRPr lang="en-GB" sz="2000" dirty="0">
              <a:solidFill>
                <a:srgbClr val="0054CC"/>
              </a:solidFill>
            </a:endParaRPr>
          </a:p>
          <a:p>
            <a:pPr marL="0" indent="0">
              <a:buNone/>
            </a:pPr>
            <a:endParaRPr lang="en-GB" sz="3200" dirty="0">
              <a:solidFill>
                <a:srgbClr val="0054CC"/>
              </a:solidFill>
            </a:endParaRPr>
          </a:p>
        </p:txBody>
      </p:sp>
    </p:spTree>
    <p:extLst>
      <p:ext uri="{BB962C8B-B14F-4D97-AF65-F5344CB8AC3E}">
        <p14:creationId xmlns:p14="http://schemas.microsoft.com/office/powerpoint/2010/main" val="59085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0DC5F-1B9A-4D5D-B7EA-DB7B1D9DB7BF}"/>
              </a:ext>
            </a:extLst>
          </p:cNvPr>
          <p:cNvSpPr>
            <a:spLocks noGrp="1"/>
          </p:cNvSpPr>
          <p:nvPr>
            <p:ph type="title"/>
          </p:nvPr>
        </p:nvSpPr>
        <p:spPr>
          <a:xfrm>
            <a:off x="334434" y="548680"/>
            <a:ext cx="11523133" cy="693737"/>
          </a:xfrm>
        </p:spPr>
        <p:txBody>
          <a:bodyPr/>
          <a:lstStyle/>
          <a:p>
            <a:r>
              <a:rPr lang="en-GB" dirty="0"/>
              <a:t>Just in time for DQW#11: </a:t>
            </a:r>
            <a:br>
              <a:rPr lang="en-GB" dirty="0"/>
            </a:br>
            <a:r>
              <a:rPr lang="en-GB" dirty="0"/>
              <a:t>Small distance between Alpha and Charlie</a:t>
            </a:r>
          </a:p>
        </p:txBody>
      </p:sp>
      <p:sp>
        <p:nvSpPr>
          <p:cNvPr id="18" name="TextBox 17">
            <a:extLst>
              <a:ext uri="{FF2B5EF4-FFF2-40B4-BE49-F238E27FC236}">
                <a16:creationId xmlns:a16="http://schemas.microsoft.com/office/drawing/2014/main" id="{BCFB9446-5F52-4F4D-8781-EABCCF186482}"/>
              </a:ext>
            </a:extLst>
          </p:cNvPr>
          <p:cNvSpPr txBox="1"/>
          <p:nvPr/>
        </p:nvSpPr>
        <p:spPr>
          <a:xfrm>
            <a:off x="8324147" y="1491680"/>
            <a:ext cx="3833895" cy="3231654"/>
          </a:xfrm>
          <a:prstGeom prst="rect">
            <a:avLst/>
          </a:prstGeom>
          <a:noFill/>
        </p:spPr>
        <p:txBody>
          <a:bodyPr wrap="square" rtlCol="0">
            <a:spAutoFit/>
          </a:bodyPr>
          <a:lstStyle/>
          <a:p>
            <a:r>
              <a:rPr lang="en-GB" sz="2200" dirty="0"/>
              <a:t>Magnetic vector difference Alpha – Charlie</a:t>
            </a:r>
            <a:br>
              <a:rPr lang="en-GB" sz="2200" dirty="0"/>
            </a:br>
            <a:r>
              <a:rPr lang="en-GB" sz="1600" dirty="0"/>
              <a:t>after removal of CHAOS 7.8 model</a:t>
            </a:r>
            <a:br>
              <a:rPr lang="en-GB" sz="1600" dirty="0"/>
            </a:br>
            <a:endParaRPr lang="en-GB" sz="1800" dirty="0"/>
          </a:p>
          <a:p>
            <a:r>
              <a:rPr lang="en-GB" sz="1800" dirty="0"/>
              <a:t>3 Oct 2021, Ap = 5 nT</a:t>
            </a:r>
            <a:br>
              <a:rPr lang="en-GB" sz="1800" dirty="0"/>
            </a:br>
            <a:r>
              <a:rPr lang="en-GB" sz="1800" dirty="0"/>
              <a:t>(</a:t>
            </a:r>
            <a:r>
              <a:rPr lang="en-GB" sz="1800" dirty="0" err="1"/>
              <a:t>Kp</a:t>
            </a:r>
            <a:r>
              <a:rPr lang="en-GB" sz="1800" dirty="0"/>
              <a:t> = 0 – 2o)</a:t>
            </a:r>
          </a:p>
          <a:p>
            <a:endParaRPr lang="en-GB" sz="1800" dirty="0"/>
          </a:p>
          <a:p>
            <a:r>
              <a:rPr lang="en-GB" sz="1800" dirty="0"/>
              <a:t>0.00° separation in longitude</a:t>
            </a:r>
          </a:p>
          <a:p>
            <a:endParaRPr lang="en-GB" sz="1800" dirty="0"/>
          </a:p>
          <a:p>
            <a:r>
              <a:rPr lang="en-GB" sz="1800" dirty="0"/>
              <a:t>Distance between satellites &lt; 2 km after correcting for time shift of 2 s </a:t>
            </a:r>
            <a:endParaRPr lang="en-GB" sz="2200" dirty="0"/>
          </a:p>
        </p:txBody>
      </p:sp>
      <p:pic>
        <p:nvPicPr>
          <p:cNvPr id="22" name="Content Placeholder 21">
            <a:extLst>
              <a:ext uri="{FF2B5EF4-FFF2-40B4-BE49-F238E27FC236}">
                <a16:creationId xmlns:a16="http://schemas.microsoft.com/office/drawing/2014/main" id="{993E224C-8DED-49D8-B9E3-39756F0DE3C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4489" y="1480250"/>
            <a:ext cx="8234779" cy="5177680"/>
          </a:xfrm>
        </p:spPr>
      </p:pic>
      <p:pic>
        <p:nvPicPr>
          <p:cNvPr id="24" name="Picture 23">
            <a:extLst>
              <a:ext uri="{FF2B5EF4-FFF2-40B4-BE49-F238E27FC236}">
                <a16:creationId xmlns:a16="http://schemas.microsoft.com/office/drawing/2014/main" id="{94DAF70F-A128-454F-8217-47E8D9DA6D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00" y="1479600"/>
            <a:ext cx="8233380" cy="5176800"/>
          </a:xfrm>
          <a:prstGeom prst="rect">
            <a:avLst/>
          </a:prstGeom>
        </p:spPr>
      </p:pic>
      <p:sp>
        <p:nvSpPr>
          <p:cNvPr id="27" name="TextBox 26">
            <a:extLst>
              <a:ext uri="{FF2B5EF4-FFF2-40B4-BE49-F238E27FC236}">
                <a16:creationId xmlns:a16="http://schemas.microsoft.com/office/drawing/2014/main" id="{7302FB7D-C5AA-45C7-A6EF-73F28C535CB1}"/>
              </a:ext>
            </a:extLst>
          </p:cNvPr>
          <p:cNvSpPr txBox="1"/>
          <p:nvPr/>
        </p:nvSpPr>
        <p:spPr>
          <a:xfrm>
            <a:off x="8319268" y="4761726"/>
            <a:ext cx="3969420" cy="1815882"/>
          </a:xfrm>
          <a:prstGeom prst="rect">
            <a:avLst/>
          </a:prstGeom>
          <a:noFill/>
        </p:spPr>
        <p:txBody>
          <a:bodyPr wrap="square" rtlCol="0">
            <a:spAutoFit/>
          </a:bodyPr>
          <a:lstStyle/>
          <a:p>
            <a:r>
              <a:rPr lang="en-GB" sz="1800" dirty="0"/>
              <a:t>This is </a:t>
            </a:r>
            <a:r>
              <a:rPr lang="en-GB" sz="1800" dirty="0">
                <a:solidFill>
                  <a:srgbClr val="C00000"/>
                </a:solidFill>
              </a:rPr>
              <a:t>baseline 05 </a:t>
            </a:r>
            <a:r>
              <a:rPr lang="en-GB" sz="1800" dirty="0"/>
              <a:t>data</a:t>
            </a:r>
            <a:br>
              <a:rPr lang="en-GB" sz="1800" dirty="0"/>
            </a:br>
            <a:r>
              <a:rPr lang="en-GB" sz="1800" dirty="0"/>
              <a:t>(not properly corrected for </a:t>
            </a:r>
            <a:br>
              <a:rPr lang="en-GB" sz="1800" dirty="0"/>
            </a:br>
            <a:r>
              <a:rPr lang="en-GB" sz="1800" dirty="0" err="1"/>
              <a:t>dB_Sun</a:t>
            </a:r>
            <a:r>
              <a:rPr lang="en-GB" sz="1800" dirty="0"/>
              <a:t> disturbance)</a:t>
            </a:r>
            <a:br>
              <a:rPr lang="en-GB" sz="1800" dirty="0"/>
            </a:br>
            <a:r>
              <a:rPr lang="en-GB" sz="1800" dirty="0"/>
              <a:t>Baseline 06 for Sept + Oct 2021 </a:t>
            </a:r>
            <a:br>
              <a:rPr lang="en-GB" sz="1800" dirty="0"/>
            </a:br>
            <a:r>
              <a:rPr lang="en-GB" sz="1800" dirty="0"/>
              <a:t>not yet available</a:t>
            </a:r>
            <a:br>
              <a:rPr lang="en-GB" sz="1600" dirty="0"/>
            </a:br>
            <a:endParaRPr lang="en-GB" sz="2200" dirty="0"/>
          </a:p>
        </p:txBody>
      </p:sp>
      <p:pic>
        <p:nvPicPr>
          <p:cNvPr id="29" name="Picture 28">
            <a:extLst>
              <a:ext uri="{FF2B5EF4-FFF2-40B4-BE49-F238E27FC236}">
                <a16:creationId xmlns:a16="http://schemas.microsoft.com/office/drawing/2014/main" id="{7DA00B74-33CC-44A6-8F18-8DBB56B22E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00" y="1479600"/>
            <a:ext cx="8233380" cy="5176800"/>
          </a:xfrm>
          <a:prstGeom prst="rect">
            <a:avLst/>
          </a:prstGeom>
        </p:spPr>
      </p:pic>
    </p:spTree>
    <p:extLst>
      <p:ext uri="{BB962C8B-B14F-4D97-AF65-F5344CB8AC3E}">
        <p14:creationId xmlns:p14="http://schemas.microsoft.com/office/powerpoint/2010/main" val="235851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EC6D6EC-E17C-476B-B3BE-5C396E25CB4C}"/>
              </a:ext>
            </a:extLst>
          </p:cNvPr>
          <p:cNvGrpSpPr/>
          <p:nvPr/>
        </p:nvGrpSpPr>
        <p:grpSpPr>
          <a:xfrm>
            <a:off x="6816080" y="1065907"/>
            <a:ext cx="5381745" cy="5612855"/>
            <a:chOff x="6816080" y="1065907"/>
            <a:chExt cx="5381745" cy="5612855"/>
          </a:xfrm>
        </p:grpSpPr>
        <p:pic>
          <p:nvPicPr>
            <p:cNvPr id="5" name="Picture 4">
              <a:extLst>
                <a:ext uri="{FF2B5EF4-FFF2-40B4-BE49-F238E27FC236}">
                  <a16:creationId xmlns:a16="http://schemas.microsoft.com/office/drawing/2014/main" id="{9CD1D06C-82C4-4F67-8E67-817177B888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234"/>
            <a:stretch/>
          </p:blipFill>
          <p:spPr>
            <a:xfrm>
              <a:off x="7021454" y="1259358"/>
              <a:ext cx="5176371" cy="5419404"/>
            </a:xfrm>
            <a:prstGeom prst="rect">
              <a:avLst/>
            </a:prstGeom>
          </p:spPr>
        </p:pic>
        <p:sp>
          <p:nvSpPr>
            <p:cNvPr id="6" name="Rectangle 5">
              <a:extLst>
                <a:ext uri="{FF2B5EF4-FFF2-40B4-BE49-F238E27FC236}">
                  <a16:creationId xmlns:a16="http://schemas.microsoft.com/office/drawing/2014/main" id="{5D5F853F-F301-425D-A5E0-8F2E381882E4}"/>
                </a:ext>
              </a:extLst>
            </p:cNvPr>
            <p:cNvSpPr/>
            <p:nvPr/>
          </p:nvSpPr>
          <p:spPr bwMode="auto">
            <a:xfrm>
              <a:off x="6816080" y="1065907"/>
              <a:ext cx="5375920" cy="5603453"/>
            </a:xfrm>
            <a:prstGeom prst="rect">
              <a:avLst/>
            </a:prstGeom>
            <a:solidFill>
              <a:schemeClr val="bg1">
                <a:alpha val="76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ahoma" pitchFamily="34" charset="0"/>
              </a:endParaRPr>
            </a:p>
          </p:txBody>
        </p:sp>
      </p:grpSp>
      <p:sp>
        <p:nvSpPr>
          <p:cNvPr id="2" name="Title 1">
            <a:extLst>
              <a:ext uri="{FF2B5EF4-FFF2-40B4-BE49-F238E27FC236}">
                <a16:creationId xmlns:a16="http://schemas.microsoft.com/office/drawing/2014/main" id="{05C03020-EA2C-4978-8F3C-0733D398F34F}"/>
              </a:ext>
            </a:extLst>
          </p:cNvPr>
          <p:cNvSpPr>
            <a:spLocks noGrp="1"/>
          </p:cNvSpPr>
          <p:nvPr>
            <p:ph type="title"/>
          </p:nvPr>
        </p:nvSpPr>
        <p:spPr/>
        <p:txBody>
          <a:bodyPr/>
          <a:lstStyle/>
          <a:p>
            <a:r>
              <a:rPr lang="en-GB" dirty="0"/>
              <a:t>Swarm Objectives for the Mission Extension</a:t>
            </a:r>
            <a:br>
              <a:rPr lang="en-GB" dirty="0"/>
            </a:br>
            <a:r>
              <a:rPr lang="en-GB" sz="2400" b="0" dirty="0"/>
              <a:t>Recommendations by ESA ACEO, October 2017</a:t>
            </a:r>
            <a:endParaRPr lang="en-GB" b="0" dirty="0"/>
          </a:p>
        </p:txBody>
      </p:sp>
      <p:sp>
        <p:nvSpPr>
          <p:cNvPr id="3" name="Content Placeholder 2">
            <a:extLst>
              <a:ext uri="{FF2B5EF4-FFF2-40B4-BE49-F238E27FC236}">
                <a16:creationId xmlns:a16="http://schemas.microsoft.com/office/drawing/2014/main" id="{A526FC45-D1D3-45AE-8674-14375DFEB84D}"/>
              </a:ext>
            </a:extLst>
          </p:cNvPr>
          <p:cNvSpPr>
            <a:spLocks noGrp="1"/>
          </p:cNvSpPr>
          <p:nvPr>
            <p:ph idx="1"/>
          </p:nvPr>
        </p:nvSpPr>
        <p:spPr>
          <a:xfrm>
            <a:off x="334434" y="1988840"/>
            <a:ext cx="11738230" cy="4536504"/>
          </a:xfrm>
        </p:spPr>
        <p:txBody>
          <a:bodyPr/>
          <a:lstStyle/>
          <a:p>
            <a:r>
              <a:rPr lang="en-GB" dirty="0">
                <a:solidFill>
                  <a:schemeClr val="bg1">
                    <a:lumMod val="65000"/>
                  </a:schemeClr>
                </a:solidFill>
              </a:rPr>
              <a:t>Capturing and understanding the Earth’s core dynamics</a:t>
            </a:r>
          </a:p>
          <a:p>
            <a:r>
              <a:rPr lang="en-GB" dirty="0">
                <a:solidFill>
                  <a:schemeClr val="bg1">
                    <a:lumMod val="65000"/>
                  </a:schemeClr>
                </a:solidFill>
              </a:rPr>
              <a:t>Mapping and understanding the near-Earth environment response to the solar cycle</a:t>
            </a:r>
          </a:p>
          <a:p>
            <a:r>
              <a:rPr lang="en-GB" dirty="0">
                <a:solidFill>
                  <a:srgbClr val="C00000"/>
                </a:solidFill>
              </a:rPr>
              <a:t>Distinguishing spatial and temporal variation in the near-Earth environment</a:t>
            </a:r>
          </a:p>
          <a:p>
            <a:r>
              <a:rPr lang="en-GB" dirty="0">
                <a:solidFill>
                  <a:schemeClr val="bg1">
                    <a:lumMod val="65000"/>
                  </a:schemeClr>
                </a:solidFill>
              </a:rPr>
              <a:t>Mapping ocean tides and the electrical conductivity of the mantle</a:t>
            </a:r>
          </a:p>
          <a:p>
            <a:r>
              <a:rPr lang="en-GB" dirty="0">
                <a:solidFill>
                  <a:schemeClr val="bg1">
                    <a:lumMod val="65000"/>
                  </a:schemeClr>
                </a:solidFill>
              </a:rPr>
              <a:t>Versatile opportunities at the cutting edge of Earth and space physics and the understanding of physical coupling between terrestrial and space weather</a:t>
            </a:r>
          </a:p>
        </p:txBody>
      </p:sp>
    </p:spTree>
    <p:extLst>
      <p:ext uri="{BB962C8B-B14F-4D97-AF65-F5344CB8AC3E}">
        <p14:creationId xmlns:p14="http://schemas.microsoft.com/office/powerpoint/2010/main" val="1364217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0BDC67-7F83-4ACC-B226-3D3E311D6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00" y="619200"/>
            <a:ext cx="8915169" cy="5976000"/>
          </a:xfrm>
          <a:prstGeom prst="rect">
            <a:avLst/>
          </a:prstGeom>
        </p:spPr>
      </p:pic>
      <p:grpSp>
        <p:nvGrpSpPr>
          <p:cNvPr id="14" name="Group 13">
            <a:extLst>
              <a:ext uri="{FF2B5EF4-FFF2-40B4-BE49-F238E27FC236}">
                <a16:creationId xmlns:a16="http://schemas.microsoft.com/office/drawing/2014/main" id="{57786709-9E4E-4FE2-BB44-6DB7F2B4FE90}"/>
              </a:ext>
            </a:extLst>
          </p:cNvPr>
          <p:cNvGrpSpPr/>
          <p:nvPr/>
        </p:nvGrpSpPr>
        <p:grpSpPr>
          <a:xfrm>
            <a:off x="1559496" y="1101622"/>
            <a:ext cx="6849290" cy="3375852"/>
            <a:chOff x="1559496" y="1101622"/>
            <a:chExt cx="6849290" cy="3375852"/>
          </a:xfrm>
          <a:effectLst>
            <a:outerShdw blurRad="50800" dist="38100" dir="5400000" algn="t" rotWithShape="0">
              <a:prstClr val="black">
                <a:alpha val="40000"/>
              </a:prstClr>
            </a:outerShdw>
          </a:effectLst>
        </p:grpSpPr>
        <p:pic>
          <p:nvPicPr>
            <p:cNvPr id="4" name="Picture 3">
              <a:extLst>
                <a:ext uri="{FF2B5EF4-FFF2-40B4-BE49-F238E27FC236}">
                  <a16:creationId xmlns:a16="http://schemas.microsoft.com/office/drawing/2014/main" id="{C97F0DB3-7F57-4D18-80A8-890A9B4B8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3712" y="1124744"/>
              <a:ext cx="4905074" cy="3257600"/>
            </a:xfrm>
            <a:prstGeom prst="rect">
              <a:avLst/>
            </a:prstGeom>
            <a:effectLst>
              <a:outerShdw blurRad="63500" sx="102000" sy="102000" algn="ctr" rotWithShape="0">
                <a:prstClr val="black">
                  <a:alpha val="40000"/>
                </a:prstClr>
              </a:outerShdw>
            </a:effectLst>
          </p:spPr>
        </p:pic>
        <p:sp>
          <p:nvSpPr>
            <p:cNvPr id="7" name="Rectangle 6">
              <a:extLst>
                <a:ext uri="{FF2B5EF4-FFF2-40B4-BE49-F238E27FC236}">
                  <a16:creationId xmlns:a16="http://schemas.microsoft.com/office/drawing/2014/main" id="{DB5AB07F-082B-48B1-A284-37F8885F35BA}"/>
                </a:ext>
              </a:extLst>
            </p:cNvPr>
            <p:cNvSpPr/>
            <p:nvPr/>
          </p:nvSpPr>
          <p:spPr bwMode="auto">
            <a:xfrm>
              <a:off x="1559496" y="3613378"/>
              <a:ext cx="1008112" cy="864096"/>
            </a:xfrm>
            <a:prstGeom prst="rect">
              <a:avLst/>
            </a:prstGeom>
            <a:noFill/>
            <a:ln w="254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ahoma" pitchFamily="34" charset="0"/>
              </a:endParaRPr>
            </a:p>
          </p:txBody>
        </p:sp>
        <p:cxnSp>
          <p:nvCxnSpPr>
            <p:cNvPr id="8" name="Straight Connector 7">
              <a:extLst>
                <a:ext uri="{FF2B5EF4-FFF2-40B4-BE49-F238E27FC236}">
                  <a16:creationId xmlns:a16="http://schemas.microsoft.com/office/drawing/2014/main" id="{7B1CF28A-83DB-41E1-B212-289C9046935E}"/>
                </a:ext>
              </a:extLst>
            </p:cNvPr>
            <p:cNvCxnSpPr>
              <a:cxnSpLocks/>
            </p:cNvCxnSpPr>
            <p:nvPr/>
          </p:nvCxnSpPr>
          <p:spPr bwMode="auto">
            <a:xfrm flipV="1">
              <a:off x="1559496" y="1101622"/>
              <a:ext cx="2304256" cy="2505578"/>
            </a:xfrm>
            <a:prstGeom prst="line">
              <a:avLst/>
            </a:prstGeom>
            <a:solidFill>
              <a:schemeClr val="accent1"/>
            </a:solidFill>
            <a:ln w="22225" cap="flat" cmpd="sng" algn="ctr">
              <a:solidFill>
                <a:srgbClr val="C00000"/>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B0B11502-3AD8-4E74-A64E-F0EA780A1F35}"/>
                </a:ext>
              </a:extLst>
            </p:cNvPr>
            <p:cNvCxnSpPr>
              <a:cxnSpLocks/>
            </p:cNvCxnSpPr>
            <p:nvPr/>
          </p:nvCxnSpPr>
          <p:spPr bwMode="auto">
            <a:xfrm flipV="1">
              <a:off x="2567608" y="4045426"/>
              <a:ext cx="5841178" cy="432048"/>
            </a:xfrm>
            <a:prstGeom prst="line">
              <a:avLst/>
            </a:prstGeom>
            <a:solidFill>
              <a:schemeClr val="accent1"/>
            </a:solidFill>
            <a:ln w="22225" cap="flat" cmpd="sng" algn="ctr">
              <a:solidFill>
                <a:srgbClr val="C00000"/>
              </a:solidFill>
              <a:prstDash val="solid"/>
              <a:round/>
              <a:headEnd type="none" w="med" len="med"/>
              <a:tailEnd type="none" w="med" len="med"/>
            </a:ln>
            <a:effectLst/>
          </p:spPr>
        </p:cxnSp>
      </p:grpSp>
      <p:sp>
        <p:nvSpPr>
          <p:cNvPr id="16" name="TextBox 15">
            <a:extLst>
              <a:ext uri="{FF2B5EF4-FFF2-40B4-BE49-F238E27FC236}">
                <a16:creationId xmlns:a16="http://schemas.microsoft.com/office/drawing/2014/main" id="{88D2B708-095F-43AF-8ABA-F76B730759DD}"/>
              </a:ext>
            </a:extLst>
          </p:cNvPr>
          <p:cNvSpPr txBox="1"/>
          <p:nvPr/>
        </p:nvSpPr>
        <p:spPr>
          <a:xfrm>
            <a:off x="9067639" y="836712"/>
            <a:ext cx="3122080" cy="3816429"/>
          </a:xfrm>
          <a:prstGeom prst="rect">
            <a:avLst/>
          </a:prstGeom>
          <a:noFill/>
        </p:spPr>
        <p:txBody>
          <a:bodyPr wrap="square" rtlCol="0">
            <a:spAutoFit/>
          </a:bodyPr>
          <a:lstStyle/>
          <a:p>
            <a:r>
              <a:rPr lang="en-GB" sz="2200" dirty="0"/>
              <a:t>Field-Aligned Currents</a:t>
            </a:r>
            <a:br>
              <a:rPr lang="en-GB" sz="2200" dirty="0"/>
            </a:br>
            <a:endParaRPr lang="en-GB" sz="2200" dirty="0"/>
          </a:p>
          <a:p>
            <a:r>
              <a:rPr lang="en-GB" sz="1800" dirty="0"/>
              <a:t>Level2 product</a:t>
            </a:r>
            <a:br>
              <a:rPr lang="en-GB" sz="1800" dirty="0"/>
            </a:br>
            <a:r>
              <a:rPr lang="en-GB" sz="1800" dirty="0">
                <a:solidFill>
                  <a:srgbClr val="FF0000"/>
                </a:solidFill>
              </a:rPr>
              <a:t>Alpha</a:t>
            </a:r>
            <a:r>
              <a:rPr lang="en-GB" sz="1800" dirty="0"/>
              <a:t> and </a:t>
            </a:r>
            <a:r>
              <a:rPr lang="en-GB" sz="1800" dirty="0">
                <a:solidFill>
                  <a:srgbClr val="0054CC"/>
                </a:solidFill>
              </a:rPr>
              <a:t>Charlie</a:t>
            </a:r>
          </a:p>
          <a:p>
            <a:endParaRPr lang="en-GB" sz="1800" dirty="0">
              <a:solidFill>
                <a:srgbClr val="0054CC"/>
              </a:solidFill>
            </a:endParaRPr>
          </a:p>
          <a:p>
            <a:r>
              <a:rPr lang="en-GB" sz="1800" dirty="0"/>
              <a:t>21 Aug 2021, Ap = 3 nT</a:t>
            </a:r>
            <a:br>
              <a:rPr lang="en-GB" sz="1800" dirty="0"/>
            </a:br>
            <a:r>
              <a:rPr lang="en-GB" sz="1800" dirty="0"/>
              <a:t>(</a:t>
            </a:r>
            <a:r>
              <a:rPr lang="en-GB" sz="1800" dirty="0" err="1"/>
              <a:t>Kp</a:t>
            </a:r>
            <a:r>
              <a:rPr lang="en-GB" sz="1800" dirty="0"/>
              <a:t> = 0 – 1o)</a:t>
            </a:r>
          </a:p>
          <a:p>
            <a:endParaRPr lang="en-GB" sz="1800" dirty="0"/>
          </a:p>
          <a:p>
            <a:r>
              <a:rPr lang="en-GB" sz="1800" dirty="0"/>
              <a:t>0.10° separation in longitude</a:t>
            </a:r>
          </a:p>
          <a:p>
            <a:endParaRPr lang="en-GB" sz="1800" dirty="0"/>
          </a:p>
          <a:p>
            <a:r>
              <a:rPr lang="en-GB" sz="1800" dirty="0"/>
              <a:t>Distance between satellites &lt; 4 km after correcting for time shift of 4 s </a:t>
            </a:r>
            <a:endParaRPr lang="en-GB" sz="2200" dirty="0"/>
          </a:p>
        </p:txBody>
      </p:sp>
    </p:spTree>
    <p:extLst>
      <p:ext uri="{BB962C8B-B14F-4D97-AF65-F5344CB8AC3E}">
        <p14:creationId xmlns:p14="http://schemas.microsoft.com/office/powerpoint/2010/main" val="242677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BD8400-68CF-4C38-A23E-1581957BCC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00" y="619200"/>
            <a:ext cx="8915169" cy="5976000"/>
          </a:xfrm>
          <a:prstGeom prst="rect">
            <a:avLst/>
          </a:prstGeom>
        </p:spPr>
      </p:pic>
      <p:grpSp>
        <p:nvGrpSpPr>
          <p:cNvPr id="22" name="Group 21">
            <a:extLst>
              <a:ext uri="{FF2B5EF4-FFF2-40B4-BE49-F238E27FC236}">
                <a16:creationId xmlns:a16="http://schemas.microsoft.com/office/drawing/2014/main" id="{39D7EC61-982C-4AC0-89E6-1C44009ED3EA}"/>
              </a:ext>
            </a:extLst>
          </p:cNvPr>
          <p:cNvGrpSpPr/>
          <p:nvPr/>
        </p:nvGrpSpPr>
        <p:grpSpPr>
          <a:xfrm>
            <a:off x="2423592" y="980728"/>
            <a:ext cx="6480720" cy="5112568"/>
            <a:chOff x="2423592" y="980728"/>
            <a:chExt cx="6480720" cy="5112568"/>
          </a:xfrm>
        </p:grpSpPr>
        <p:pic>
          <p:nvPicPr>
            <p:cNvPr id="9" name="Picture 8">
              <a:extLst>
                <a:ext uri="{FF2B5EF4-FFF2-40B4-BE49-F238E27FC236}">
                  <a16:creationId xmlns:a16="http://schemas.microsoft.com/office/drawing/2014/main" id="{2EB18601-3A65-4613-84CB-C82DD4C8A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9007" y="980728"/>
              <a:ext cx="5525305" cy="3664838"/>
            </a:xfrm>
            <a:prstGeom prst="rect">
              <a:avLst/>
            </a:prstGeom>
            <a:effectLst>
              <a:outerShdw blurRad="63500" sx="102000" sy="102000" algn="ctr" rotWithShape="0">
                <a:prstClr val="black">
                  <a:alpha val="40000"/>
                </a:prstClr>
              </a:outerShdw>
            </a:effectLst>
          </p:spPr>
        </p:pic>
        <p:sp>
          <p:nvSpPr>
            <p:cNvPr id="12" name="Rectangle 11">
              <a:extLst>
                <a:ext uri="{FF2B5EF4-FFF2-40B4-BE49-F238E27FC236}">
                  <a16:creationId xmlns:a16="http://schemas.microsoft.com/office/drawing/2014/main" id="{25BA8AC7-5C9D-4804-8998-B3A398E39C15}"/>
                </a:ext>
              </a:extLst>
            </p:cNvPr>
            <p:cNvSpPr/>
            <p:nvPr/>
          </p:nvSpPr>
          <p:spPr bwMode="auto">
            <a:xfrm>
              <a:off x="2423592" y="2780928"/>
              <a:ext cx="792088" cy="3312368"/>
            </a:xfrm>
            <a:prstGeom prst="rect">
              <a:avLst/>
            </a:prstGeom>
            <a:noFill/>
            <a:ln w="25400" cap="flat" cmpd="sng" algn="ctr">
              <a:solidFill>
                <a:srgbClr val="C00000"/>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ahoma" pitchFamily="34" charset="0"/>
              </a:endParaRPr>
            </a:p>
          </p:txBody>
        </p:sp>
        <p:cxnSp>
          <p:nvCxnSpPr>
            <p:cNvPr id="13" name="Straight Connector 12">
              <a:extLst>
                <a:ext uri="{FF2B5EF4-FFF2-40B4-BE49-F238E27FC236}">
                  <a16:creationId xmlns:a16="http://schemas.microsoft.com/office/drawing/2014/main" id="{FE8FD3D8-C658-4A34-A7BD-D4EB4D7722FF}"/>
                </a:ext>
              </a:extLst>
            </p:cNvPr>
            <p:cNvCxnSpPr>
              <a:cxnSpLocks/>
            </p:cNvCxnSpPr>
            <p:nvPr/>
          </p:nvCxnSpPr>
          <p:spPr bwMode="auto">
            <a:xfrm flipV="1">
              <a:off x="2423592" y="980728"/>
              <a:ext cx="1368152" cy="1792630"/>
            </a:xfrm>
            <a:prstGeom prst="line">
              <a:avLst/>
            </a:prstGeom>
            <a:solidFill>
              <a:schemeClr val="accent1"/>
            </a:solidFill>
            <a:ln w="22225" cap="flat" cmpd="sng" algn="ctr">
              <a:solidFill>
                <a:srgbClr val="C00000"/>
              </a:solidFill>
              <a:prstDash val="solid"/>
              <a:round/>
              <a:headEnd type="none" w="med" len="med"/>
              <a:tailEnd type="none" w="med" len="med"/>
            </a:ln>
            <a:effectLst>
              <a:outerShdw blurRad="63500" sx="102000" sy="102000" algn="ctr" rotWithShape="0">
                <a:prstClr val="black">
                  <a:alpha val="40000"/>
                </a:prstClr>
              </a:outerShdw>
            </a:effectLst>
          </p:spPr>
        </p:cxnSp>
        <p:cxnSp>
          <p:nvCxnSpPr>
            <p:cNvPr id="14" name="Straight Connector 13">
              <a:extLst>
                <a:ext uri="{FF2B5EF4-FFF2-40B4-BE49-F238E27FC236}">
                  <a16:creationId xmlns:a16="http://schemas.microsoft.com/office/drawing/2014/main" id="{2CD7283E-B726-497F-9F93-F3D58C91F375}"/>
                </a:ext>
              </a:extLst>
            </p:cNvPr>
            <p:cNvCxnSpPr>
              <a:cxnSpLocks/>
            </p:cNvCxnSpPr>
            <p:nvPr/>
          </p:nvCxnSpPr>
          <p:spPr bwMode="auto">
            <a:xfrm flipV="1">
              <a:off x="3215680" y="4221088"/>
              <a:ext cx="5688632" cy="1872208"/>
            </a:xfrm>
            <a:prstGeom prst="line">
              <a:avLst/>
            </a:prstGeom>
            <a:solidFill>
              <a:schemeClr val="accent1"/>
            </a:solidFill>
            <a:ln w="22225" cap="flat" cmpd="sng" algn="ctr">
              <a:solidFill>
                <a:srgbClr val="C00000"/>
              </a:solidFill>
              <a:prstDash val="solid"/>
              <a:round/>
              <a:headEnd type="none" w="med" len="med"/>
              <a:tailEnd type="none" w="med" len="med"/>
            </a:ln>
            <a:effectLst>
              <a:outerShdw blurRad="63500" sx="102000" sy="102000" algn="ctr" rotWithShape="0">
                <a:prstClr val="black">
                  <a:alpha val="40000"/>
                </a:prstClr>
              </a:outerShdw>
            </a:effectLst>
          </p:spPr>
        </p:cxnSp>
      </p:grpSp>
      <p:sp>
        <p:nvSpPr>
          <p:cNvPr id="21" name="TextBox 20">
            <a:extLst>
              <a:ext uri="{FF2B5EF4-FFF2-40B4-BE49-F238E27FC236}">
                <a16:creationId xmlns:a16="http://schemas.microsoft.com/office/drawing/2014/main" id="{EA88BD34-4D6C-4885-B3A5-08AD0C4D1799}"/>
              </a:ext>
            </a:extLst>
          </p:cNvPr>
          <p:cNvSpPr txBox="1"/>
          <p:nvPr/>
        </p:nvSpPr>
        <p:spPr>
          <a:xfrm>
            <a:off x="9067639" y="836712"/>
            <a:ext cx="3122080" cy="3816429"/>
          </a:xfrm>
          <a:prstGeom prst="rect">
            <a:avLst/>
          </a:prstGeom>
          <a:noFill/>
        </p:spPr>
        <p:txBody>
          <a:bodyPr wrap="square" rtlCol="0">
            <a:spAutoFit/>
          </a:bodyPr>
          <a:lstStyle/>
          <a:p>
            <a:r>
              <a:rPr lang="en-GB" sz="2200" dirty="0"/>
              <a:t>Field-Aligned Currents</a:t>
            </a:r>
            <a:br>
              <a:rPr lang="en-GB" sz="2200" dirty="0"/>
            </a:br>
            <a:endParaRPr lang="en-GB" sz="2200" dirty="0"/>
          </a:p>
          <a:p>
            <a:r>
              <a:rPr lang="en-GB" sz="1800" dirty="0"/>
              <a:t>Level2 product</a:t>
            </a:r>
            <a:br>
              <a:rPr lang="en-GB" sz="1800" dirty="0"/>
            </a:br>
            <a:r>
              <a:rPr lang="en-GB" sz="1800" dirty="0">
                <a:solidFill>
                  <a:srgbClr val="FF0000"/>
                </a:solidFill>
              </a:rPr>
              <a:t>Alpha</a:t>
            </a:r>
            <a:r>
              <a:rPr lang="en-GB" sz="1800" dirty="0"/>
              <a:t> and </a:t>
            </a:r>
            <a:r>
              <a:rPr lang="en-GB" sz="1800" dirty="0">
                <a:solidFill>
                  <a:srgbClr val="0054CC"/>
                </a:solidFill>
              </a:rPr>
              <a:t>Charlie</a:t>
            </a:r>
          </a:p>
          <a:p>
            <a:endParaRPr lang="en-GB" sz="1800" dirty="0">
              <a:solidFill>
                <a:srgbClr val="0054CC"/>
              </a:solidFill>
            </a:endParaRPr>
          </a:p>
          <a:p>
            <a:r>
              <a:rPr lang="en-GB" sz="1800" dirty="0"/>
              <a:t>27 Aug 2021, Ap = 21 nT</a:t>
            </a:r>
            <a:br>
              <a:rPr lang="en-GB" sz="1800" dirty="0"/>
            </a:br>
            <a:r>
              <a:rPr lang="en-GB" sz="1800" dirty="0"/>
              <a:t>(</a:t>
            </a:r>
            <a:r>
              <a:rPr lang="en-GB" sz="1800" dirty="0" err="1"/>
              <a:t>Kp</a:t>
            </a:r>
            <a:r>
              <a:rPr lang="en-GB" sz="1800" dirty="0"/>
              <a:t> about 4)</a:t>
            </a:r>
          </a:p>
          <a:p>
            <a:endParaRPr lang="en-GB" sz="1800" dirty="0"/>
          </a:p>
          <a:p>
            <a:r>
              <a:rPr lang="en-GB" sz="1800" dirty="0"/>
              <a:t>0.09° separation in longitude</a:t>
            </a:r>
          </a:p>
          <a:p>
            <a:endParaRPr lang="en-GB" sz="1800" dirty="0"/>
          </a:p>
          <a:p>
            <a:r>
              <a:rPr lang="en-GB" sz="1800" dirty="0"/>
              <a:t>Distance between satellites &lt; 4 km after correcting for time shift of 4 s </a:t>
            </a:r>
            <a:endParaRPr lang="en-GB" sz="2200" dirty="0"/>
          </a:p>
        </p:txBody>
      </p:sp>
    </p:spTree>
    <p:extLst>
      <p:ext uri="{BB962C8B-B14F-4D97-AF65-F5344CB8AC3E}">
        <p14:creationId xmlns:p14="http://schemas.microsoft.com/office/powerpoint/2010/main" val="106776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86E84D6D-D12D-4AD4-91A3-BE1B76A56A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621" y="620688"/>
            <a:ext cx="8915789" cy="5976416"/>
          </a:xfrm>
        </p:spPr>
      </p:pic>
      <p:grpSp>
        <p:nvGrpSpPr>
          <p:cNvPr id="23" name="Group 22">
            <a:extLst>
              <a:ext uri="{FF2B5EF4-FFF2-40B4-BE49-F238E27FC236}">
                <a16:creationId xmlns:a16="http://schemas.microsoft.com/office/drawing/2014/main" id="{D59EB6B1-6C8E-49A0-99C0-D484029F957A}"/>
              </a:ext>
            </a:extLst>
          </p:cNvPr>
          <p:cNvGrpSpPr/>
          <p:nvPr/>
        </p:nvGrpSpPr>
        <p:grpSpPr>
          <a:xfrm>
            <a:off x="911424" y="1052736"/>
            <a:ext cx="7200800" cy="3333477"/>
            <a:chOff x="911424" y="1052736"/>
            <a:chExt cx="7200800" cy="3333477"/>
          </a:xfrm>
          <a:effectLst>
            <a:outerShdw blurRad="63500" sx="102000" sy="102000" algn="ctr" rotWithShape="0">
              <a:prstClr val="black">
                <a:alpha val="40000"/>
              </a:prstClr>
            </a:outerShdw>
          </a:effectLst>
        </p:grpSpPr>
        <p:pic>
          <p:nvPicPr>
            <p:cNvPr id="14" name="Picture 13">
              <a:extLst>
                <a:ext uri="{FF2B5EF4-FFF2-40B4-BE49-F238E27FC236}">
                  <a16:creationId xmlns:a16="http://schemas.microsoft.com/office/drawing/2014/main" id="{1DBF0797-FAF1-44AF-BB4D-666661849C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424" y="1052736"/>
              <a:ext cx="5025727" cy="3333477"/>
            </a:xfrm>
            <a:prstGeom prst="rect">
              <a:avLst/>
            </a:prstGeom>
            <a:effectLst>
              <a:outerShdw blurRad="63500" sx="102000" sy="102000" algn="ctr" rotWithShape="0">
                <a:prstClr val="black">
                  <a:alpha val="40000"/>
                </a:prstClr>
              </a:outerShdw>
            </a:effectLst>
          </p:spPr>
        </p:pic>
        <p:sp>
          <p:nvSpPr>
            <p:cNvPr id="15" name="Rectangle 14">
              <a:extLst>
                <a:ext uri="{FF2B5EF4-FFF2-40B4-BE49-F238E27FC236}">
                  <a16:creationId xmlns:a16="http://schemas.microsoft.com/office/drawing/2014/main" id="{2EB2D141-AC14-4790-8D22-61F0D2587C04}"/>
                </a:ext>
              </a:extLst>
            </p:cNvPr>
            <p:cNvSpPr/>
            <p:nvPr/>
          </p:nvSpPr>
          <p:spPr bwMode="auto">
            <a:xfrm>
              <a:off x="7104112" y="3429000"/>
              <a:ext cx="1008112" cy="864096"/>
            </a:xfrm>
            <a:prstGeom prst="rect">
              <a:avLst/>
            </a:prstGeom>
            <a:noFill/>
            <a:ln w="254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ahoma" pitchFamily="34" charset="0"/>
              </a:endParaRPr>
            </a:p>
          </p:txBody>
        </p:sp>
        <p:cxnSp>
          <p:nvCxnSpPr>
            <p:cNvPr id="17" name="Straight Connector 16">
              <a:extLst>
                <a:ext uri="{FF2B5EF4-FFF2-40B4-BE49-F238E27FC236}">
                  <a16:creationId xmlns:a16="http://schemas.microsoft.com/office/drawing/2014/main" id="{B09F4C03-E036-47F7-AEAB-CD2BDE577A48}"/>
                </a:ext>
              </a:extLst>
            </p:cNvPr>
            <p:cNvCxnSpPr/>
            <p:nvPr/>
          </p:nvCxnSpPr>
          <p:spPr bwMode="auto">
            <a:xfrm>
              <a:off x="5937151" y="1052736"/>
              <a:ext cx="2175073" cy="2376264"/>
            </a:xfrm>
            <a:prstGeom prst="line">
              <a:avLst/>
            </a:prstGeom>
            <a:solidFill>
              <a:schemeClr val="accent1"/>
            </a:solidFill>
            <a:ln w="22225" cap="flat" cmpd="sng" algn="ctr">
              <a:solidFill>
                <a:srgbClr val="C00000"/>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9C7D0BD7-437E-485E-A50E-B3F12EB913A8}"/>
                </a:ext>
              </a:extLst>
            </p:cNvPr>
            <p:cNvCxnSpPr>
              <a:cxnSpLocks/>
            </p:cNvCxnSpPr>
            <p:nvPr/>
          </p:nvCxnSpPr>
          <p:spPr bwMode="auto">
            <a:xfrm>
              <a:off x="1271464" y="4005064"/>
              <a:ext cx="5832648" cy="288032"/>
            </a:xfrm>
            <a:prstGeom prst="line">
              <a:avLst/>
            </a:prstGeom>
            <a:solidFill>
              <a:schemeClr val="accent1"/>
            </a:solidFill>
            <a:ln w="22225" cap="flat" cmpd="sng" algn="ctr">
              <a:solidFill>
                <a:srgbClr val="C00000"/>
              </a:solidFill>
              <a:prstDash val="solid"/>
              <a:round/>
              <a:headEnd type="none" w="med" len="med"/>
              <a:tailEnd type="none" w="med" len="med"/>
            </a:ln>
            <a:effectLst/>
          </p:spPr>
        </p:cxnSp>
      </p:grpSp>
      <p:sp>
        <p:nvSpPr>
          <p:cNvPr id="24" name="TextBox 23">
            <a:extLst>
              <a:ext uri="{FF2B5EF4-FFF2-40B4-BE49-F238E27FC236}">
                <a16:creationId xmlns:a16="http://schemas.microsoft.com/office/drawing/2014/main" id="{A079567B-7A8B-4DBC-A009-19C2353DE64E}"/>
              </a:ext>
            </a:extLst>
          </p:cNvPr>
          <p:cNvSpPr txBox="1"/>
          <p:nvPr/>
        </p:nvSpPr>
        <p:spPr>
          <a:xfrm>
            <a:off x="9067639" y="836712"/>
            <a:ext cx="3122080" cy="3816429"/>
          </a:xfrm>
          <a:prstGeom prst="rect">
            <a:avLst/>
          </a:prstGeom>
          <a:noFill/>
        </p:spPr>
        <p:txBody>
          <a:bodyPr wrap="square" rtlCol="0">
            <a:spAutoFit/>
          </a:bodyPr>
          <a:lstStyle/>
          <a:p>
            <a:r>
              <a:rPr lang="en-GB" sz="2200" dirty="0"/>
              <a:t>Field-Aligned Currents</a:t>
            </a:r>
            <a:br>
              <a:rPr lang="en-GB" sz="2200" dirty="0"/>
            </a:br>
            <a:endParaRPr lang="en-GB" sz="2200" dirty="0"/>
          </a:p>
          <a:p>
            <a:r>
              <a:rPr lang="en-GB" sz="1800" dirty="0"/>
              <a:t>Level2 product</a:t>
            </a:r>
            <a:br>
              <a:rPr lang="en-GB" sz="1800" dirty="0"/>
            </a:br>
            <a:r>
              <a:rPr lang="en-GB" sz="1800" dirty="0">
                <a:solidFill>
                  <a:srgbClr val="FF0000"/>
                </a:solidFill>
              </a:rPr>
              <a:t>Alpha</a:t>
            </a:r>
            <a:r>
              <a:rPr lang="en-GB" sz="1800" dirty="0"/>
              <a:t> and </a:t>
            </a:r>
            <a:r>
              <a:rPr lang="en-GB" sz="1800" dirty="0">
                <a:solidFill>
                  <a:srgbClr val="0054CC"/>
                </a:solidFill>
              </a:rPr>
              <a:t>Charlie</a:t>
            </a:r>
          </a:p>
          <a:p>
            <a:endParaRPr lang="en-GB" sz="1800" dirty="0">
              <a:solidFill>
                <a:srgbClr val="0054CC"/>
              </a:solidFill>
            </a:endParaRPr>
          </a:p>
          <a:p>
            <a:r>
              <a:rPr lang="en-GB" sz="1800" dirty="0"/>
              <a:t>3 Oct 2021, Ap = 5 nT</a:t>
            </a:r>
            <a:br>
              <a:rPr lang="en-GB" sz="1800" dirty="0"/>
            </a:br>
            <a:r>
              <a:rPr lang="en-GB" sz="1800" dirty="0"/>
              <a:t>(</a:t>
            </a:r>
            <a:r>
              <a:rPr lang="en-GB" sz="1800" dirty="0" err="1"/>
              <a:t>Kp</a:t>
            </a:r>
            <a:r>
              <a:rPr lang="en-GB" sz="1800" dirty="0"/>
              <a:t> = 0 – 2o)</a:t>
            </a:r>
          </a:p>
          <a:p>
            <a:endParaRPr lang="en-GB" sz="1800" dirty="0"/>
          </a:p>
          <a:p>
            <a:r>
              <a:rPr lang="en-GB" sz="1800" dirty="0"/>
              <a:t>0.00° separation in longitude</a:t>
            </a:r>
          </a:p>
          <a:p>
            <a:endParaRPr lang="en-GB" sz="1800" dirty="0"/>
          </a:p>
          <a:p>
            <a:r>
              <a:rPr lang="en-GB" sz="1800" dirty="0"/>
              <a:t>Distance between satellites &lt; 2 km after correcting for time shift of 2 s </a:t>
            </a:r>
            <a:endParaRPr lang="en-GB" sz="2200" dirty="0"/>
          </a:p>
        </p:txBody>
      </p:sp>
    </p:spTree>
    <p:extLst>
      <p:ext uri="{BB962C8B-B14F-4D97-AF65-F5344CB8AC3E}">
        <p14:creationId xmlns:p14="http://schemas.microsoft.com/office/powerpoint/2010/main" val="202737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ED329F1-A972-4178-B323-1BA953DD41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771" y="1159883"/>
            <a:ext cx="7780154" cy="5365461"/>
          </a:xfrm>
          <a:prstGeom prst="rect">
            <a:avLst/>
          </a:prstGeom>
        </p:spPr>
      </p:pic>
      <p:sp>
        <p:nvSpPr>
          <p:cNvPr id="3" name="Title 2">
            <a:extLst>
              <a:ext uri="{FF2B5EF4-FFF2-40B4-BE49-F238E27FC236}">
                <a16:creationId xmlns:a16="http://schemas.microsoft.com/office/drawing/2014/main" id="{9B6C8388-0744-472B-8650-2AD43AB7E3E4}"/>
              </a:ext>
            </a:extLst>
          </p:cNvPr>
          <p:cNvSpPr>
            <a:spLocks noGrp="1"/>
          </p:cNvSpPr>
          <p:nvPr>
            <p:ph type="title"/>
          </p:nvPr>
        </p:nvSpPr>
        <p:spPr>
          <a:xfrm>
            <a:off x="334434" y="503015"/>
            <a:ext cx="11523133" cy="693737"/>
          </a:xfrm>
        </p:spPr>
        <p:txBody>
          <a:bodyPr/>
          <a:lstStyle/>
          <a:p>
            <a:r>
              <a:rPr lang="da-DK" dirty="0" err="1"/>
              <a:t>Why</a:t>
            </a:r>
            <a:r>
              <a:rPr lang="da-DK" dirty="0"/>
              <a:t> more </a:t>
            </a:r>
            <a:r>
              <a:rPr lang="da-DK" dirty="0" err="1"/>
              <a:t>satellites</a:t>
            </a:r>
            <a:r>
              <a:rPr lang="da-DK" dirty="0"/>
              <a:t> for </a:t>
            </a:r>
            <a:r>
              <a:rPr lang="da-DK" dirty="0" err="1"/>
              <a:t>exploring</a:t>
            </a:r>
            <a:r>
              <a:rPr lang="da-DK" dirty="0"/>
              <a:t> </a:t>
            </a:r>
            <a:r>
              <a:rPr lang="da-DK" dirty="0" err="1"/>
              <a:t>Earth’s</a:t>
            </a:r>
            <a:r>
              <a:rPr lang="da-DK" dirty="0"/>
              <a:t> </a:t>
            </a:r>
            <a:r>
              <a:rPr lang="da-DK" dirty="0" err="1"/>
              <a:t>magnetic</a:t>
            </a:r>
            <a:r>
              <a:rPr lang="da-DK" dirty="0"/>
              <a:t> </a:t>
            </a:r>
            <a:r>
              <a:rPr lang="da-DK" dirty="0" err="1"/>
              <a:t>field</a:t>
            </a:r>
            <a:r>
              <a:rPr lang="da-DK" dirty="0"/>
              <a:t>?</a:t>
            </a:r>
          </a:p>
        </p:txBody>
      </p:sp>
      <p:sp>
        <p:nvSpPr>
          <p:cNvPr id="8" name="TextBox 7">
            <a:extLst>
              <a:ext uri="{FF2B5EF4-FFF2-40B4-BE49-F238E27FC236}">
                <a16:creationId xmlns:a16="http://schemas.microsoft.com/office/drawing/2014/main" id="{27BA2345-5FB6-4432-A0AD-B40F17512681}"/>
              </a:ext>
            </a:extLst>
          </p:cNvPr>
          <p:cNvSpPr txBox="1"/>
          <p:nvPr/>
        </p:nvSpPr>
        <p:spPr>
          <a:xfrm>
            <a:off x="7960925" y="1180490"/>
            <a:ext cx="4059187" cy="1600438"/>
          </a:xfrm>
          <a:prstGeom prst="rect">
            <a:avLst/>
          </a:prstGeom>
          <a:noFill/>
        </p:spPr>
        <p:txBody>
          <a:bodyPr wrap="square" rtlCol="0">
            <a:spAutoFit/>
          </a:bodyPr>
          <a:lstStyle/>
          <a:p>
            <a:r>
              <a:rPr lang="en-US" sz="2000" dirty="0"/>
              <a:t>No high-precision magnetic field data are available in the gap between CHAMP and Swarm</a:t>
            </a:r>
            <a:br>
              <a:rPr lang="en-US" sz="2000" dirty="0"/>
            </a:br>
            <a:r>
              <a:rPr lang="en-US" sz="1800" dirty="0"/>
              <a:t>(Oct 2010 and Nov 2013)</a:t>
            </a:r>
          </a:p>
          <a:p>
            <a:endParaRPr lang="en-US" sz="2000" dirty="0"/>
          </a:p>
        </p:txBody>
      </p:sp>
    </p:spTree>
    <p:extLst>
      <p:ext uri="{BB962C8B-B14F-4D97-AF65-F5344CB8AC3E}">
        <p14:creationId xmlns:p14="http://schemas.microsoft.com/office/powerpoint/2010/main" val="4191969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6E8FB34-1DE0-4A36-AD72-031E5F55B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48" y="1755313"/>
            <a:ext cx="7920557" cy="4098120"/>
          </a:xfrm>
          <a:prstGeom prst="rect">
            <a:avLst/>
          </a:prstGeom>
        </p:spPr>
      </p:pic>
      <p:sp>
        <p:nvSpPr>
          <p:cNvPr id="18" name="TextBox 17">
            <a:extLst>
              <a:ext uri="{FF2B5EF4-FFF2-40B4-BE49-F238E27FC236}">
                <a16:creationId xmlns:a16="http://schemas.microsoft.com/office/drawing/2014/main" id="{376B11D0-416A-4791-A695-02F28332356F}"/>
              </a:ext>
            </a:extLst>
          </p:cNvPr>
          <p:cNvSpPr txBox="1"/>
          <p:nvPr/>
        </p:nvSpPr>
        <p:spPr>
          <a:xfrm>
            <a:off x="8191500" y="1822817"/>
            <a:ext cx="3876652" cy="4093428"/>
          </a:xfrm>
          <a:prstGeom prst="rect">
            <a:avLst/>
          </a:prstGeom>
          <a:noFill/>
        </p:spPr>
        <p:txBody>
          <a:bodyPr wrap="square" rtlCol="0">
            <a:spAutoFit/>
          </a:bodyPr>
          <a:lstStyle/>
          <a:p>
            <a:r>
              <a:rPr lang="en-US" sz="2000" dirty="0"/>
              <a:t>Ionospheric and magnetospheric electric current systems are oriented </a:t>
            </a:r>
            <a:r>
              <a:rPr lang="en-US" sz="2000" dirty="0" err="1"/>
              <a:t>wrt</a:t>
            </a:r>
            <a:r>
              <a:rPr lang="en-US" sz="2000" dirty="0"/>
              <a:t> Sun</a:t>
            </a:r>
          </a:p>
          <a:p>
            <a:endParaRPr lang="en-US" sz="2000" dirty="0"/>
          </a:p>
          <a:p>
            <a:r>
              <a:rPr lang="en-US" sz="2000" dirty="0"/>
              <a:t>Single satellites only measure at one specific local time (slowly drifting in time)</a:t>
            </a:r>
          </a:p>
          <a:p>
            <a:endParaRPr lang="en-US" sz="2000" dirty="0"/>
          </a:p>
          <a:p>
            <a:r>
              <a:rPr lang="en-US" sz="2000" dirty="0"/>
              <a:t>Simultaneous magnetic data from many satellites allows to detangle time-space structure of external sources</a:t>
            </a:r>
          </a:p>
        </p:txBody>
      </p:sp>
      <p:sp>
        <p:nvSpPr>
          <p:cNvPr id="19" name="TextBox 18">
            <a:extLst>
              <a:ext uri="{FF2B5EF4-FFF2-40B4-BE49-F238E27FC236}">
                <a16:creationId xmlns:a16="http://schemas.microsoft.com/office/drawing/2014/main" id="{E6DCB547-EA63-4A59-AC2C-1619E526021C}"/>
              </a:ext>
            </a:extLst>
          </p:cNvPr>
          <p:cNvSpPr txBox="1"/>
          <p:nvPr/>
        </p:nvSpPr>
        <p:spPr>
          <a:xfrm>
            <a:off x="2839847" y="5992790"/>
            <a:ext cx="2488557" cy="307777"/>
          </a:xfrm>
          <a:prstGeom prst="rect">
            <a:avLst/>
          </a:prstGeom>
          <a:noFill/>
        </p:spPr>
        <p:txBody>
          <a:bodyPr wrap="square" rtlCol="0">
            <a:spAutoFit/>
          </a:bodyPr>
          <a:lstStyle/>
          <a:p>
            <a:r>
              <a:rPr lang="da-DK" sz="1400" dirty="0"/>
              <a:t>Swarm Alpha, 1 </a:t>
            </a:r>
            <a:r>
              <a:rPr lang="da-DK" sz="1400" dirty="0" err="1"/>
              <a:t>Aug</a:t>
            </a:r>
            <a:r>
              <a:rPr lang="da-DK" sz="1400" dirty="0"/>
              <a:t> 2018</a:t>
            </a:r>
          </a:p>
        </p:txBody>
      </p:sp>
      <p:pic>
        <p:nvPicPr>
          <p:cNvPr id="13" name="Picture 12">
            <a:extLst>
              <a:ext uri="{FF2B5EF4-FFF2-40B4-BE49-F238E27FC236}">
                <a16:creationId xmlns:a16="http://schemas.microsoft.com/office/drawing/2014/main" id="{A228C2E0-EC11-4D17-84C0-A9B86842A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48" y="1754597"/>
            <a:ext cx="7920558" cy="4098120"/>
          </a:xfrm>
          <a:prstGeom prst="rect">
            <a:avLst/>
          </a:prstGeom>
        </p:spPr>
      </p:pic>
      <p:pic>
        <p:nvPicPr>
          <p:cNvPr id="7" name="Picture 6">
            <a:extLst>
              <a:ext uri="{FF2B5EF4-FFF2-40B4-BE49-F238E27FC236}">
                <a16:creationId xmlns:a16="http://schemas.microsoft.com/office/drawing/2014/main" id="{16ECA526-4B56-48DB-A5B8-D47BDD6E8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846" y="1748656"/>
            <a:ext cx="7930656" cy="4103346"/>
          </a:xfrm>
          <a:prstGeom prst="rect">
            <a:avLst/>
          </a:prstGeom>
        </p:spPr>
      </p:pic>
      <p:sp>
        <p:nvSpPr>
          <p:cNvPr id="22" name="TextBox 21">
            <a:extLst>
              <a:ext uri="{FF2B5EF4-FFF2-40B4-BE49-F238E27FC236}">
                <a16:creationId xmlns:a16="http://schemas.microsoft.com/office/drawing/2014/main" id="{A3E3F896-D215-42F4-BA5D-495DACB0A539}"/>
              </a:ext>
            </a:extLst>
          </p:cNvPr>
          <p:cNvSpPr txBox="1"/>
          <p:nvPr/>
        </p:nvSpPr>
        <p:spPr>
          <a:xfrm>
            <a:off x="2839847" y="6001543"/>
            <a:ext cx="2968715" cy="307777"/>
          </a:xfrm>
          <a:prstGeom prst="rect">
            <a:avLst/>
          </a:prstGeom>
          <a:solidFill>
            <a:schemeClr val="bg1"/>
          </a:solidFill>
        </p:spPr>
        <p:txBody>
          <a:bodyPr wrap="square" rtlCol="0">
            <a:spAutoFit/>
          </a:bodyPr>
          <a:lstStyle/>
          <a:p>
            <a:r>
              <a:rPr lang="da-DK" sz="1400" dirty="0"/>
              <a:t>Swarm Alpha, 1 - 11 </a:t>
            </a:r>
            <a:r>
              <a:rPr lang="da-DK" sz="1400" dirty="0" err="1"/>
              <a:t>Aug</a:t>
            </a:r>
            <a:r>
              <a:rPr lang="da-DK" sz="1400" dirty="0"/>
              <a:t> 2018</a:t>
            </a:r>
          </a:p>
        </p:txBody>
      </p:sp>
      <p:sp>
        <p:nvSpPr>
          <p:cNvPr id="11" name="Title 2">
            <a:extLst>
              <a:ext uri="{FF2B5EF4-FFF2-40B4-BE49-F238E27FC236}">
                <a16:creationId xmlns:a16="http://schemas.microsoft.com/office/drawing/2014/main" id="{EBC96733-7DDC-4046-9484-CB3D03124AE7}"/>
              </a:ext>
            </a:extLst>
          </p:cNvPr>
          <p:cNvSpPr txBox="1">
            <a:spLocks/>
          </p:cNvSpPr>
          <p:nvPr/>
        </p:nvSpPr>
        <p:spPr bwMode="auto">
          <a:xfrm>
            <a:off x="334434" y="503015"/>
            <a:ext cx="11523133" cy="693737"/>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lvl1pPr algn="l" rtl="0" eaLnBrk="1" fontAlgn="base" hangingPunct="1">
              <a:spcBef>
                <a:spcPct val="0"/>
              </a:spcBef>
              <a:spcAft>
                <a:spcPct val="0"/>
              </a:spcAft>
              <a:defRPr sz="2800" b="1">
                <a:solidFill>
                  <a:srgbClr val="0066CC"/>
                </a:solidFill>
                <a:latin typeface="+mj-lt"/>
                <a:ea typeface="+mj-ea"/>
                <a:cs typeface="+mj-cs"/>
              </a:defRPr>
            </a:lvl1pPr>
            <a:lvl2pPr algn="l" rtl="0" eaLnBrk="1" fontAlgn="base" hangingPunct="1">
              <a:spcBef>
                <a:spcPct val="0"/>
              </a:spcBef>
              <a:spcAft>
                <a:spcPct val="0"/>
              </a:spcAft>
              <a:defRPr sz="2800" b="1">
                <a:solidFill>
                  <a:srgbClr val="0066CC"/>
                </a:solidFill>
                <a:latin typeface="Tahoma" pitchFamily="34" charset="0"/>
              </a:defRPr>
            </a:lvl2pPr>
            <a:lvl3pPr algn="l" rtl="0" eaLnBrk="1" fontAlgn="base" hangingPunct="1">
              <a:spcBef>
                <a:spcPct val="0"/>
              </a:spcBef>
              <a:spcAft>
                <a:spcPct val="0"/>
              </a:spcAft>
              <a:defRPr sz="2800" b="1">
                <a:solidFill>
                  <a:srgbClr val="0066CC"/>
                </a:solidFill>
                <a:latin typeface="Tahoma" pitchFamily="34" charset="0"/>
              </a:defRPr>
            </a:lvl3pPr>
            <a:lvl4pPr algn="l" rtl="0" eaLnBrk="1" fontAlgn="base" hangingPunct="1">
              <a:spcBef>
                <a:spcPct val="0"/>
              </a:spcBef>
              <a:spcAft>
                <a:spcPct val="0"/>
              </a:spcAft>
              <a:defRPr sz="2800" b="1">
                <a:solidFill>
                  <a:srgbClr val="0066CC"/>
                </a:solidFill>
                <a:latin typeface="Tahoma" pitchFamily="34" charset="0"/>
              </a:defRPr>
            </a:lvl4pPr>
            <a:lvl5pPr algn="l" rtl="0" eaLnBrk="1" fontAlgn="base" hangingPunct="1">
              <a:spcBef>
                <a:spcPct val="0"/>
              </a:spcBef>
              <a:spcAft>
                <a:spcPct val="0"/>
              </a:spcAft>
              <a:defRPr sz="2800" b="1">
                <a:solidFill>
                  <a:srgbClr val="0066CC"/>
                </a:solidFill>
                <a:latin typeface="Tahoma" pitchFamily="34" charset="0"/>
              </a:defRPr>
            </a:lvl5pPr>
            <a:lvl6pPr marL="457200" algn="l" rtl="0" eaLnBrk="1" fontAlgn="base" hangingPunct="1">
              <a:spcBef>
                <a:spcPct val="0"/>
              </a:spcBef>
              <a:spcAft>
                <a:spcPct val="0"/>
              </a:spcAft>
              <a:defRPr sz="3200" b="1">
                <a:solidFill>
                  <a:srgbClr val="0066CC"/>
                </a:solidFill>
                <a:latin typeface="Tahoma" pitchFamily="34" charset="0"/>
              </a:defRPr>
            </a:lvl6pPr>
            <a:lvl7pPr marL="914400" algn="l" rtl="0" eaLnBrk="1" fontAlgn="base" hangingPunct="1">
              <a:spcBef>
                <a:spcPct val="0"/>
              </a:spcBef>
              <a:spcAft>
                <a:spcPct val="0"/>
              </a:spcAft>
              <a:defRPr sz="3200" b="1">
                <a:solidFill>
                  <a:srgbClr val="0066CC"/>
                </a:solidFill>
                <a:latin typeface="Tahoma" pitchFamily="34" charset="0"/>
              </a:defRPr>
            </a:lvl7pPr>
            <a:lvl8pPr marL="1371600" algn="l" rtl="0" eaLnBrk="1" fontAlgn="base" hangingPunct="1">
              <a:spcBef>
                <a:spcPct val="0"/>
              </a:spcBef>
              <a:spcAft>
                <a:spcPct val="0"/>
              </a:spcAft>
              <a:defRPr sz="3200" b="1">
                <a:solidFill>
                  <a:srgbClr val="0066CC"/>
                </a:solidFill>
                <a:latin typeface="Tahoma" pitchFamily="34" charset="0"/>
              </a:defRPr>
            </a:lvl8pPr>
            <a:lvl9pPr marL="1828800" algn="l" rtl="0" eaLnBrk="1" fontAlgn="base" hangingPunct="1">
              <a:spcBef>
                <a:spcPct val="0"/>
              </a:spcBef>
              <a:spcAft>
                <a:spcPct val="0"/>
              </a:spcAft>
              <a:defRPr sz="3200" b="1">
                <a:solidFill>
                  <a:srgbClr val="0066CC"/>
                </a:solidFill>
                <a:latin typeface="Tahoma" pitchFamily="34" charset="0"/>
              </a:defRPr>
            </a:lvl9pPr>
          </a:lstStyle>
          <a:p>
            <a:r>
              <a:rPr lang="da-DK" kern="0"/>
              <a:t>Why more satellites for exploring Earth’s magnetic field?</a:t>
            </a:r>
            <a:endParaRPr lang="da-DK" kern="0" dirty="0"/>
          </a:p>
        </p:txBody>
      </p:sp>
    </p:spTree>
    <p:extLst>
      <p:ext uri="{BB962C8B-B14F-4D97-AF65-F5344CB8AC3E}">
        <p14:creationId xmlns:p14="http://schemas.microsoft.com/office/powerpoint/2010/main" val="193661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384032" y="2708920"/>
            <a:ext cx="5641088" cy="3942235"/>
            <a:chOff x="5159896" y="2583109"/>
            <a:chExt cx="6865224" cy="4086251"/>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6120" y="2876978"/>
              <a:ext cx="4716228" cy="3792382"/>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37150"/>
            <a:stretch/>
          </p:blipFill>
          <p:spPr>
            <a:xfrm>
              <a:off x="6096000" y="3168353"/>
              <a:ext cx="1754538" cy="1152128"/>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37150"/>
            <a:stretch/>
          </p:blipFill>
          <p:spPr>
            <a:xfrm>
              <a:off x="5159896" y="4320481"/>
              <a:ext cx="1754538" cy="1152128"/>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37150"/>
            <a:stretch/>
          </p:blipFill>
          <p:spPr>
            <a:xfrm>
              <a:off x="10710807" y="4138355"/>
              <a:ext cx="1154623" cy="758190"/>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b="37150"/>
            <a:stretch/>
          </p:blipFill>
          <p:spPr>
            <a:xfrm>
              <a:off x="7477325" y="4161327"/>
              <a:ext cx="746426" cy="490145"/>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b="37150"/>
            <a:stretch/>
          </p:blipFill>
          <p:spPr>
            <a:xfrm>
              <a:off x="11169408" y="3106229"/>
              <a:ext cx="855712" cy="561908"/>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22963" r="14438" b="64558"/>
            <a:stretch/>
          </p:blipFill>
          <p:spPr>
            <a:xfrm>
              <a:off x="8380065" y="4243335"/>
              <a:ext cx="1370676" cy="624029"/>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22963" r="14438" b="64558"/>
            <a:stretch/>
          </p:blipFill>
          <p:spPr>
            <a:xfrm>
              <a:off x="7683244" y="2583109"/>
              <a:ext cx="1370676" cy="624029"/>
            </a:xfrm>
            <a:prstGeom prst="rect">
              <a:avLst/>
            </a:prstGeom>
          </p:spPr>
        </p:pic>
      </p:grpSp>
      <p:sp>
        <p:nvSpPr>
          <p:cNvPr id="2" name="Title 1"/>
          <p:cNvSpPr>
            <a:spLocks noGrp="1"/>
          </p:cNvSpPr>
          <p:nvPr>
            <p:ph type="title"/>
          </p:nvPr>
        </p:nvSpPr>
        <p:spPr>
          <a:xfrm>
            <a:off x="272116" y="836712"/>
            <a:ext cx="11647768" cy="4659870"/>
          </a:xfrm>
        </p:spPr>
        <p:txBody>
          <a:bodyPr/>
          <a:lstStyle/>
          <a:p>
            <a:r>
              <a:rPr lang="en-GB" sz="2400" b="0" dirty="0">
                <a:solidFill>
                  <a:schemeClr val="tx1"/>
                </a:solidFill>
              </a:rPr>
              <a:t>While waiting for dedicated satellite for mapping Earth’s magnetic field</a:t>
            </a:r>
            <a:br>
              <a:rPr lang="en-GB" sz="2400" b="0" dirty="0">
                <a:solidFill>
                  <a:schemeClr val="tx1"/>
                </a:solidFill>
              </a:rPr>
            </a:br>
            <a:r>
              <a:rPr lang="en-GB" sz="2400" b="0" dirty="0">
                <a:solidFill>
                  <a:schemeClr val="tx1"/>
                </a:solidFill>
              </a:rPr>
              <a:t>like </a:t>
            </a:r>
            <a:r>
              <a:rPr lang="en-GB" sz="2400" b="0" dirty="0" err="1">
                <a:solidFill>
                  <a:schemeClr val="tx1"/>
                </a:solidFill>
              </a:rPr>
              <a:t>MacauSat</a:t>
            </a:r>
            <a:r>
              <a:rPr lang="en-GB" sz="2400" b="0" dirty="0">
                <a:solidFill>
                  <a:schemeClr val="tx1"/>
                </a:solidFill>
              </a:rPr>
              <a:t> and </a:t>
            </a:r>
            <a:r>
              <a:rPr lang="en-GB" sz="2400" b="0" dirty="0" err="1">
                <a:solidFill>
                  <a:schemeClr val="tx1"/>
                </a:solidFill>
              </a:rPr>
              <a:t>NanoMagSat</a:t>
            </a:r>
            <a:r>
              <a:rPr lang="en-GB" sz="2400" b="0" dirty="0">
                <a:solidFill>
                  <a:schemeClr val="tx1"/>
                </a:solidFill>
              </a:rPr>
              <a:t> (see session Thursday this week):</a:t>
            </a:r>
            <a:br>
              <a:rPr lang="en-GB" sz="2400" b="0" dirty="0">
                <a:solidFill>
                  <a:schemeClr val="tx1"/>
                </a:solidFill>
              </a:rPr>
            </a:br>
            <a:br>
              <a:rPr lang="en-GB" sz="2400" b="0" dirty="0">
                <a:solidFill>
                  <a:schemeClr val="tx1"/>
                </a:solidFill>
              </a:rPr>
            </a:br>
            <a:r>
              <a:rPr lang="en-GB" sz="2400" b="0" dirty="0">
                <a:solidFill>
                  <a:schemeClr val="tx1"/>
                </a:solidFill>
              </a:rPr>
              <a:t>Most satellites carry magnetometer for navigational purposes</a:t>
            </a:r>
            <a:br>
              <a:rPr lang="en-GB" sz="2400" b="0" dirty="0">
                <a:solidFill>
                  <a:schemeClr val="tx1"/>
                </a:solidFill>
              </a:rPr>
            </a:br>
            <a:r>
              <a:rPr lang="en-GB" sz="2400" b="0" dirty="0">
                <a:solidFill>
                  <a:schemeClr val="tx1"/>
                </a:solidFill>
              </a:rPr>
              <a:t>as part of their AOCS (Attitude and Orbit Control System)</a:t>
            </a:r>
            <a:br>
              <a:rPr lang="en-GB" sz="2400" b="0" dirty="0">
                <a:solidFill>
                  <a:schemeClr val="tx1"/>
                </a:solidFill>
              </a:rPr>
            </a:br>
            <a:r>
              <a:rPr lang="en-GB" sz="2400" b="0" dirty="0">
                <a:solidFill>
                  <a:schemeClr val="tx1"/>
                </a:solidFill>
              </a:rPr>
              <a:t>The data of these AOCS magnetometers have scientific value</a:t>
            </a:r>
            <a:br>
              <a:rPr lang="en-GB" sz="2400" b="0" dirty="0">
                <a:solidFill>
                  <a:schemeClr val="tx1"/>
                </a:solidFill>
              </a:rPr>
            </a:br>
            <a:r>
              <a:rPr lang="en-GB" sz="2400" b="0" dirty="0">
                <a:solidFill>
                  <a:schemeClr val="tx1"/>
                </a:solidFill>
              </a:rPr>
              <a:t>but data calibration is essential</a:t>
            </a:r>
            <a:br>
              <a:rPr lang="en-GB" dirty="0">
                <a:solidFill>
                  <a:srgbClr val="C00000"/>
                </a:solidFill>
                <a:latin typeface="Comic Sans MS" panose="030F0702030302020204" pitchFamily="66" charset="0"/>
              </a:rPr>
            </a:br>
            <a:br>
              <a:rPr lang="en-GB" dirty="0">
                <a:solidFill>
                  <a:srgbClr val="C00000"/>
                </a:solidFill>
                <a:latin typeface="Comic Sans MS" panose="030F0702030302020204" pitchFamily="66" charset="0"/>
              </a:rPr>
            </a:br>
            <a:br>
              <a:rPr lang="en-GB" dirty="0">
                <a:solidFill>
                  <a:srgbClr val="C00000"/>
                </a:solidFill>
                <a:latin typeface="Comic Sans MS" panose="030F0702030302020204" pitchFamily="66" charset="0"/>
              </a:rPr>
            </a:br>
            <a:br>
              <a:rPr lang="en-GB" dirty="0">
                <a:solidFill>
                  <a:srgbClr val="C00000"/>
                </a:solidFill>
                <a:latin typeface="Comic Sans MS" panose="030F0702030302020204" pitchFamily="66" charset="0"/>
              </a:rPr>
            </a:br>
            <a:r>
              <a:rPr lang="en-GB" sz="2700" dirty="0">
                <a:solidFill>
                  <a:srgbClr val="C00000"/>
                </a:solidFill>
                <a:latin typeface="Comic Sans MS" panose="030F0702030302020204" pitchFamily="66" charset="0"/>
              </a:rPr>
              <a:t>Towards a true swarm of satellites …</a:t>
            </a:r>
          </a:p>
        </p:txBody>
      </p:sp>
      <p:sp>
        <p:nvSpPr>
          <p:cNvPr id="5" name="TextBox 4">
            <a:extLst>
              <a:ext uri="{FF2B5EF4-FFF2-40B4-BE49-F238E27FC236}">
                <a16:creationId xmlns:a16="http://schemas.microsoft.com/office/drawing/2014/main" id="{3F144742-7E83-44AC-A102-CDE67975B6D5}"/>
              </a:ext>
            </a:extLst>
          </p:cNvPr>
          <p:cNvSpPr txBox="1"/>
          <p:nvPr/>
        </p:nvSpPr>
        <p:spPr>
          <a:xfrm>
            <a:off x="261624" y="5720433"/>
            <a:ext cx="6108055" cy="923330"/>
          </a:xfrm>
          <a:prstGeom prst="rect">
            <a:avLst/>
          </a:prstGeom>
          <a:noFill/>
        </p:spPr>
        <p:txBody>
          <a:bodyPr wrap="square" rtlCol="0">
            <a:spAutoFit/>
          </a:bodyPr>
          <a:lstStyle/>
          <a:p>
            <a:r>
              <a:rPr lang="en-GB" sz="1800" dirty="0"/>
              <a:t>Daily files of calibrated magnetic data for CryoSat-2, GRACE, GRACE-FO available through </a:t>
            </a:r>
            <a:r>
              <a:rPr lang="en-GB" sz="1800" dirty="0">
                <a:hlinkClick r:id="rId8"/>
              </a:rPr>
              <a:t>www.vires.services</a:t>
            </a:r>
            <a:r>
              <a:rPr lang="en-GB" sz="1800" dirty="0"/>
              <a:t>  and at </a:t>
            </a:r>
            <a:r>
              <a:rPr lang="en-GB" sz="1800" dirty="0">
                <a:hlinkClick r:id="rId9"/>
              </a:rPr>
              <a:t>ftp.swarm-diss.eo.esa.int</a:t>
            </a:r>
            <a:r>
              <a:rPr lang="en-GB" sz="1800" dirty="0"/>
              <a:t> </a:t>
            </a:r>
          </a:p>
        </p:txBody>
      </p:sp>
    </p:spTree>
    <p:extLst>
      <p:ext uri="{BB962C8B-B14F-4D97-AF65-F5344CB8AC3E}">
        <p14:creationId xmlns:p14="http://schemas.microsoft.com/office/powerpoint/2010/main" val="3179442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7BA2345-5FB6-4432-A0AD-B40F17512681}"/>
              </a:ext>
            </a:extLst>
          </p:cNvPr>
          <p:cNvSpPr txBox="1"/>
          <p:nvPr/>
        </p:nvSpPr>
        <p:spPr>
          <a:xfrm>
            <a:off x="8024050" y="1258950"/>
            <a:ext cx="4048614" cy="2523768"/>
          </a:xfrm>
          <a:prstGeom prst="rect">
            <a:avLst/>
          </a:prstGeom>
          <a:noFill/>
        </p:spPr>
        <p:txBody>
          <a:bodyPr wrap="square" rtlCol="0">
            <a:spAutoFit/>
          </a:bodyPr>
          <a:lstStyle/>
          <a:p>
            <a:r>
              <a:rPr lang="en-US" sz="2000" dirty="0"/>
              <a:t>No high-precision magnetic field data are available in the gap between CHAMP and Swarm</a:t>
            </a:r>
            <a:br>
              <a:rPr lang="en-US" sz="2000" dirty="0"/>
            </a:br>
            <a:r>
              <a:rPr lang="en-US" sz="1800" dirty="0"/>
              <a:t>(Oct 2010 and Nov 2013)</a:t>
            </a:r>
          </a:p>
          <a:p>
            <a:endParaRPr lang="en-US" sz="2000" dirty="0"/>
          </a:p>
          <a:p>
            <a:r>
              <a:rPr lang="en-US" sz="2000" dirty="0"/>
              <a:t>CryoSat-2 and GRACE help to fill this gap, for improved study of the dynamics of Earth’s core field</a:t>
            </a:r>
          </a:p>
        </p:txBody>
      </p:sp>
      <p:pic>
        <p:nvPicPr>
          <p:cNvPr id="6" name="Picture 5">
            <a:extLst>
              <a:ext uri="{FF2B5EF4-FFF2-40B4-BE49-F238E27FC236}">
                <a16:creationId xmlns:a16="http://schemas.microsoft.com/office/drawing/2014/main" id="{8EF9922D-C601-47E2-8B29-5714E45613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344" y="1231891"/>
            <a:ext cx="7780154" cy="5365461"/>
          </a:xfrm>
          <a:prstGeom prst="rect">
            <a:avLst/>
          </a:prstGeom>
        </p:spPr>
      </p:pic>
      <p:sp>
        <p:nvSpPr>
          <p:cNvPr id="7" name="Title 2">
            <a:extLst>
              <a:ext uri="{FF2B5EF4-FFF2-40B4-BE49-F238E27FC236}">
                <a16:creationId xmlns:a16="http://schemas.microsoft.com/office/drawing/2014/main" id="{96E403B2-B6EF-4A7F-A2DD-FC3231A4DB65}"/>
              </a:ext>
            </a:extLst>
          </p:cNvPr>
          <p:cNvSpPr>
            <a:spLocks noGrp="1"/>
          </p:cNvSpPr>
          <p:nvPr>
            <p:ph type="title"/>
          </p:nvPr>
        </p:nvSpPr>
        <p:spPr>
          <a:xfrm>
            <a:off x="334434" y="503015"/>
            <a:ext cx="11523133" cy="693737"/>
          </a:xfrm>
        </p:spPr>
        <p:txBody>
          <a:bodyPr/>
          <a:lstStyle/>
          <a:p>
            <a:r>
              <a:rPr lang="da-DK" dirty="0" err="1"/>
              <a:t>Why</a:t>
            </a:r>
            <a:r>
              <a:rPr lang="da-DK" dirty="0"/>
              <a:t> more </a:t>
            </a:r>
            <a:r>
              <a:rPr lang="da-DK" dirty="0" err="1"/>
              <a:t>satellites</a:t>
            </a:r>
            <a:r>
              <a:rPr lang="da-DK" dirty="0"/>
              <a:t> for </a:t>
            </a:r>
            <a:r>
              <a:rPr lang="da-DK" dirty="0" err="1"/>
              <a:t>exploring</a:t>
            </a:r>
            <a:r>
              <a:rPr lang="da-DK" dirty="0"/>
              <a:t> </a:t>
            </a:r>
            <a:r>
              <a:rPr lang="da-DK" dirty="0" err="1"/>
              <a:t>Earth’s</a:t>
            </a:r>
            <a:r>
              <a:rPr lang="da-DK" dirty="0"/>
              <a:t> </a:t>
            </a:r>
            <a:r>
              <a:rPr lang="da-DK" dirty="0" err="1"/>
              <a:t>magnetic</a:t>
            </a:r>
            <a:r>
              <a:rPr lang="da-DK" dirty="0"/>
              <a:t> </a:t>
            </a:r>
            <a:r>
              <a:rPr lang="da-DK" dirty="0" err="1"/>
              <a:t>field</a:t>
            </a:r>
            <a:r>
              <a:rPr lang="da-DK" dirty="0"/>
              <a:t>?</a:t>
            </a:r>
          </a:p>
        </p:txBody>
      </p:sp>
    </p:spTree>
    <p:extLst>
      <p:ext uri="{BB962C8B-B14F-4D97-AF65-F5344CB8AC3E}">
        <p14:creationId xmlns:p14="http://schemas.microsoft.com/office/powerpoint/2010/main" val="428918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7BA2345-5FB6-4432-A0AD-B40F17512681}"/>
              </a:ext>
            </a:extLst>
          </p:cNvPr>
          <p:cNvSpPr txBox="1"/>
          <p:nvPr/>
        </p:nvSpPr>
        <p:spPr>
          <a:xfrm>
            <a:off x="8028494" y="1257038"/>
            <a:ext cx="3979896" cy="4062651"/>
          </a:xfrm>
          <a:prstGeom prst="rect">
            <a:avLst/>
          </a:prstGeom>
          <a:noFill/>
        </p:spPr>
        <p:txBody>
          <a:bodyPr wrap="square" rtlCol="0">
            <a:spAutoFit/>
          </a:bodyPr>
          <a:lstStyle/>
          <a:p>
            <a:r>
              <a:rPr lang="en-US" sz="2000" dirty="0">
                <a:solidFill>
                  <a:schemeClr val="bg2">
                    <a:lumMod val="60000"/>
                    <a:lumOff val="40000"/>
                  </a:schemeClr>
                </a:solidFill>
              </a:rPr>
              <a:t>No high-precision magnetic field data are available in the gap between CHAMP and Swarm</a:t>
            </a:r>
            <a:br>
              <a:rPr lang="en-US" sz="2000" dirty="0">
                <a:solidFill>
                  <a:schemeClr val="bg2">
                    <a:lumMod val="60000"/>
                    <a:lumOff val="40000"/>
                  </a:schemeClr>
                </a:solidFill>
              </a:rPr>
            </a:br>
            <a:r>
              <a:rPr lang="en-US" sz="1800" dirty="0">
                <a:solidFill>
                  <a:schemeClr val="bg2">
                    <a:lumMod val="60000"/>
                    <a:lumOff val="40000"/>
                  </a:schemeClr>
                </a:solidFill>
              </a:rPr>
              <a:t>(Oct 2010 and Nov 2013)</a:t>
            </a:r>
          </a:p>
          <a:p>
            <a:endParaRPr lang="en-US" sz="2000" dirty="0">
              <a:solidFill>
                <a:schemeClr val="bg2">
                  <a:lumMod val="60000"/>
                  <a:lumOff val="40000"/>
                </a:schemeClr>
              </a:solidFill>
            </a:endParaRPr>
          </a:p>
          <a:p>
            <a:r>
              <a:rPr lang="en-US" sz="2000" dirty="0">
                <a:solidFill>
                  <a:schemeClr val="bg2">
                    <a:lumMod val="60000"/>
                    <a:lumOff val="40000"/>
                  </a:schemeClr>
                </a:solidFill>
              </a:rPr>
              <a:t>CryoSat-2 and GRACE help to fill this gap, for improved study of the dynamics of Earth’s core field</a:t>
            </a:r>
          </a:p>
          <a:p>
            <a:endParaRPr lang="en-US" sz="2000" dirty="0"/>
          </a:p>
          <a:p>
            <a:r>
              <a:rPr lang="en-US" sz="2000" dirty="0"/>
              <a:t>Swarm, GRACE-FO and CSES provide simultaneous data for improved time-space separation of external sources</a:t>
            </a:r>
          </a:p>
        </p:txBody>
      </p:sp>
      <p:pic>
        <p:nvPicPr>
          <p:cNvPr id="6" name="Picture 5">
            <a:extLst>
              <a:ext uri="{FF2B5EF4-FFF2-40B4-BE49-F238E27FC236}">
                <a16:creationId xmlns:a16="http://schemas.microsoft.com/office/drawing/2014/main" id="{C2ECED88-BE15-44C2-AAF2-510768D22E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991" y="1231891"/>
            <a:ext cx="7782505" cy="5365461"/>
          </a:xfrm>
          <a:prstGeom prst="rect">
            <a:avLst/>
          </a:prstGeom>
        </p:spPr>
      </p:pic>
      <p:sp>
        <p:nvSpPr>
          <p:cNvPr id="7" name="Title 2">
            <a:extLst>
              <a:ext uri="{FF2B5EF4-FFF2-40B4-BE49-F238E27FC236}">
                <a16:creationId xmlns:a16="http://schemas.microsoft.com/office/drawing/2014/main" id="{7844A9B8-0BE2-486E-A5D2-71CA09400D0F}"/>
              </a:ext>
            </a:extLst>
          </p:cNvPr>
          <p:cNvSpPr>
            <a:spLocks noGrp="1"/>
          </p:cNvSpPr>
          <p:nvPr>
            <p:ph type="title"/>
          </p:nvPr>
        </p:nvSpPr>
        <p:spPr>
          <a:xfrm>
            <a:off x="334434" y="503015"/>
            <a:ext cx="11523133" cy="693737"/>
          </a:xfrm>
        </p:spPr>
        <p:txBody>
          <a:bodyPr/>
          <a:lstStyle/>
          <a:p>
            <a:r>
              <a:rPr lang="da-DK" dirty="0" err="1"/>
              <a:t>Why</a:t>
            </a:r>
            <a:r>
              <a:rPr lang="da-DK" dirty="0"/>
              <a:t> more </a:t>
            </a:r>
            <a:r>
              <a:rPr lang="da-DK" dirty="0" err="1"/>
              <a:t>satellites</a:t>
            </a:r>
            <a:r>
              <a:rPr lang="da-DK" dirty="0"/>
              <a:t> for </a:t>
            </a:r>
            <a:r>
              <a:rPr lang="da-DK" dirty="0" err="1"/>
              <a:t>exploring</a:t>
            </a:r>
            <a:r>
              <a:rPr lang="da-DK" dirty="0"/>
              <a:t> </a:t>
            </a:r>
            <a:r>
              <a:rPr lang="da-DK" dirty="0" err="1"/>
              <a:t>Earth’s</a:t>
            </a:r>
            <a:r>
              <a:rPr lang="da-DK" dirty="0"/>
              <a:t> </a:t>
            </a:r>
            <a:r>
              <a:rPr lang="da-DK" dirty="0" err="1"/>
              <a:t>magnetic</a:t>
            </a:r>
            <a:r>
              <a:rPr lang="da-DK" dirty="0"/>
              <a:t> </a:t>
            </a:r>
            <a:r>
              <a:rPr lang="da-DK" dirty="0" err="1"/>
              <a:t>field</a:t>
            </a:r>
            <a:r>
              <a:rPr lang="da-DK" dirty="0"/>
              <a:t>?</a:t>
            </a:r>
          </a:p>
        </p:txBody>
      </p:sp>
    </p:spTree>
    <p:extLst>
      <p:ext uri="{BB962C8B-B14F-4D97-AF65-F5344CB8AC3E}">
        <p14:creationId xmlns:p14="http://schemas.microsoft.com/office/powerpoint/2010/main" val="650102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37FC780-A3BC-48D6-AC7F-13CAB0D9B649}"/>
              </a:ext>
            </a:extLst>
          </p:cNvPr>
          <p:cNvGrpSpPr/>
          <p:nvPr/>
        </p:nvGrpSpPr>
        <p:grpSpPr>
          <a:xfrm>
            <a:off x="6816080" y="1065907"/>
            <a:ext cx="5381745" cy="5612855"/>
            <a:chOff x="6816080" y="1065907"/>
            <a:chExt cx="5381745" cy="5612855"/>
          </a:xfrm>
        </p:grpSpPr>
        <p:pic>
          <p:nvPicPr>
            <p:cNvPr id="4" name="Picture 3">
              <a:extLst>
                <a:ext uri="{FF2B5EF4-FFF2-40B4-BE49-F238E27FC236}">
                  <a16:creationId xmlns:a16="http://schemas.microsoft.com/office/drawing/2014/main" id="{71AEBF55-6DFF-4341-82D5-4FEC76A8AF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234"/>
            <a:stretch/>
          </p:blipFill>
          <p:spPr>
            <a:xfrm>
              <a:off x="7021454" y="1259358"/>
              <a:ext cx="5176371" cy="5419404"/>
            </a:xfrm>
            <a:prstGeom prst="rect">
              <a:avLst/>
            </a:prstGeom>
          </p:spPr>
        </p:pic>
        <p:sp>
          <p:nvSpPr>
            <p:cNvPr id="5" name="Rectangle 4">
              <a:extLst>
                <a:ext uri="{FF2B5EF4-FFF2-40B4-BE49-F238E27FC236}">
                  <a16:creationId xmlns:a16="http://schemas.microsoft.com/office/drawing/2014/main" id="{9561E85A-F6B7-4313-87E0-41293C327A50}"/>
                </a:ext>
              </a:extLst>
            </p:cNvPr>
            <p:cNvSpPr/>
            <p:nvPr/>
          </p:nvSpPr>
          <p:spPr bwMode="auto">
            <a:xfrm>
              <a:off x="6816080" y="1065907"/>
              <a:ext cx="5375920" cy="5603453"/>
            </a:xfrm>
            <a:prstGeom prst="rect">
              <a:avLst/>
            </a:prstGeom>
            <a:solidFill>
              <a:schemeClr val="bg1">
                <a:alpha val="76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ahoma" pitchFamily="34" charset="0"/>
              </a:endParaRPr>
            </a:p>
          </p:txBody>
        </p:sp>
      </p:grpSp>
      <p:sp>
        <p:nvSpPr>
          <p:cNvPr id="3" name="Content Placeholder 2">
            <a:extLst>
              <a:ext uri="{FF2B5EF4-FFF2-40B4-BE49-F238E27FC236}">
                <a16:creationId xmlns:a16="http://schemas.microsoft.com/office/drawing/2014/main" id="{A526FC45-D1D3-45AE-8674-14375DFEB84D}"/>
              </a:ext>
            </a:extLst>
          </p:cNvPr>
          <p:cNvSpPr>
            <a:spLocks noGrp="1"/>
          </p:cNvSpPr>
          <p:nvPr>
            <p:ph idx="1"/>
          </p:nvPr>
        </p:nvSpPr>
        <p:spPr>
          <a:xfrm>
            <a:off x="334434" y="1988840"/>
            <a:ext cx="11738230" cy="4536504"/>
          </a:xfrm>
        </p:spPr>
        <p:txBody>
          <a:bodyPr/>
          <a:lstStyle/>
          <a:p>
            <a:r>
              <a:rPr lang="en-GB" dirty="0"/>
              <a:t>Capturing and understanding the Earth’s core dynamics</a:t>
            </a:r>
          </a:p>
          <a:p>
            <a:r>
              <a:rPr lang="en-GB" dirty="0"/>
              <a:t>Mapping and understanding the near-Earth environment response to the solar cycle</a:t>
            </a:r>
          </a:p>
          <a:p>
            <a:r>
              <a:rPr lang="en-GB" dirty="0"/>
              <a:t>Distinguishing spatial and temporal variation in the near-Earth environment</a:t>
            </a:r>
          </a:p>
          <a:p>
            <a:r>
              <a:rPr lang="en-GB" dirty="0"/>
              <a:t>Mapping ocean tides and the electrical conductivity of the mantle</a:t>
            </a:r>
          </a:p>
          <a:p>
            <a:r>
              <a:rPr lang="en-GB" dirty="0"/>
              <a:t>Versatile opportunities at the cutting edge of Earth and space physics and the understanding of physical coupling between terrestrial and space weather</a:t>
            </a:r>
          </a:p>
        </p:txBody>
      </p:sp>
      <p:sp>
        <p:nvSpPr>
          <p:cNvPr id="2" name="Title 1">
            <a:extLst>
              <a:ext uri="{FF2B5EF4-FFF2-40B4-BE49-F238E27FC236}">
                <a16:creationId xmlns:a16="http://schemas.microsoft.com/office/drawing/2014/main" id="{05C03020-EA2C-4978-8F3C-0733D398F34F}"/>
              </a:ext>
            </a:extLst>
          </p:cNvPr>
          <p:cNvSpPr>
            <a:spLocks noGrp="1"/>
          </p:cNvSpPr>
          <p:nvPr>
            <p:ph type="title"/>
          </p:nvPr>
        </p:nvSpPr>
        <p:spPr/>
        <p:txBody>
          <a:bodyPr/>
          <a:lstStyle/>
          <a:p>
            <a:r>
              <a:rPr lang="en-GB" dirty="0"/>
              <a:t>Swarm Objectives for the Mission Extension</a:t>
            </a:r>
            <a:br>
              <a:rPr lang="en-GB" dirty="0"/>
            </a:br>
            <a:r>
              <a:rPr lang="en-GB" sz="2400" b="0" dirty="0"/>
              <a:t>Recommendations by ESA ACEO, October 2017</a:t>
            </a:r>
            <a:endParaRPr lang="en-GB" b="0" dirty="0"/>
          </a:p>
        </p:txBody>
      </p:sp>
    </p:spTree>
    <p:extLst>
      <p:ext uri="{BB962C8B-B14F-4D97-AF65-F5344CB8AC3E}">
        <p14:creationId xmlns:p14="http://schemas.microsoft.com/office/powerpoint/2010/main" val="760892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577467-00D6-4F3E-9100-B1238649C339}"/>
              </a:ext>
            </a:extLst>
          </p:cNvPr>
          <p:cNvSpPr>
            <a:spLocks noGrp="1"/>
          </p:cNvSpPr>
          <p:nvPr>
            <p:ph type="title"/>
          </p:nvPr>
        </p:nvSpPr>
        <p:spPr>
          <a:xfrm>
            <a:off x="216425" y="548680"/>
            <a:ext cx="10108850" cy="563779"/>
          </a:xfrm>
        </p:spPr>
        <p:txBody>
          <a:bodyPr>
            <a:normAutofit/>
          </a:bodyPr>
          <a:lstStyle/>
          <a:p>
            <a:r>
              <a:rPr lang="en-GB" sz="2500" dirty="0"/>
              <a:t>Local Time evolution of Swarm, CryoSat-2 and GRACE</a:t>
            </a:r>
            <a:endParaRPr lang="da-DK" sz="2500" dirty="0"/>
          </a:p>
        </p:txBody>
      </p:sp>
      <p:pic>
        <p:nvPicPr>
          <p:cNvPr id="7" name="orbit_LT_GR">
            <a:hlinkClick r:id="" action="ppaction://media"/>
            <a:extLst>
              <a:ext uri="{FF2B5EF4-FFF2-40B4-BE49-F238E27FC236}">
                <a16:creationId xmlns:a16="http://schemas.microsoft.com/office/drawing/2014/main" id="{5E9A12CF-B4BE-445D-BF4B-675171FFD23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477" y="1122336"/>
            <a:ext cx="5354663" cy="5354664"/>
          </a:xfrm>
          <a:prstGeom prst="rect">
            <a:avLst/>
          </a:prstGeom>
        </p:spPr>
      </p:pic>
      <p:sp>
        <p:nvSpPr>
          <p:cNvPr id="8" name="TextBox 7">
            <a:extLst>
              <a:ext uri="{FF2B5EF4-FFF2-40B4-BE49-F238E27FC236}">
                <a16:creationId xmlns:a16="http://schemas.microsoft.com/office/drawing/2014/main" id="{FCF92CE6-E47C-4275-82F1-86F1E6F3C4E5}"/>
              </a:ext>
            </a:extLst>
          </p:cNvPr>
          <p:cNvSpPr txBox="1"/>
          <p:nvPr/>
        </p:nvSpPr>
        <p:spPr>
          <a:xfrm>
            <a:off x="6240016" y="1052736"/>
            <a:ext cx="5482084" cy="4678204"/>
          </a:xfrm>
          <a:prstGeom prst="rect">
            <a:avLst/>
          </a:prstGeom>
          <a:noFill/>
        </p:spPr>
        <p:txBody>
          <a:bodyPr wrap="square" rtlCol="0">
            <a:spAutoFit/>
          </a:bodyPr>
          <a:lstStyle/>
          <a:p>
            <a:r>
              <a:rPr lang="en-GB" sz="2000" kern="0" dirty="0">
                <a:solidFill>
                  <a:srgbClr val="0B6DC5"/>
                </a:solidFill>
              </a:rPr>
              <a:t>Swarm A/C</a:t>
            </a:r>
            <a:br>
              <a:rPr lang="en-GB" sz="2000" kern="0" dirty="0"/>
            </a:br>
            <a:r>
              <a:rPr lang="en-GB" sz="1800" kern="0" dirty="0"/>
              <a:t>change in LT of 2.73 hrs/month</a:t>
            </a:r>
            <a:br>
              <a:rPr lang="en-GB" sz="1800" kern="0" dirty="0"/>
            </a:br>
            <a:r>
              <a:rPr lang="en-GB" sz="1800" kern="0" dirty="0"/>
              <a:t>all LT in 4.4 months</a:t>
            </a:r>
          </a:p>
          <a:p>
            <a:endParaRPr lang="en-GB" sz="2000" kern="0" dirty="0"/>
          </a:p>
          <a:p>
            <a:r>
              <a:rPr lang="en-GB" sz="2000" kern="0" dirty="0">
                <a:solidFill>
                  <a:srgbClr val="E7601A"/>
                </a:solidFill>
              </a:rPr>
              <a:t>Swarm B</a:t>
            </a:r>
            <a:br>
              <a:rPr lang="en-GB" sz="2000" kern="0" dirty="0"/>
            </a:br>
            <a:r>
              <a:rPr lang="en-GB" sz="1800" kern="0" dirty="0"/>
              <a:t>change in LT of 2.61 hrs/month</a:t>
            </a:r>
            <a:br>
              <a:rPr lang="en-GB" sz="1800" kern="0" dirty="0"/>
            </a:br>
            <a:r>
              <a:rPr lang="en-GB" sz="1800" kern="0" dirty="0"/>
              <a:t>all LT in 4.6 months</a:t>
            </a:r>
          </a:p>
          <a:p>
            <a:endParaRPr lang="en-GB" sz="1800" kern="0" dirty="0"/>
          </a:p>
          <a:p>
            <a:r>
              <a:rPr lang="en-GB" sz="2000" kern="0" dirty="0">
                <a:solidFill>
                  <a:srgbClr val="ECB241"/>
                </a:solidFill>
              </a:rPr>
              <a:t>CryoSat-2</a:t>
            </a:r>
            <a:br>
              <a:rPr lang="en-GB" sz="2000" kern="0" dirty="0"/>
            </a:br>
            <a:r>
              <a:rPr lang="en-GB" sz="1800" kern="0" dirty="0"/>
              <a:t>change in LT of 1.51 hrs/month</a:t>
            </a:r>
            <a:br>
              <a:rPr lang="en-GB" sz="1800" kern="0" dirty="0"/>
            </a:br>
            <a:r>
              <a:rPr lang="en-GB" sz="1800" kern="0" dirty="0"/>
              <a:t>all LT in 8.0 months</a:t>
            </a:r>
          </a:p>
          <a:p>
            <a:endParaRPr lang="da-DK" sz="1800" kern="0" dirty="0"/>
          </a:p>
          <a:p>
            <a:r>
              <a:rPr lang="en-GB" sz="2000" kern="0" dirty="0">
                <a:solidFill>
                  <a:srgbClr val="7E488A"/>
                </a:solidFill>
              </a:rPr>
              <a:t>GRACE A/B</a:t>
            </a:r>
            <a:br>
              <a:rPr lang="en-GB" sz="2000" kern="0" dirty="0"/>
            </a:br>
            <a:r>
              <a:rPr lang="en-GB" sz="1800" kern="0" dirty="0"/>
              <a:t>change in LT of 2.24 hrs/month</a:t>
            </a:r>
            <a:br>
              <a:rPr lang="en-GB" sz="1800" kern="0" dirty="0"/>
            </a:br>
            <a:r>
              <a:rPr lang="en-GB" sz="1800" kern="0" dirty="0"/>
              <a:t>all LT in 5.3 months</a:t>
            </a:r>
          </a:p>
          <a:p>
            <a:endParaRPr lang="da-DK" sz="1800" kern="0" dirty="0"/>
          </a:p>
        </p:txBody>
      </p:sp>
    </p:spTree>
    <p:extLst>
      <p:ext uri="{BB962C8B-B14F-4D97-AF65-F5344CB8AC3E}">
        <p14:creationId xmlns:p14="http://schemas.microsoft.com/office/powerpoint/2010/main" val="273463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577467-00D6-4F3E-9100-B1238649C339}"/>
              </a:ext>
            </a:extLst>
          </p:cNvPr>
          <p:cNvSpPr>
            <a:spLocks noGrp="1"/>
          </p:cNvSpPr>
          <p:nvPr>
            <p:ph type="title"/>
          </p:nvPr>
        </p:nvSpPr>
        <p:spPr>
          <a:xfrm>
            <a:off x="216424" y="560965"/>
            <a:ext cx="10848127" cy="563779"/>
          </a:xfrm>
        </p:spPr>
        <p:txBody>
          <a:bodyPr>
            <a:normAutofit fontScale="90000"/>
          </a:bodyPr>
          <a:lstStyle/>
          <a:p>
            <a:r>
              <a:rPr lang="en-GB" dirty="0"/>
              <a:t>Local Time evolution of Swarm, CryoSat-2, GRACE-FO and CSES</a:t>
            </a:r>
            <a:endParaRPr lang="da-DK" dirty="0"/>
          </a:p>
        </p:txBody>
      </p:sp>
      <p:sp>
        <p:nvSpPr>
          <p:cNvPr id="5" name="TextBox 4">
            <a:extLst>
              <a:ext uri="{FF2B5EF4-FFF2-40B4-BE49-F238E27FC236}">
                <a16:creationId xmlns:a16="http://schemas.microsoft.com/office/drawing/2014/main" id="{F9E57114-E495-4F03-B687-A33FEBBF677B}"/>
              </a:ext>
            </a:extLst>
          </p:cNvPr>
          <p:cNvSpPr txBox="1"/>
          <p:nvPr/>
        </p:nvSpPr>
        <p:spPr>
          <a:xfrm>
            <a:off x="6240016" y="1052736"/>
            <a:ext cx="5482084" cy="5262979"/>
          </a:xfrm>
          <a:prstGeom prst="rect">
            <a:avLst/>
          </a:prstGeom>
          <a:noFill/>
        </p:spPr>
        <p:txBody>
          <a:bodyPr wrap="square" rtlCol="0">
            <a:spAutoFit/>
          </a:bodyPr>
          <a:lstStyle/>
          <a:p>
            <a:r>
              <a:rPr lang="en-GB" sz="2000" kern="0" dirty="0">
                <a:solidFill>
                  <a:srgbClr val="0B6DC5"/>
                </a:solidFill>
              </a:rPr>
              <a:t>Swarm A/C</a:t>
            </a:r>
            <a:br>
              <a:rPr lang="en-GB" sz="2000" kern="0" dirty="0"/>
            </a:br>
            <a:r>
              <a:rPr lang="en-GB" sz="1800" kern="0" dirty="0"/>
              <a:t>change in LT of 2.73 hrs/month</a:t>
            </a:r>
            <a:br>
              <a:rPr lang="en-GB" sz="1800" kern="0" dirty="0"/>
            </a:br>
            <a:r>
              <a:rPr lang="en-GB" sz="1800" kern="0" dirty="0"/>
              <a:t>all LT in 4.4 months</a:t>
            </a:r>
          </a:p>
          <a:p>
            <a:endParaRPr lang="en-GB" sz="2000" kern="0" dirty="0"/>
          </a:p>
          <a:p>
            <a:r>
              <a:rPr lang="en-GB" sz="2000" kern="0" dirty="0">
                <a:solidFill>
                  <a:srgbClr val="E7601A"/>
                </a:solidFill>
              </a:rPr>
              <a:t>Swarm B</a:t>
            </a:r>
            <a:br>
              <a:rPr lang="en-GB" sz="2000" kern="0" dirty="0"/>
            </a:br>
            <a:r>
              <a:rPr lang="en-GB" sz="1800" kern="0" dirty="0"/>
              <a:t>change in LT of 2.61 hrs/month</a:t>
            </a:r>
            <a:br>
              <a:rPr lang="en-GB" sz="1800" kern="0" dirty="0"/>
            </a:br>
            <a:r>
              <a:rPr lang="en-GB" sz="1800" kern="0" dirty="0"/>
              <a:t>all LT in 4.6 months</a:t>
            </a:r>
          </a:p>
          <a:p>
            <a:endParaRPr lang="en-GB" sz="1800" kern="0" dirty="0"/>
          </a:p>
          <a:p>
            <a:r>
              <a:rPr lang="en-GB" sz="2000" kern="0" dirty="0">
                <a:solidFill>
                  <a:srgbClr val="ECB241"/>
                </a:solidFill>
              </a:rPr>
              <a:t>CryoSat-2</a:t>
            </a:r>
            <a:br>
              <a:rPr lang="en-GB" sz="2000" kern="0" dirty="0"/>
            </a:br>
            <a:r>
              <a:rPr lang="en-GB" sz="1800" kern="0" dirty="0"/>
              <a:t>change in LT of 1.50 hrs/month</a:t>
            </a:r>
            <a:br>
              <a:rPr lang="en-GB" sz="1800" kern="0" dirty="0"/>
            </a:br>
            <a:r>
              <a:rPr lang="en-GB" sz="1800" kern="0" dirty="0"/>
              <a:t>all LT in 8.0 months</a:t>
            </a:r>
          </a:p>
          <a:p>
            <a:endParaRPr lang="da-DK" sz="1800" kern="0" dirty="0"/>
          </a:p>
          <a:p>
            <a:r>
              <a:rPr lang="en-GB" sz="2000" kern="0" dirty="0">
                <a:solidFill>
                  <a:srgbClr val="7E488A"/>
                </a:solidFill>
              </a:rPr>
              <a:t>GRACE-FO A/B</a:t>
            </a:r>
            <a:br>
              <a:rPr lang="en-GB" sz="2000" kern="0" dirty="0"/>
            </a:br>
            <a:r>
              <a:rPr lang="en-GB" sz="1800" kern="0" dirty="0"/>
              <a:t>change in LT of 0.59 hrs/month</a:t>
            </a:r>
            <a:br>
              <a:rPr lang="en-GB" sz="1800" kern="0" dirty="0"/>
            </a:br>
            <a:r>
              <a:rPr lang="en-GB" sz="1800" kern="0" dirty="0"/>
              <a:t>all LT in 20.2 months</a:t>
            </a:r>
          </a:p>
          <a:p>
            <a:endParaRPr lang="da-DK" sz="1800" kern="0" dirty="0"/>
          </a:p>
          <a:p>
            <a:r>
              <a:rPr lang="en-GB" sz="2000" kern="0" dirty="0">
                <a:solidFill>
                  <a:srgbClr val="839745"/>
                </a:solidFill>
              </a:rPr>
              <a:t>CSES</a:t>
            </a:r>
            <a:br>
              <a:rPr lang="en-GB" sz="2000" kern="0" dirty="0"/>
            </a:br>
            <a:r>
              <a:rPr lang="en-GB" sz="1800" kern="0" dirty="0"/>
              <a:t>fixed LT at 02/14</a:t>
            </a:r>
          </a:p>
        </p:txBody>
      </p:sp>
      <p:pic>
        <p:nvPicPr>
          <p:cNvPr id="7" name="orbit_LT_GRFO">
            <a:hlinkClick r:id="" action="ppaction://media"/>
            <a:extLst>
              <a:ext uri="{FF2B5EF4-FFF2-40B4-BE49-F238E27FC236}">
                <a16:creationId xmlns:a16="http://schemas.microsoft.com/office/drawing/2014/main" id="{A5BD2DF5-C450-44F6-915B-645FADFBA5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0291" y="1122337"/>
            <a:ext cx="5354664" cy="5354664"/>
          </a:xfrm>
          <a:prstGeom prst="rect">
            <a:avLst/>
          </a:prstGeom>
        </p:spPr>
      </p:pic>
    </p:spTree>
    <p:extLst>
      <p:ext uri="{BB962C8B-B14F-4D97-AF65-F5344CB8AC3E}">
        <p14:creationId xmlns:p14="http://schemas.microsoft.com/office/powerpoint/2010/main" val="61723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tretch/>
        </p:blipFill>
        <p:spPr>
          <a:xfrm>
            <a:off x="8738309" y="476672"/>
            <a:ext cx="3453691" cy="3897834"/>
          </a:xfrm>
          <a:prstGeom prst="rect">
            <a:avLst/>
          </a:prstGeom>
        </p:spPr>
      </p:pic>
      <p:sp>
        <p:nvSpPr>
          <p:cNvPr id="2" name="Title 1"/>
          <p:cNvSpPr>
            <a:spLocks noGrp="1"/>
          </p:cNvSpPr>
          <p:nvPr>
            <p:ph type="title"/>
          </p:nvPr>
        </p:nvSpPr>
        <p:spPr/>
        <p:txBody>
          <a:bodyPr/>
          <a:lstStyle/>
          <a:p>
            <a:r>
              <a:rPr lang="en-GB" dirty="0"/>
              <a:t>Conclusions</a:t>
            </a:r>
          </a:p>
        </p:txBody>
      </p:sp>
      <p:sp>
        <p:nvSpPr>
          <p:cNvPr id="3" name="Content Placeholder 2"/>
          <p:cNvSpPr>
            <a:spLocks noGrp="1"/>
          </p:cNvSpPr>
          <p:nvPr>
            <p:ph idx="1"/>
          </p:nvPr>
        </p:nvSpPr>
        <p:spPr>
          <a:xfrm>
            <a:off x="334434" y="1844824"/>
            <a:ext cx="11523133" cy="4680520"/>
          </a:xfrm>
        </p:spPr>
        <p:txBody>
          <a:bodyPr/>
          <a:lstStyle/>
          <a:p>
            <a:r>
              <a:rPr lang="en-GB" dirty="0">
                <a:solidFill>
                  <a:srgbClr val="C00000"/>
                </a:solidFill>
              </a:rPr>
              <a:t>Swarm is prepared for the next few years</a:t>
            </a:r>
            <a:br>
              <a:rPr lang="en-GB" dirty="0"/>
            </a:br>
            <a:r>
              <a:rPr lang="en-GB" sz="2000" dirty="0"/>
              <a:t>until next solar minimum in 2031 ?</a:t>
            </a:r>
          </a:p>
          <a:p>
            <a:endParaRPr lang="en-GB" dirty="0"/>
          </a:p>
          <a:p>
            <a:r>
              <a:rPr lang="en-GB" dirty="0">
                <a:solidFill>
                  <a:srgbClr val="C00000"/>
                </a:solidFill>
              </a:rPr>
              <a:t>Combination of Swarm with other data sources</a:t>
            </a:r>
            <a:br>
              <a:rPr lang="en-GB" dirty="0"/>
            </a:br>
            <a:r>
              <a:rPr lang="en-GB" sz="2000" dirty="0"/>
              <a:t>where is Swarm unique, and when do other satellites / data sources help?</a:t>
            </a:r>
            <a:endParaRPr lang="en-GB" dirty="0"/>
          </a:p>
          <a:p>
            <a:endParaRPr lang="en-GB" dirty="0"/>
          </a:p>
          <a:p>
            <a:r>
              <a:rPr lang="en-GB" dirty="0">
                <a:solidFill>
                  <a:srgbClr val="C00000"/>
                </a:solidFill>
              </a:rPr>
              <a:t>New science opportunities and applications – new Swarm data users</a:t>
            </a:r>
            <a:br>
              <a:rPr lang="en-GB" dirty="0">
                <a:solidFill>
                  <a:srgbClr val="C00000"/>
                </a:solidFill>
              </a:rPr>
            </a:br>
            <a:r>
              <a:rPr lang="en-GB" sz="2000" dirty="0"/>
              <a:t>e.g. space science / space weather</a:t>
            </a:r>
          </a:p>
          <a:p>
            <a:endParaRPr lang="en-GB" sz="2000" dirty="0"/>
          </a:p>
          <a:p>
            <a:pPr marL="0" indent="0" algn="ctr">
              <a:buNone/>
            </a:pPr>
            <a:r>
              <a:rPr lang="en-GB" sz="2800" dirty="0">
                <a:solidFill>
                  <a:srgbClr val="C00000"/>
                </a:solidFill>
              </a:rPr>
              <a:t>Towards System Science</a:t>
            </a:r>
            <a:endParaRPr lang="en-GB" dirty="0">
              <a:solidFill>
                <a:srgbClr val="C00000"/>
              </a:solidFill>
            </a:endParaRPr>
          </a:p>
        </p:txBody>
      </p:sp>
    </p:spTree>
    <p:extLst>
      <p:ext uri="{BB962C8B-B14F-4D97-AF65-F5344CB8AC3E}">
        <p14:creationId xmlns:p14="http://schemas.microsoft.com/office/powerpoint/2010/main" val="107333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4BD1278-037B-47C7-9A74-F8D1B218AD2F}"/>
              </a:ext>
            </a:extLst>
          </p:cNvPr>
          <p:cNvGrpSpPr/>
          <p:nvPr/>
        </p:nvGrpSpPr>
        <p:grpSpPr>
          <a:xfrm>
            <a:off x="6816080" y="1065907"/>
            <a:ext cx="5381745" cy="5612855"/>
            <a:chOff x="6816080" y="1065907"/>
            <a:chExt cx="5381745" cy="5612855"/>
          </a:xfrm>
        </p:grpSpPr>
        <p:pic>
          <p:nvPicPr>
            <p:cNvPr id="5" name="Picture 4">
              <a:extLst>
                <a:ext uri="{FF2B5EF4-FFF2-40B4-BE49-F238E27FC236}">
                  <a16:creationId xmlns:a16="http://schemas.microsoft.com/office/drawing/2014/main" id="{84BC57AD-83B1-44A4-8CAC-63367F97F9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234"/>
            <a:stretch/>
          </p:blipFill>
          <p:spPr>
            <a:xfrm>
              <a:off x="7021454" y="1259358"/>
              <a:ext cx="5176371" cy="5419404"/>
            </a:xfrm>
            <a:prstGeom prst="rect">
              <a:avLst/>
            </a:prstGeom>
          </p:spPr>
        </p:pic>
        <p:sp>
          <p:nvSpPr>
            <p:cNvPr id="6" name="Rectangle 5">
              <a:extLst>
                <a:ext uri="{FF2B5EF4-FFF2-40B4-BE49-F238E27FC236}">
                  <a16:creationId xmlns:a16="http://schemas.microsoft.com/office/drawing/2014/main" id="{A165602E-10E6-438E-AB30-2EA69BE544B0}"/>
                </a:ext>
              </a:extLst>
            </p:cNvPr>
            <p:cNvSpPr/>
            <p:nvPr/>
          </p:nvSpPr>
          <p:spPr bwMode="auto">
            <a:xfrm>
              <a:off x="6816080" y="1065907"/>
              <a:ext cx="5375920" cy="5603453"/>
            </a:xfrm>
            <a:prstGeom prst="rect">
              <a:avLst/>
            </a:prstGeom>
            <a:solidFill>
              <a:schemeClr val="bg1">
                <a:alpha val="76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ahoma" pitchFamily="34" charset="0"/>
              </a:endParaRPr>
            </a:p>
          </p:txBody>
        </p:sp>
      </p:grpSp>
      <p:sp>
        <p:nvSpPr>
          <p:cNvPr id="2" name="Title 1">
            <a:extLst>
              <a:ext uri="{FF2B5EF4-FFF2-40B4-BE49-F238E27FC236}">
                <a16:creationId xmlns:a16="http://schemas.microsoft.com/office/drawing/2014/main" id="{05C03020-EA2C-4978-8F3C-0733D398F34F}"/>
              </a:ext>
            </a:extLst>
          </p:cNvPr>
          <p:cNvSpPr>
            <a:spLocks noGrp="1"/>
          </p:cNvSpPr>
          <p:nvPr>
            <p:ph type="title"/>
          </p:nvPr>
        </p:nvSpPr>
        <p:spPr/>
        <p:txBody>
          <a:bodyPr/>
          <a:lstStyle/>
          <a:p>
            <a:r>
              <a:rPr lang="en-GB" dirty="0"/>
              <a:t>Swarm Objectives for the Mission Extension</a:t>
            </a:r>
            <a:br>
              <a:rPr lang="en-GB" dirty="0"/>
            </a:br>
            <a:r>
              <a:rPr lang="en-GB" sz="2400" b="0" dirty="0"/>
              <a:t>Recommendations by ESA ACEO, October 2017</a:t>
            </a:r>
            <a:endParaRPr lang="en-GB" b="0" dirty="0"/>
          </a:p>
        </p:txBody>
      </p:sp>
      <p:sp>
        <p:nvSpPr>
          <p:cNvPr id="3" name="Content Placeholder 2">
            <a:extLst>
              <a:ext uri="{FF2B5EF4-FFF2-40B4-BE49-F238E27FC236}">
                <a16:creationId xmlns:a16="http://schemas.microsoft.com/office/drawing/2014/main" id="{A526FC45-D1D3-45AE-8674-14375DFEB84D}"/>
              </a:ext>
            </a:extLst>
          </p:cNvPr>
          <p:cNvSpPr>
            <a:spLocks noGrp="1"/>
          </p:cNvSpPr>
          <p:nvPr>
            <p:ph idx="1"/>
          </p:nvPr>
        </p:nvSpPr>
        <p:spPr>
          <a:xfrm>
            <a:off x="334434" y="1988840"/>
            <a:ext cx="11738230" cy="4536504"/>
          </a:xfrm>
        </p:spPr>
        <p:txBody>
          <a:bodyPr/>
          <a:lstStyle/>
          <a:p>
            <a:r>
              <a:rPr lang="en-GB" dirty="0">
                <a:solidFill>
                  <a:srgbClr val="C00000"/>
                </a:solidFill>
              </a:rPr>
              <a:t>Capturing and understanding the Earth’s core dynamics</a:t>
            </a:r>
          </a:p>
          <a:p>
            <a:r>
              <a:rPr lang="en-GB" dirty="0">
                <a:solidFill>
                  <a:schemeClr val="bg1">
                    <a:lumMod val="65000"/>
                  </a:schemeClr>
                </a:solidFill>
              </a:rPr>
              <a:t>Mapping and understanding the near-Earth environment response to the solar cycle</a:t>
            </a:r>
          </a:p>
          <a:p>
            <a:r>
              <a:rPr lang="en-GB" dirty="0">
                <a:solidFill>
                  <a:schemeClr val="bg1">
                    <a:lumMod val="65000"/>
                  </a:schemeClr>
                </a:solidFill>
              </a:rPr>
              <a:t>Distinguishing spatial and temporal variation in the near-Earth environment</a:t>
            </a:r>
          </a:p>
          <a:p>
            <a:r>
              <a:rPr lang="en-GB" dirty="0">
                <a:solidFill>
                  <a:schemeClr val="bg1">
                    <a:lumMod val="65000"/>
                  </a:schemeClr>
                </a:solidFill>
              </a:rPr>
              <a:t>Mapping ocean tides and the electrical conductivity of the mantle</a:t>
            </a:r>
          </a:p>
          <a:p>
            <a:r>
              <a:rPr lang="en-GB" dirty="0">
                <a:solidFill>
                  <a:schemeClr val="bg1">
                    <a:lumMod val="65000"/>
                  </a:schemeClr>
                </a:solidFill>
              </a:rPr>
              <a:t>Versatile opportunities at the cutting edge of Earth and space physics and the understanding of physical coupling between terrestrial and space weather</a:t>
            </a:r>
          </a:p>
        </p:txBody>
      </p:sp>
    </p:spTree>
    <p:extLst>
      <p:ext uri="{BB962C8B-B14F-4D97-AF65-F5344CB8AC3E}">
        <p14:creationId xmlns:p14="http://schemas.microsoft.com/office/powerpoint/2010/main" val="1301666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2FA1E-0809-432C-ADB2-EDA6822619C4}"/>
              </a:ext>
            </a:extLst>
          </p:cNvPr>
          <p:cNvSpPr>
            <a:spLocks noGrp="1"/>
          </p:cNvSpPr>
          <p:nvPr>
            <p:ph type="title"/>
          </p:nvPr>
        </p:nvSpPr>
        <p:spPr/>
        <p:txBody>
          <a:bodyPr/>
          <a:lstStyle/>
          <a:p>
            <a:endParaRPr lang="en-GB" dirty="0"/>
          </a:p>
        </p:txBody>
      </p:sp>
      <p:pic>
        <p:nvPicPr>
          <p:cNvPr id="13" name="movie_SAA_SEU_2021">
            <a:hlinkClick r:id="" action="ppaction://media"/>
            <a:extLst>
              <a:ext uri="{FF2B5EF4-FFF2-40B4-BE49-F238E27FC236}">
                <a16:creationId xmlns:a16="http://schemas.microsoft.com/office/drawing/2014/main" id="{5B853DE1-F97A-4236-9535-9474DE74E5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394520"/>
            <a:ext cx="12192000" cy="9144000"/>
          </a:xfrm>
          <a:prstGeom prst="rect">
            <a:avLst/>
          </a:prstGeom>
        </p:spPr>
      </p:pic>
    </p:spTree>
    <p:extLst>
      <p:ext uri="{BB962C8B-B14F-4D97-AF65-F5344CB8AC3E}">
        <p14:creationId xmlns:p14="http://schemas.microsoft.com/office/powerpoint/2010/main" val="394540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8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E9F20-EC3D-416F-A926-BE9EA64E771D}"/>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CDA7381D-C09A-4774-B449-D10AD1CE5B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476" y="-1208045"/>
            <a:ext cx="14162788" cy="9063033"/>
          </a:xfrm>
          <a:prstGeom prst="rect">
            <a:avLst/>
          </a:prstGeom>
          <a:effectLst>
            <a:outerShdw blurRad="50800" dist="50800" dir="5400000" algn="ctr" rotWithShape="0">
              <a:srgbClr val="000000"/>
            </a:outerShdw>
          </a:effectLst>
        </p:spPr>
      </p:pic>
      <p:sp>
        <p:nvSpPr>
          <p:cNvPr id="4" name="TextBox 3">
            <a:extLst>
              <a:ext uri="{FF2B5EF4-FFF2-40B4-BE49-F238E27FC236}">
                <a16:creationId xmlns:a16="http://schemas.microsoft.com/office/drawing/2014/main" id="{FEBC4F31-63C1-4B3B-A168-FD87432A3F34}"/>
              </a:ext>
            </a:extLst>
          </p:cNvPr>
          <p:cNvSpPr txBox="1"/>
          <p:nvPr/>
        </p:nvSpPr>
        <p:spPr>
          <a:xfrm>
            <a:off x="8782556" y="3933056"/>
            <a:ext cx="3209039" cy="584775"/>
          </a:xfrm>
          <a:prstGeom prst="rect">
            <a:avLst/>
          </a:prstGeom>
          <a:solidFill>
            <a:schemeClr val="bg1">
              <a:lumMod val="85000"/>
              <a:alpha val="79000"/>
            </a:schemeClr>
          </a:solidFill>
          <a:ln>
            <a:noFill/>
          </a:ln>
        </p:spPr>
        <p:txBody>
          <a:bodyPr wrap="square" rtlCol="0">
            <a:spAutoFit/>
          </a:bodyPr>
          <a:lstStyle/>
          <a:p>
            <a:pPr algn="r"/>
            <a:r>
              <a:rPr lang="en-GB" sz="1600" dirty="0"/>
              <a:t>courtesy Christina </a:t>
            </a:r>
            <a:r>
              <a:rPr lang="en-GB" sz="1600" dirty="0" err="1"/>
              <a:t>Toldbo</a:t>
            </a:r>
            <a:br>
              <a:rPr lang="en-GB" sz="1600" dirty="0"/>
            </a:br>
            <a:r>
              <a:rPr lang="en-GB" sz="1600" dirty="0"/>
              <a:t>session #7, Thursday afternoon </a:t>
            </a:r>
          </a:p>
        </p:txBody>
      </p:sp>
      <p:grpSp>
        <p:nvGrpSpPr>
          <p:cNvPr id="5" name="Group 4">
            <a:extLst>
              <a:ext uri="{FF2B5EF4-FFF2-40B4-BE49-F238E27FC236}">
                <a16:creationId xmlns:a16="http://schemas.microsoft.com/office/drawing/2014/main" id="{38E529FB-0E89-4EF1-B330-4661D4B359E2}"/>
              </a:ext>
            </a:extLst>
          </p:cNvPr>
          <p:cNvGrpSpPr/>
          <p:nvPr/>
        </p:nvGrpSpPr>
        <p:grpSpPr>
          <a:xfrm>
            <a:off x="5343402" y="116632"/>
            <a:ext cx="6553925" cy="3744416"/>
            <a:chOff x="5343402" y="116632"/>
            <a:chExt cx="6553925" cy="3744416"/>
          </a:xfrm>
        </p:grpSpPr>
        <p:pic>
          <p:nvPicPr>
            <p:cNvPr id="6" name="Picture 5">
              <a:extLst>
                <a:ext uri="{FF2B5EF4-FFF2-40B4-BE49-F238E27FC236}">
                  <a16:creationId xmlns:a16="http://schemas.microsoft.com/office/drawing/2014/main" id="{966255F3-EFAB-47DB-9771-2D842DA6F6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805" t="15001" r="6806" b="11250"/>
            <a:stretch/>
          </p:blipFill>
          <p:spPr>
            <a:xfrm>
              <a:off x="5343402" y="116632"/>
              <a:ext cx="6536863" cy="3744416"/>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40C209ED-7BA7-4FEC-AFED-5BBEE2A0C0C5}"/>
                </a:ext>
              </a:extLst>
            </p:cNvPr>
            <p:cNvSpPr txBox="1"/>
            <p:nvPr/>
          </p:nvSpPr>
          <p:spPr>
            <a:xfrm>
              <a:off x="5375920" y="131414"/>
              <a:ext cx="6448597" cy="707886"/>
            </a:xfrm>
            <a:prstGeom prst="rect">
              <a:avLst/>
            </a:prstGeom>
            <a:solidFill>
              <a:schemeClr val="bg1">
                <a:lumMod val="85000"/>
                <a:alpha val="79000"/>
              </a:schemeClr>
            </a:solidFill>
            <a:ln>
              <a:noFill/>
            </a:ln>
          </p:spPr>
          <p:txBody>
            <a:bodyPr wrap="square" rtlCol="0">
              <a:spAutoFit/>
            </a:bodyPr>
            <a:lstStyle/>
            <a:p>
              <a:pPr algn="ctr"/>
              <a:r>
                <a:rPr lang="en-GB" sz="2000" dirty="0"/>
                <a:t>Swarm Star Tracker “Hotspot” count rate monitors high energy (&gt; 20 MeV) particle radiation since 2018</a:t>
              </a:r>
            </a:p>
          </p:txBody>
        </p:sp>
        <p:sp>
          <p:nvSpPr>
            <p:cNvPr id="8" name="TextBox 7">
              <a:extLst>
                <a:ext uri="{FF2B5EF4-FFF2-40B4-BE49-F238E27FC236}">
                  <a16:creationId xmlns:a16="http://schemas.microsoft.com/office/drawing/2014/main" id="{C227C547-E90E-4A50-987F-653ACCDE5CAD}"/>
                </a:ext>
              </a:extLst>
            </p:cNvPr>
            <p:cNvSpPr txBox="1"/>
            <p:nvPr/>
          </p:nvSpPr>
          <p:spPr>
            <a:xfrm>
              <a:off x="10601183" y="3017930"/>
              <a:ext cx="1296144" cy="307777"/>
            </a:xfrm>
            <a:prstGeom prst="rect">
              <a:avLst/>
            </a:prstGeom>
            <a:noFill/>
          </p:spPr>
          <p:txBody>
            <a:bodyPr wrap="square" rtlCol="0">
              <a:spAutoFit/>
            </a:bodyPr>
            <a:lstStyle/>
            <a:p>
              <a:r>
                <a:rPr lang="en-GB" sz="1400" dirty="0">
                  <a:solidFill>
                    <a:schemeClr val="bg1">
                      <a:lumMod val="75000"/>
                    </a:schemeClr>
                  </a:solidFill>
                </a:rPr>
                <a:t>April 2018</a:t>
              </a:r>
              <a:endParaRPr lang="en-GB" sz="2000" dirty="0">
                <a:solidFill>
                  <a:schemeClr val="bg1">
                    <a:lumMod val="75000"/>
                  </a:schemeClr>
                </a:solidFill>
              </a:endParaRPr>
            </a:p>
          </p:txBody>
        </p:sp>
      </p:grpSp>
    </p:spTree>
    <p:extLst>
      <p:ext uri="{BB962C8B-B14F-4D97-AF65-F5344CB8AC3E}">
        <p14:creationId xmlns:p14="http://schemas.microsoft.com/office/powerpoint/2010/main" val="3370375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B4495F4-E98A-4144-9263-2A3BF05A96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467" y="1340768"/>
            <a:ext cx="7575643" cy="5338042"/>
          </a:xfrm>
          <a:prstGeom prst="rect">
            <a:avLst/>
          </a:prstGeom>
        </p:spPr>
      </p:pic>
      <p:sp>
        <p:nvSpPr>
          <p:cNvPr id="5" name="TextBox 4"/>
          <p:cNvSpPr txBox="1"/>
          <p:nvPr/>
        </p:nvSpPr>
        <p:spPr>
          <a:xfrm>
            <a:off x="8015536" y="1355576"/>
            <a:ext cx="4176464" cy="5109091"/>
          </a:xfrm>
          <a:prstGeom prst="rect">
            <a:avLst/>
          </a:prstGeom>
          <a:noFill/>
        </p:spPr>
        <p:txBody>
          <a:bodyPr wrap="square" rtlCol="0">
            <a:spAutoFit/>
          </a:bodyPr>
          <a:lstStyle/>
          <a:p>
            <a:r>
              <a:rPr lang="en-US" sz="2000" dirty="0">
                <a:solidFill>
                  <a:srgbClr val="C00000"/>
                </a:solidFill>
              </a:rPr>
              <a:t>Difference in magnetic vector components between Alpha and Charlie (</a:t>
            </a:r>
            <a:r>
              <a:rPr lang="en-GB" sz="2000" dirty="0">
                <a:solidFill>
                  <a:srgbClr val="C00000"/>
                </a:solidFill>
              </a:rPr>
              <a:t>after subtraction of CHAOS-7.8 model) </a:t>
            </a:r>
            <a:r>
              <a:rPr lang="en-US" sz="2000" dirty="0">
                <a:solidFill>
                  <a:srgbClr val="C00000"/>
                </a:solidFill>
              </a:rPr>
              <a:t>provides independent check of</a:t>
            </a:r>
          </a:p>
          <a:p>
            <a:pPr marL="285750" indent="-285750">
              <a:buFont typeface="Arial" panose="020B0604020202020204" pitchFamily="34" charset="0"/>
              <a:buChar char="•"/>
            </a:pPr>
            <a:r>
              <a:rPr lang="en-US" sz="2000" dirty="0">
                <a:solidFill>
                  <a:srgbClr val="C00000"/>
                </a:solidFill>
              </a:rPr>
              <a:t>VFM calibration</a:t>
            </a:r>
          </a:p>
          <a:p>
            <a:pPr marL="285750" indent="-285750">
              <a:buFont typeface="Arial" panose="020B0604020202020204" pitchFamily="34" charset="0"/>
              <a:buChar char="•"/>
            </a:pPr>
            <a:r>
              <a:rPr lang="en-US" sz="2000" dirty="0" err="1">
                <a:solidFill>
                  <a:srgbClr val="C00000"/>
                </a:solidFill>
              </a:rPr>
              <a:t>dB</a:t>
            </a:r>
            <a:r>
              <a:rPr lang="en-US" sz="2000" baseline="-25000" dirty="0" err="1">
                <a:solidFill>
                  <a:srgbClr val="C00000"/>
                </a:solidFill>
              </a:rPr>
              <a:t>Sun</a:t>
            </a:r>
            <a:r>
              <a:rPr lang="en-US" sz="2000" dirty="0">
                <a:solidFill>
                  <a:srgbClr val="C00000"/>
                </a:solidFill>
              </a:rPr>
              <a:t> disturbance correction</a:t>
            </a:r>
          </a:p>
          <a:p>
            <a:pPr marL="285750" indent="-285750">
              <a:buFont typeface="Arial" panose="020B0604020202020204" pitchFamily="34" charset="0"/>
              <a:buChar char="•"/>
            </a:pPr>
            <a:r>
              <a:rPr lang="en-US" sz="2000" dirty="0">
                <a:solidFill>
                  <a:srgbClr val="C00000"/>
                </a:solidFill>
              </a:rPr>
              <a:t>VFM – STR alignment </a:t>
            </a:r>
            <a:br>
              <a:rPr lang="en-US" sz="2000" dirty="0">
                <a:solidFill>
                  <a:srgbClr val="C00000"/>
                </a:solidFill>
              </a:rPr>
            </a:br>
            <a:r>
              <a:rPr lang="en-US" sz="2000" dirty="0">
                <a:solidFill>
                  <a:srgbClr val="C00000"/>
                </a:solidFill>
              </a:rPr>
              <a:t>(Euler angles)</a:t>
            </a:r>
          </a:p>
          <a:p>
            <a:pPr marL="285750" indent="-285750">
              <a:buFont typeface="Arial" panose="020B0604020202020204" pitchFamily="34" charset="0"/>
              <a:buChar char="•"/>
            </a:pPr>
            <a:endParaRPr lang="en-US" sz="2000" dirty="0">
              <a:solidFill>
                <a:srgbClr val="C00000"/>
              </a:solidFill>
            </a:endParaRPr>
          </a:p>
          <a:p>
            <a:r>
              <a:rPr lang="en-US" sz="2000" dirty="0">
                <a:solidFill>
                  <a:srgbClr val="C00000"/>
                </a:solidFill>
              </a:rPr>
              <a:t>Less than 0.5 </a:t>
            </a:r>
            <a:r>
              <a:rPr lang="en-US" sz="2000" dirty="0" err="1">
                <a:solidFill>
                  <a:srgbClr val="C00000"/>
                </a:solidFill>
              </a:rPr>
              <a:t>nT</a:t>
            </a:r>
            <a:r>
              <a:rPr lang="en-US" sz="2000" dirty="0">
                <a:solidFill>
                  <a:srgbClr val="C00000"/>
                </a:solidFill>
              </a:rPr>
              <a:t> </a:t>
            </a:r>
            <a:r>
              <a:rPr lang="en-US" sz="2000" dirty="0" err="1">
                <a:solidFill>
                  <a:srgbClr val="C00000"/>
                </a:solidFill>
              </a:rPr>
              <a:t>rms</a:t>
            </a:r>
            <a:r>
              <a:rPr lang="en-US" sz="2000" dirty="0">
                <a:solidFill>
                  <a:srgbClr val="C00000"/>
                </a:solidFill>
              </a:rPr>
              <a:t> difference – well within mission specifications</a:t>
            </a:r>
          </a:p>
          <a:p>
            <a:endParaRPr lang="en-US" sz="2000" dirty="0">
              <a:solidFill>
                <a:srgbClr val="C00000"/>
              </a:solidFill>
            </a:endParaRPr>
          </a:p>
          <a:p>
            <a:r>
              <a:rPr lang="en-US" sz="1600" dirty="0"/>
              <a:t>These are </a:t>
            </a:r>
            <a:r>
              <a:rPr lang="en-US" sz="1600" i="1" dirty="0"/>
              <a:t>maximum </a:t>
            </a:r>
            <a:r>
              <a:rPr lang="en-US" sz="1600" dirty="0"/>
              <a:t>data error estimates</a:t>
            </a:r>
            <a:br>
              <a:rPr lang="en-US" sz="1600" dirty="0"/>
            </a:br>
            <a:r>
              <a:rPr lang="en-US" sz="1600" dirty="0"/>
              <a:t>since geophysical signals not captured by </a:t>
            </a:r>
            <a:br>
              <a:rPr lang="en-US" sz="1600" dirty="0"/>
            </a:br>
            <a:r>
              <a:rPr lang="en-US" sz="1600" dirty="0"/>
              <a:t>CHAOS-7.8 contribute to observed scatter.</a:t>
            </a:r>
          </a:p>
          <a:p>
            <a:endParaRPr lang="en-US" sz="1800" dirty="0"/>
          </a:p>
        </p:txBody>
      </p:sp>
      <p:sp>
        <p:nvSpPr>
          <p:cNvPr id="7" name="Title 1"/>
          <p:cNvSpPr txBox="1">
            <a:spLocks/>
          </p:cNvSpPr>
          <p:nvPr/>
        </p:nvSpPr>
        <p:spPr bwMode="auto">
          <a:xfrm>
            <a:off x="334434" y="503015"/>
            <a:ext cx="11738230" cy="693737"/>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lvl1pPr algn="l" rtl="0" eaLnBrk="1" fontAlgn="base" hangingPunct="1">
              <a:spcBef>
                <a:spcPct val="0"/>
              </a:spcBef>
              <a:spcAft>
                <a:spcPct val="0"/>
              </a:spcAft>
              <a:defRPr sz="2800" b="1">
                <a:solidFill>
                  <a:srgbClr val="0066CC"/>
                </a:solidFill>
                <a:latin typeface="+mj-lt"/>
                <a:ea typeface="+mj-ea"/>
                <a:cs typeface="+mj-cs"/>
              </a:defRPr>
            </a:lvl1pPr>
            <a:lvl2pPr algn="l" rtl="0" eaLnBrk="1" fontAlgn="base" hangingPunct="1">
              <a:spcBef>
                <a:spcPct val="0"/>
              </a:spcBef>
              <a:spcAft>
                <a:spcPct val="0"/>
              </a:spcAft>
              <a:defRPr sz="2800" b="1">
                <a:solidFill>
                  <a:srgbClr val="0066CC"/>
                </a:solidFill>
                <a:latin typeface="Tahoma" pitchFamily="34" charset="0"/>
              </a:defRPr>
            </a:lvl2pPr>
            <a:lvl3pPr algn="l" rtl="0" eaLnBrk="1" fontAlgn="base" hangingPunct="1">
              <a:spcBef>
                <a:spcPct val="0"/>
              </a:spcBef>
              <a:spcAft>
                <a:spcPct val="0"/>
              </a:spcAft>
              <a:defRPr sz="2800" b="1">
                <a:solidFill>
                  <a:srgbClr val="0066CC"/>
                </a:solidFill>
                <a:latin typeface="Tahoma" pitchFamily="34" charset="0"/>
              </a:defRPr>
            </a:lvl3pPr>
            <a:lvl4pPr algn="l" rtl="0" eaLnBrk="1" fontAlgn="base" hangingPunct="1">
              <a:spcBef>
                <a:spcPct val="0"/>
              </a:spcBef>
              <a:spcAft>
                <a:spcPct val="0"/>
              </a:spcAft>
              <a:defRPr sz="2800" b="1">
                <a:solidFill>
                  <a:srgbClr val="0066CC"/>
                </a:solidFill>
                <a:latin typeface="Tahoma" pitchFamily="34" charset="0"/>
              </a:defRPr>
            </a:lvl4pPr>
            <a:lvl5pPr algn="l" rtl="0" eaLnBrk="1" fontAlgn="base" hangingPunct="1">
              <a:spcBef>
                <a:spcPct val="0"/>
              </a:spcBef>
              <a:spcAft>
                <a:spcPct val="0"/>
              </a:spcAft>
              <a:defRPr sz="2800" b="1">
                <a:solidFill>
                  <a:srgbClr val="0066CC"/>
                </a:solidFill>
                <a:latin typeface="Tahoma" pitchFamily="34" charset="0"/>
              </a:defRPr>
            </a:lvl5pPr>
            <a:lvl6pPr marL="457200" algn="l" rtl="0" eaLnBrk="1" fontAlgn="base" hangingPunct="1">
              <a:spcBef>
                <a:spcPct val="0"/>
              </a:spcBef>
              <a:spcAft>
                <a:spcPct val="0"/>
              </a:spcAft>
              <a:defRPr sz="3200" b="1">
                <a:solidFill>
                  <a:srgbClr val="0066CC"/>
                </a:solidFill>
                <a:latin typeface="Tahoma" pitchFamily="34" charset="0"/>
              </a:defRPr>
            </a:lvl6pPr>
            <a:lvl7pPr marL="914400" algn="l" rtl="0" eaLnBrk="1" fontAlgn="base" hangingPunct="1">
              <a:spcBef>
                <a:spcPct val="0"/>
              </a:spcBef>
              <a:spcAft>
                <a:spcPct val="0"/>
              </a:spcAft>
              <a:defRPr sz="3200" b="1">
                <a:solidFill>
                  <a:srgbClr val="0066CC"/>
                </a:solidFill>
                <a:latin typeface="Tahoma" pitchFamily="34" charset="0"/>
              </a:defRPr>
            </a:lvl7pPr>
            <a:lvl8pPr marL="1371600" algn="l" rtl="0" eaLnBrk="1" fontAlgn="base" hangingPunct="1">
              <a:spcBef>
                <a:spcPct val="0"/>
              </a:spcBef>
              <a:spcAft>
                <a:spcPct val="0"/>
              </a:spcAft>
              <a:defRPr sz="3200" b="1">
                <a:solidFill>
                  <a:srgbClr val="0066CC"/>
                </a:solidFill>
                <a:latin typeface="Tahoma" pitchFamily="34" charset="0"/>
              </a:defRPr>
            </a:lvl8pPr>
            <a:lvl9pPr marL="1828800" algn="l" rtl="0" eaLnBrk="1" fontAlgn="base" hangingPunct="1">
              <a:spcBef>
                <a:spcPct val="0"/>
              </a:spcBef>
              <a:spcAft>
                <a:spcPct val="0"/>
              </a:spcAft>
              <a:defRPr sz="3200" b="1">
                <a:solidFill>
                  <a:srgbClr val="0066CC"/>
                </a:solidFill>
                <a:latin typeface="Tahoma" pitchFamily="34" charset="0"/>
              </a:defRPr>
            </a:lvl9pPr>
          </a:lstStyle>
          <a:p>
            <a:r>
              <a:rPr lang="en-GB" sz="2400" kern="0" dirty="0"/>
              <a:t>Data Quality Monitoring:</a:t>
            </a:r>
            <a:br>
              <a:rPr lang="en-GB" sz="2400" kern="0" dirty="0"/>
            </a:br>
            <a:r>
              <a:rPr lang="en-GB" sz="2400" b="0" kern="0" dirty="0"/>
              <a:t>Magnetic Residual Difference between Swarm-A and Swarm-C</a:t>
            </a:r>
            <a:endParaRPr lang="da-DK" kern="0" dirty="0"/>
          </a:p>
        </p:txBody>
      </p:sp>
      <p:sp>
        <p:nvSpPr>
          <p:cNvPr id="8" name="TextBox 7"/>
          <p:cNvSpPr txBox="1"/>
          <p:nvPr/>
        </p:nvSpPr>
        <p:spPr>
          <a:xfrm>
            <a:off x="1919536" y="5085184"/>
            <a:ext cx="5400600" cy="461665"/>
          </a:xfrm>
          <a:prstGeom prst="rect">
            <a:avLst/>
          </a:prstGeom>
          <a:solidFill>
            <a:srgbClr val="F4D381"/>
          </a:solidFill>
          <a:effectLst>
            <a:outerShdw blurRad="101600" sx="106000" sy="106000" algn="ctr" rotWithShape="0">
              <a:prstClr val="black">
                <a:alpha val="38000"/>
              </a:prstClr>
            </a:outerShdw>
          </a:effectLst>
        </p:spPr>
        <p:txBody>
          <a:bodyPr wrap="square" rtlCol="0">
            <a:spAutoFit/>
          </a:bodyPr>
          <a:lstStyle/>
          <a:p>
            <a:r>
              <a:rPr lang="en-GB" dirty="0"/>
              <a:t>No sign of data quality degradation</a:t>
            </a:r>
          </a:p>
        </p:txBody>
      </p:sp>
    </p:spTree>
    <p:extLst>
      <p:ext uri="{BB962C8B-B14F-4D97-AF65-F5344CB8AC3E}">
        <p14:creationId xmlns:p14="http://schemas.microsoft.com/office/powerpoint/2010/main" val="346521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Evolution of longitudinal separation Swarm Charlie - Alpha</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9336" y="1268761"/>
            <a:ext cx="8027314" cy="5377710"/>
          </a:xfrm>
        </p:spPr>
      </p:pic>
      <p:sp>
        <p:nvSpPr>
          <p:cNvPr id="5" name="TextBox 4"/>
          <p:cNvSpPr txBox="1"/>
          <p:nvPr/>
        </p:nvSpPr>
        <p:spPr>
          <a:xfrm>
            <a:off x="1234396" y="2060848"/>
            <a:ext cx="3816424" cy="923330"/>
          </a:xfrm>
          <a:prstGeom prst="rect">
            <a:avLst/>
          </a:prstGeom>
          <a:noFill/>
        </p:spPr>
        <p:txBody>
          <a:bodyPr wrap="square" rtlCol="0">
            <a:spAutoFit/>
          </a:bodyPr>
          <a:lstStyle/>
          <a:p>
            <a:pPr algn="ctr"/>
            <a:r>
              <a:rPr lang="en-GB" sz="1800" dirty="0"/>
              <a:t>Mission baseline: 1.4°</a:t>
            </a:r>
          </a:p>
          <a:p>
            <a:pPr algn="ctr"/>
            <a:r>
              <a:rPr lang="en-GB" sz="1800" dirty="0"/>
              <a:t> </a:t>
            </a:r>
            <a:br>
              <a:rPr lang="en-GB" sz="1800" dirty="0"/>
            </a:br>
            <a:r>
              <a:rPr lang="en-GB" sz="1800" dirty="0"/>
              <a:t>155 km @ equator</a:t>
            </a:r>
          </a:p>
        </p:txBody>
      </p:sp>
      <p:sp>
        <p:nvSpPr>
          <p:cNvPr id="6" name="TextBox 5"/>
          <p:cNvSpPr txBox="1"/>
          <p:nvPr/>
        </p:nvSpPr>
        <p:spPr>
          <a:xfrm>
            <a:off x="5375920" y="1994356"/>
            <a:ext cx="2482698" cy="646331"/>
          </a:xfrm>
          <a:prstGeom prst="rect">
            <a:avLst/>
          </a:prstGeom>
          <a:noFill/>
        </p:spPr>
        <p:txBody>
          <a:bodyPr wrap="square" rtlCol="0">
            <a:spAutoFit/>
          </a:bodyPr>
          <a:lstStyle/>
          <a:p>
            <a:pPr algn="ctr"/>
            <a:r>
              <a:rPr lang="en-GB" sz="1800" dirty="0"/>
              <a:t>Separation decreases since Oct 2019</a:t>
            </a:r>
          </a:p>
        </p:txBody>
      </p:sp>
      <p:sp>
        <p:nvSpPr>
          <p:cNvPr id="7" name="TextBox 6"/>
          <p:cNvSpPr txBox="1"/>
          <p:nvPr/>
        </p:nvSpPr>
        <p:spPr>
          <a:xfrm>
            <a:off x="3809471" y="3627766"/>
            <a:ext cx="2482698" cy="923330"/>
          </a:xfrm>
          <a:prstGeom prst="rect">
            <a:avLst/>
          </a:prstGeom>
          <a:noFill/>
        </p:spPr>
        <p:txBody>
          <a:bodyPr wrap="square" rtlCol="0">
            <a:spAutoFit/>
          </a:bodyPr>
          <a:lstStyle/>
          <a:p>
            <a:pPr algn="ctr"/>
            <a:r>
              <a:rPr lang="en-GB" sz="1800" dirty="0"/>
              <a:t>Oct 2020: 0.74°</a:t>
            </a:r>
          </a:p>
          <a:p>
            <a:pPr algn="ctr"/>
            <a:r>
              <a:rPr lang="en-GB" sz="1800" dirty="0"/>
              <a:t> 82 km @ equator</a:t>
            </a:r>
          </a:p>
          <a:p>
            <a:pPr algn="ctr"/>
            <a:endParaRPr lang="en-GB" sz="1800" dirty="0"/>
          </a:p>
        </p:txBody>
      </p:sp>
      <p:cxnSp>
        <p:nvCxnSpPr>
          <p:cNvPr id="9" name="Straight Connector 8"/>
          <p:cNvCxnSpPr/>
          <p:nvPr/>
        </p:nvCxnSpPr>
        <p:spPr bwMode="auto">
          <a:xfrm>
            <a:off x="6162034" y="3839265"/>
            <a:ext cx="1241349" cy="2274639"/>
          </a:xfrm>
          <a:prstGeom prst="line">
            <a:avLst/>
          </a:prstGeom>
          <a:solidFill>
            <a:schemeClr val="accent1"/>
          </a:solidFill>
          <a:ln w="34925" cap="flat" cmpd="sng" algn="ctr">
            <a:solidFill>
              <a:srgbClr val="006CBA"/>
            </a:solidFill>
            <a:prstDash val="solid"/>
            <a:round/>
            <a:headEnd type="none" w="med" len="med"/>
            <a:tailEnd type="none" w="med" len="med"/>
          </a:ln>
          <a:effectLst/>
        </p:spPr>
      </p:cxnSp>
      <p:sp>
        <p:nvSpPr>
          <p:cNvPr id="10" name="TextBox 9"/>
          <p:cNvSpPr txBox="1"/>
          <p:nvPr/>
        </p:nvSpPr>
        <p:spPr>
          <a:xfrm>
            <a:off x="4295708" y="5065787"/>
            <a:ext cx="2482698" cy="923330"/>
          </a:xfrm>
          <a:prstGeom prst="rect">
            <a:avLst/>
          </a:prstGeom>
          <a:noFill/>
        </p:spPr>
        <p:txBody>
          <a:bodyPr wrap="square" rtlCol="0">
            <a:spAutoFit/>
          </a:bodyPr>
          <a:lstStyle/>
          <a:p>
            <a:pPr algn="ctr"/>
            <a:r>
              <a:rPr lang="en-GB" sz="1800" dirty="0"/>
              <a:t>zero longitudinal separation in Oct 2021</a:t>
            </a:r>
          </a:p>
          <a:p>
            <a:pPr algn="ctr"/>
            <a:endParaRPr lang="en-GB" sz="1800" dirty="0"/>
          </a:p>
        </p:txBody>
      </p:sp>
      <p:sp>
        <p:nvSpPr>
          <p:cNvPr id="13" name="TextBox 12"/>
          <p:cNvSpPr txBox="1"/>
          <p:nvPr/>
        </p:nvSpPr>
        <p:spPr>
          <a:xfrm>
            <a:off x="9696400" y="6277139"/>
            <a:ext cx="2684530" cy="369332"/>
          </a:xfrm>
          <a:prstGeom prst="rect">
            <a:avLst/>
          </a:prstGeom>
          <a:noFill/>
          <a:effectLst>
            <a:outerShdw blurRad="101600" sx="106000" sy="106000" algn="ctr" rotWithShape="0">
              <a:prstClr val="black">
                <a:alpha val="38000"/>
              </a:prstClr>
            </a:outerShdw>
          </a:effectLst>
        </p:spPr>
        <p:txBody>
          <a:bodyPr wrap="square" rtlCol="0">
            <a:spAutoFit/>
          </a:bodyPr>
          <a:lstStyle/>
          <a:p>
            <a:r>
              <a:rPr lang="en-GB" sz="1800" i="1" dirty="0"/>
              <a:t>courtesy Detlef </a:t>
            </a:r>
            <a:r>
              <a:rPr lang="en-GB" sz="1800" i="1" dirty="0" err="1"/>
              <a:t>Sieg</a:t>
            </a:r>
            <a:endParaRPr lang="en-GB" sz="1800" i="1" dirty="0"/>
          </a:p>
        </p:txBody>
      </p:sp>
      <p:sp>
        <p:nvSpPr>
          <p:cNvPr id="14" name="TextBox 13"/>
          <p:cNvSpPr txBox="1"/>
          <p:nvPr/>
        </p:nvSpPr>
        <p:spPr>
          <a:xfrm>
            <a:off x="8015536" y="1355576"/>
            <a:ext cx="4176464" cy="2215991"/>
          </a:xfrm>
          <a:prstGeom prst="rect">
            <a:avLst/>
          </a:prstGeom>
          <a:noFill/>
        </p:spPr>
        <p:txBody>
          <a:bodyPr wrap="square" rtlCol="0">
            <a:spAutoFit/>
          </a:bodyPr>
          <a:lstStyle/>
          <a:p>
            <a:r>
              <a:rPr lang="en-US" sz="2000" dirty="0">
                <a:solidFill>
                  <a:srgbClr val="C00000"/>
                </a:solidFill>
              </a:rPr>
              <a:t>Smaller East-West separation allows for improved calibration/validation …</a:t>
            </a:r>
          </a:p>
          <a:p>
            <a:endParaRPr lang="en-US" sz="2000" dirty="0">
              <a:solidFill>
                <a:srgbClr val="C00000"/>
              </a:solidFill>
            </a:endParaRPr>
          </a:p>
          <a:p>
            <a:r>
              <a:rPr lang="en-US" sz="2000" dirty="0">
                <a:solidFill>
                  <a:srgbClr val="C00000"/>
                </a:solidFill>
              </a:rPr>
              <a:t>… and is great for some science</a:t>
            </a:r>
          </a:p>
          <a:p>
            <a:endParaRPr lang="en-US" sz="2000" dirty="0">
              <a:solidFill>
                <a:srgbClr val="C00000"/>
              </a:solidFill>
            </a:endParaRPr>
          </a:p>
          <a:p>
            <a:endParaRPr lang="en-US" sz="1800" dirty="0"/>
          </a:p>
        </p:txBody>
      </p:sp>
      <p:sp>
        <p:nvSpPr>
          <p:cNvPr id="3" name="Oval 2">
            <a:extLst>
              <a:ext uri="{FF2B5EF4-FFF2-40B4-BE49-F238E27FC236}">
                <a16:creationId xmlns:a16="http://schemas.microsoft.com/office/drawing/2014/main" id="{4A18DE2D-BF4E-4E6C-B4C0-14F8136C713F}"/>
              </a:ext>
            </a:extLst>
          </p:cNvPr>
          <p:cNvSpPr/>
          <p:nvPr/>
        </p:nvSpPr>
        <p:spPr bwMode="auto">
          <a:xfrm>
            <a:off x="4042194" y="4967289"/>
            <a:ext cx="3361189" cy="923330"/>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288270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0DC5F-1B9A-4D5D-B7EA-DB7B1D9DB7BF}"/>
              </a:ext>
            </a:extLst>
          </p:cNvPr>
          <p:cNvSpPr>
            <a:spLocks noGrp="1"/>
          </p:cNvSpPr>
          <p:nvPr>
            <p:ph type="title"/>
          </p:nvPr>
        </p:nvSpPr>
        <p:spPr>
          <a:xfrm>
            <a:off x="334434" y="548680"/>
            <a:ext cx="11523133" cy="693737"/>
          </a:xfrm>
        </p:spPr>
        <p:txBody>
          <a:bodyPr/>
          <a:lstStyle/>
          <a:p>
            <a:r>
              <a:rPr lang="en-GB" dirty="0"/>
              <a:t>Just in time for DQW#11: </a:t>
            </a:r>
            <a:br>
              <a:rPr lang="en-GB" dirty="0"/>
            </a:br>
            <a:r>
              <a:rPr lang="en-GB" dirty="0"/>
              <a:t>Small distance between Alpha and Charlie</a:t>
            </a:r>
          </a:p>
        </p:txBody>
      </p:sp>
      <p:pic>
        <p:nvPicPr>
          <p:cNvPr id="5" name="Content Placeholder 4">
            <a:extLst>
              <a:ext uri="{FF2B5EF4-FFF2-40B4-BE49-F238E27FC236}">
                <a16:creationId xmlns:a16="http://schemas.microsoft.com/office/drawing/2014/main" id="{16D8832C-C6C1-4A1C-A4BB-8EB2C44CE2D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4434" y="1600767"/>
            <a:ext cx="7734601" cy="5040312"/>
          </a:xfrm>
        </p:spPr>
      </p:pic>
      <p:grpSp>
        <p:nvGrpSpPr>
          <p:cNvPr id="11" name="Group 10">
            <a:extLst>
              <a:ext uri="{FF2B5EF4-FFF2-40B4-BE49-F238E27FC236}">
                <a16:creationId xmlns:a16="http://schemas.microsoft.com/office/drawing/2014/main" id="{97C7114A-AB2F-48D2-81E9-D7B2D5CC60BD}"/>
              </a:ext>
            </a:extLst>
          </p:cNvPr>
          <p:cNvGrpSpPr/>
          <p:nvPr/>
        </p:nvGrpSpPr>
        <p:grpSpPr>
          <a:xfrm>
            <a:off x="6744072" y="1996687"/>
            <a:ext cx="5358336" cy="4248472"/>
            <a:chOff x="6744072" y="1996687"/>
            <a:chExt cx="5358336" cy="4248472"/>
          </a:xfrm>
        </p:grpSpPr>
        <p:sp>
          <p:nvSpPr>
            <p:cNvPr id="6" name="Oval 5">
              <a:extLst>
                <a:ext uri="{FF2B5EF4-FFF2-40B4-BE49-F238E27FC236}">
                  <a16:creationId xmlns:a16="http://schemas.microsoft.com/office/drawing/2014/main" id="{7D932AC4-888B-4BBB-A5FD-51E997DE4FBA}"/>
                </a:ext>
              </a:extLst>
            </p:cNvPr>
            <p:cNvSpPr/>
            <p:nvPr/>
          </p:nvSpPr>
          <p:spPr bwMode="auto">
            <a:xfrm>
              <a:off x="6744072" y="1996687"/>
              <a:ext cx="1368152" cy="4248472"/>
            </a:xfrm>
            <a:prstGeom prst="ellipse">
              <a:avLst/>
            </a:prstGeom>
            <a:noFill/>
            <a:ln w="222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ahoma" pitchFamily="34" charset="0"/>
              </a:endParaRPr>
            </a:p>
          </p:txBody>
        </p:sp>
        <p:sp>
          <p:nvSpPr>
            <p:cNvPr id="8" name="TextBox 7">
              <a:extLst>
                <a:ext uri="{FF2B5EF4-FFF2-40B4-BE49-F238E27FC236}">
                  <a16:creationId xmlns:a16="http://schemas.microsoft.com/office/drawing/2014/main" id="{7F4BF727-A1A3-4F2A-B487-91AA5EF0B889}"/>
                </a:ext>
              </a:extLst>
            </p:cNvPr>
            <p:cNvSpPr txBox="1"/>
            <p:nvPr/>
          </p:nvSpPr>
          <p:spPr>
            <a:xfrm>
              <a:off x="8256239" y="3105260"/>
              <a:ext cx="3846169" cy="1015663"/>
            </a:xfrm>
            <a:prstGeom prst="rect">
              <a:avLst/>
            </a:prstGeom>
            <a:noFill/>
          </p:spPr>
          <p:txBody>
            <a:bodyPr wrap="square" rtlCol="0">
              <a:spAutoFit/>
            </a:bodyPr>
            <a:lstStyle/>
            <a:p>
              <a:r>
                <a:rPr lang="en-GB" sz="2000" dirty="0"/>
                <a:t>1 October 2021:</a:t>
              </a:r>
              <a:br>
                <a:rPr lang="en-GB" sz="2000" dirty="0"/>
              </a:br>
              <a:r>
                <a:rPr lang="en-GB" sz="2000" dirty="0"/>
                <a:t>Alpha follows Charlie after 2 s</a:t>
              </a:r>
              <a:br>
                <a:rPr lang="en-GB" sz="2000" dirty="0"/>
              </a:br>
              <a:r>
                <a:rPr lang="en-GB" sz="2000" dirty="0"/>
                <a:t>0.0° separation in longitude</a:t>
              </a:r>
            </a:p>
          </p:txBody>
        </p:sp>
      </p:grpSp>
      <p:grpSp>
        <p:nvGrpSpPr>
          <p:cNvPr id="10" name="Group 9">
            <a:extLst>
              <a:ext uri="{FF2B5EF4-FFF2-40B4-BE49-F238E27FC236}">
                <a16:creationId xmlns:a16="http://schemas.microsoft.com/office/drawing/2014/main" id="{DB7D7DCE-AE75-4129-9374-62CE6C78E970}"/>
              </a:ext>
            </a:extLst>
          </p:cNvPr>
          <p:cNvGrpSpPr/>
          <p:nvPr/>
        </p:nvGrpSpPr>
        <p:grpSpPr>
          <a:xfrm>
            <a:off x="4367808" y="1484784"/>
            <a:ext cx="7734601" cy="4760375"/>
            <a:chOff x="4367808" y="1484784"/>
            <a:chExt cx="7734601" cy="4760375"/>
          </a:xfrm>
        </p:grpSpPr>
        <p:sp>
          <p:nvSpPr>
            <p:cNvPr id="7" name="TextBox 6">
              <a:extLst>
                <a:ext uri="{FF2B5EF4-FFF2-40B4-BE49-F238E27FC236}">
                  <a16:creationId xmlns:a16="http://schemas.microsoft.com/office/drawing/2014/main" id="{DC4E8092-A39F-4519-95D1-9FEA494D80A8}"/>
                </a:ext>
              </a:extLst>
            </p:cNvPr>
            <p:cNvSpPr txBox="1"/>
            <p:nvPr/>
          </p:nvSpPr>
          <p:spPr>
            <a:xfrm>
              <a:off x="8256240" y="1484784"/>
              <a:ext cx="3846169" cy="1015663"/>
            </a:xfrm>
            <a:prstGeom prst="rect">
              <a:avLst/>
            </a:prstGeom>
            <a:noFill/>
          </p:spPr>
          <p:txBody>
            <a:bodyPr wrap="square" rtlCol="0">
              <a:spAutoFit/>
            </a:bodyPr>
            <a:lstStyle/>
            <a:p>
              <a:r>
                <a:rPr lang="en-GB" sz="2000" dirty="0"/>
                <a:t>August 2021:</a:t>
              </a:r>
              <a:br>
                <a:rPr lang="en-GB" sz="2000" dirty="0"/>
              </a:br>
              <a:r>
                <a:rPr lang="en-GB" sz="2000" dirty="0"/>
                <a:t>Alpha follows Charlie after 4 s</a:t>
              </a:r>
              <a:br>
                <a:rPr lang="en-GB" sz="2000" dirty="0"/>
              </a:br>
              <a:r>
                <a:rPr lang="en-GB" sz="2000" dirty="0"/>
                <a:t>0.1° separation in longitude</a:t>
              </a:r>
            </a:p>
          </p:txBody>
        </p:sp>
        <p:sp>
          <p:nvSpPr>
            <p:cNvPr id="9" name="Oval 8">
              <a:extLst>
                <a:ext uri="{FF2B5EF4-FFF2-40B4-BE49-F238E27FC236}">
                  <a16:creationId xmlns:a16="http://schemas.microsoft.com/office/drawing/2014/main" id="{E388DDF9-9F3E-4665-AFF4-8F7ECEB5358A}"/>
                </a:ext>
              </a:extLst>
            </p:cNvPr>
            <p:cNvSpPr/>
            <p:nvPr/>
          </p:nvSpPr>
          <p:spPr bwMode="auto">
            <a:xfrm>
              <a:off x="4367808" y="1996687"/>
              <a:ext cx="1368152" cy="4248472"/>
            </a:xfrm>
            <a:prstGeom prst="ellipse">
              <a:avLst/>
            </a:prstGeom>
            <a:noFill/>
            <a:ln w="222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ahoma" pitchFamily="34" charset="0"/>
              </a:endParaRPr>
            </a:p>
          </p:txBody>
        </p:sp>
      </p:grpSp>
    </p:spTree>
    <p:extLst>
      <p:ext uri="{BB962C8B-B14F-4D97-AF65-F5344CB8AC3E}">
        <p14:creationId xmlns:p14="http://schemas.microsoft.com/office/powerpoint/2010/main" val="399330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0DC5F-1B9A-4D5D-B7EA-DB7B1D9DB7BF}"/>
              </a:ext>
            </a:extLst>
          </p:cNvPr>
          <p:cNvSpPr>
            <a:spLocks noGrp="1"/>
          </p:cNvSpPr>
          <p:nvPr>
            <p:ph type="title"/>
          </p:nvPr>
        </p:nvSpPr>
        <p:spPr>
          <a:xfrm>
            <a:off x="334434" y="548680"/>
            <a:ext cx="11523133" cy="693737"/>
          </a:xfrm>
        </p:spPr>
        <p:txBody>
          <a:bodyPr/>
          <a:lstStyle/>
          <a:p>
            <a:r>
              <a:rPr lang="en-GB" dirty="0"/>
              <a:t>Just in time for DQW#11: </a:t>
            </a:r>
            <a:br>
              <a:rPr lang="en-GB" dirty="0"/>
            </a:br>
            <a:r>
              <a:rPr lang="en-GB" dirty="0"/>
              <a:t>Small distance between Alpha and Charlie</a:t>
            </a:r>
          </a:p>
        </p:txBody>
      </p:sp>
      <p:sp>
        <p:nvSpPr>
          <p:cNvPr id="18" name="TextBox 17">
            <a:extLst>
              <a:ext uri="{FF2B5EF4-FFF2-40B4-BE49-F238E27FC236}">
                <a16:creationId xmlns:a16="http://schemas.microsoft.com/office/drawing/2014/main" id="{BCFB9446-5F52-4F4D-8781-EABCCF186482}"/>
              </a:ext>
            </a:extLst>
          </p:cNvPr>
          <p:cNvSpPr txBox="1"/>
          <p:nvPr/>
        </p:nvSpPr>
        <p:spPr>
          <a:xfrm>
            <a:off x="8324147" y="1491680"/>
            <a:ext cx="3833895" cy="3416320"/>
          </a:xfrm>
          <a:prstGeom prst="rect">
            <a:avLst/>
          </a:prstGeom>
          <a:noFill/>
        </p:spPr>
        <p:txBody>
          <a:bodyPr wrap="square" rtlCol="0">
            <a:spAutoFit/>
          </a:bodyPr>
          <a:lstStyle/>
          <a:p>
            <a:r>
              <a:rPr lang="en-GB" sz="2200" dirty="0"/>
              <a:t>Magnetic vector difference Alpha – Charlie</a:t>
            </a:r>
            <a:br>
              <a:rPr lang="en-GB" sz="2200" dirty="0"/>
            </a:br>
            <a:r>
              <a:rPr lang="en-GB" sz="1600" dirty="0"/>
              <a:t>after removal of CHAOS 7.8 model</a:t>
            </a:r>
            <a:br>
              <a:rPr lang="en-GB" sz="1600" dirty="0"/>
            </a:br>
            <a:endParaRPr lang="en-GB" sz="1200" dirty="0"/>
          </a:p>
          <a:p>
            <a:endParaRPr lang="en-GB" sz="1800" dirty="0"/>
          </a:p>
          <a:p>
            <a:r>
              <a:rPr lang="en-GB" sz="1800" dirty="0"/>
              <a:t>21 Aug 2021, Ap = 3 nT</a:t>
            </a:r>
            <a:br>
              <a:rPr lang="en-GB" sz="1800" dirty="0"/>
            </a:br>
            <a:r>
              <a:rPr lang="en-GB" sz="1800" dirty="0"/>
              <a:t>(</a:t>
            </a:r>
            <a:r>
              <a:rPr lang="en-GB" sz="1800" dirty="0" err="1"/>
              <a:t>Kp</a:t>
            </a:r>
            <a:r>
              <a:rPr lang="en-GB" sz="1800" dirty="0"/>
              <a:t> = 0 – 1o)</a:t>
            </a:r>
          </a:p>
          <a:p>
            <a:endParaRPr lang="en-GB" sz="1800" dirty="0"/>
          </a:p>
          <a:p>
            <a:r>
              <a:rPr lang="en-GB" sz="1800" dirty="0"/>
              <a:t>0.10° separation in longitude</a:t>
            </a:r>
          </a:p>
          <a:p>
            <a:endParaRPr lang="en-GB" sz="1800" dirty="0"/>
          </a:p>
          <a:p>
            <a:r>
              <a:rPr lang="en-GB" sz="1800" dirty="0"/>
              <a:t>Distance between satellites &lt;12 km after correcting for time shift of 4 s </a:t>
            </a:r>
            <a:endParaRPr lang="en-GB" sz="2200" dirty="0"/>
          </a:p>
        </p:txBody>
      </p:sp>
      <p:pic>
        <p:nvPicPr>
          <p:cNvPr id="6" name="Content Placeholder 5">
            <a:extLst>
              <a:ext uri="{FF2B5EF4-FFF2-40B4-BE49-F238E27FC236}">
                <a16:creationId xmlns:a16="http://schemas.microsoft.com/office/drawing/2014/main" id="{0D4B70A1-514D-4C3C-8072-D84F483A58B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6400" y="1465908"/>
            <a:ext cx="8233380" cy="5176800"/>
          </a:xfrm>
        </p:spPr>
      </p:pic>
      <p:pic>
        <p:nvPicPr>
          <p:cNvPr id="10" name="Picture 9">
            <a:extLst>
              <a:ext uri="{FF2B5EF4-FFF2-40B4-BE49-F238E27FC236}">
                <a16:creationId xmlns:a16="http://schemas.microsoft.com/office/drawing/2014/main" id="{20DF8804-5A97-42E5-93D7-3C3C89DD52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00" y="1466900"/>
            <a:ext cx="8233380" cy="5176800"/>
          </a:xfrm>
          <a:prstGeom prst="rect">
            <a:avLst/>
          </a:prstGeom>
        </p:spPr>
      </p:pic>
      <p:sp>
        <p:nvSpPr>
          <p:cNvPr id="14" name="TextBox 13">
            <a:extLst>
              <a:ext uri="{FF2B5EF4-FFF2-40B4-BE49-F238E27FC236}">
                <a16:creationId xmlns:a16="http://schemas.microsoft.com/office/drawing/2014/main" id="{1A6FA043-F803-42B1-A05C-08C7D129B795}"/>
              </a:ext>
            </a:extLst>
          </p:cNvPr>
          <p:cNvSpPr txBox="1"/>
          <p:nvPr/>
        </p:nvSpPr>
        <p:spPr>
          <a:xfrm>
            <a:off x="8319780" y="5939988"/>
            <a:ext cx="2951060" cy="369332"/>
          </a:xfrm>
          <a:prstGeom prst="rect">
            <a:avLst/>
          </a:prstGeom>
          <a:noFill/>
        </p:spPr>
        <p:txBody>
          <a:bodyPr wrap="square" rtlCol="0">
            <a:spAutoFit/>
          </a:bodyPr>
          <a:lstStyle/>
          <a:p>
            <a:r>
              <a:rPr lang="en-GB" sz="1800" dirty="0"/>
              <a:t>baseline 06 data</a:t>
            </a:r>
            <a:endParaRPr lang="en-GB" sz="2200" dirty="0"/>
          </a:p>
        </p:txBody>
      </p:sp>
    </p:spTree>
    <p:extLst>
      <p:ext uri="{BB962C8B-B14F-4D97-AF65-F5344CB8AC3E}">
        <p14:creationId xmlns:p14="http://schemas.microsoft.com/office/powerpoint/2010/main" val="270647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warm_DISC_PPT_Templat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3D7BC9E2-5910-4D9C-91A4-0D84E83B4301}" vid="{2C46D66F-438F-4745-862E-6B383508E2F5}"/>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Swarm_DISC_PPT_Template_16_9</Template>
  <TotalTime>27446</TotalTime>
  <Words>1372</Words>
  <Application>Microsoft Office PowerPoint</Application>
  <PresentationFormat>Widescreen</PresentationFormat>
  <Paragraphs>147</Paragraphs>
  <Slides>22</Slides>
  <Notes>2</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Comic Sans MS</vt:lpstr>
      <vt:lpstr>Tahoma</vt:lpstr>
      <vt:lpstr>Times</vt:lpstr>
      <vt:lpstr>Times New Roman</vt:lpstr>
      <vt:lpstr>Swarm_DISC_PPT_Template</vt:lpstr>
      <vt:lpstr>Swarm and beyond - exploring Earth's magnetic field from Space  using ESA's satellite trio and other data</vt:lpstr>
      <vt:lpstr>Swarm Objectives for the Mission Extension Recommendations by ESA ACEO, October 2017</vt:lpstr>
      <vt:lpstr>Swarm Objectives for the Mission Extension Recommendations by ESA ACEO, October 2017</vt:lpstr>
      <vt:lpstr>PowerPoint Presentation</vt:lpstr>
      <vt:lpstr>PowerPoint Presentation</vt:lpstr>
      <vt:lpstr>PowerPoint Presentation</vt:lpstr>
      <vt:lpstr>Evolution of longitudinal separation Swarm Charlie - Alpha</vt:lpstr>
      <vt:lpstr>Just in time for DQW#11:  Small distance between Alpha and Charlie</vt:lpstr>
      <vt:lpstr>Just in time for DQW#11:  Small distance between Alpha and Charlie</vt:lpstr>
      <vt:lpstr>Just in time for DQW#11:  Small distance between Alpha and Charlie</vt:lpstr>
      <vt:lpstr>Swarm Objectives for the Mission Extension Recommendations by ESA ACEO, October 2017</vt:lpstr>
      <vt:lpstr>PowerPoint Presentation</vt:lpstr>
      <vt:lpstr>PowerPoint Presentation</vt:lpstr>
      <vt:lpstr>PowerPoint Presentation</vt:lpstr>
      <vt:lpstr>Why more satellites for exploring Earth’s magnetic field?</vt:lpstr>
      <vt:lpstr>PowerPoint Presentation</vt:lpstr>
      <vt:lpstr>While waiting for dedicated satellite for mapping Earth’s magnetic field like MacauSat and NanoMagSat (see session Thursday this week):  Most satellites carry magnetometer for navigational purposes as part of their AOCS (Attitude and Orbit Control System) The data of these AOCS magnetometers have scientific value but data calibration is essential    Towards a true swarm of satellites …</vt:lpstr>
      <vt:lpstr>Why more satellites for exploring Earth’s magnetic field?</vt:lpstr>
      <vt:lpstr>Why more satellites for exploring Earth’s magnetic field?</vt:lpstr>
      <vt:lpstr>Local Time evolution of Swarm, CryoSat-2 and GRACE</vt:lpstr>
      <vt:lpstr>Local Time evolution of Swarm, CryoSat-2, GRACE-FO and CSES</vt:lpstr>
      <vt:lpstr>Conclusions</vt:lpstr>
    </vt:vector>
  </TitlesOfParts>
  <Manager>Swarm, SCARF, L2PS</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Failure Cases</dc:subject>
  <dc:creator>Nils Olsen</dc:creator>
  <cp:keywords>Swarm, SCARF, L2PS, DSAT, Test Result, CI</cp:keywords>
  <cp:lastModifiedBy>Nils Olsen</cp:lastModifiedBy>
  <cp:revision>218</cp:revision>
  <cp:lastPrinted>2011-06-15T12:53:26Z</cp:lastPrinted>
  <dcterms:created xsi:type="dcterms:W3CDTF">2019-05-10T11:08:45Z</dcterms:created>
  <dcterms:modified xsi:type="dcterms:W3CDTF">2021-10-09T11:06:26Z</dcterms:modified>
</cp:coreProperties>
</file>